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notesSlides/notesSlide27.xml" ContentType="application/vnd.openxmlformats-officedocument.presentationml.notesSlide+xml"/>
  <Override PartName="/ppt/tags/tag4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3.xml" ContentType="application/vnd.openxmlformats-officedocument.themeOverr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85"/>
  </p:notesMasterIdLst>
  <p:handoutMasterIdLst>
    <p:handoutMasterId r:id="rId86"/>
  </p:handoutMasterIdLst>
  <p:sldIdLst>
    <p:sldId id="553" r:id="rId3"/>
    <p:sldId id="547" r:id="rId4"/>
    <p:sldId id="548" r:id="rId5"/>
    <p:sldId id="463" r:id="rId6"/>
    <p:sldId id="305" r:id="rId7"/>
    <p:sldId id="464" r:id="rId8"/>
    <p:sldId id="465" r:id="rId9"/>
    <p:sldId id="466" r:id="rId10"/>
    <p:sldId id="467" r:id="rId11"/>
    <p:sldId id="468" r:id="rId12"/>
    <p:sldId id="549" r:id="rId13"/>
    <p:sldId id="477" r:id="rId14"/>
    <p:sldId id="479" r:id="rId15"/>
    <p:sldId id="480" r:id="rId16"/>
    <p:sldId id="481" r:id="rId17"/>
    <p:sldId id="482" r:id="rId18"/>
    <p:sldId id="550" r:id="rId19"/>
    <p:sldId id="484" r:id="rId20"/>
    <p:sldId id="485" r:id="rId21"/>
    <p:sldId id="486" r:id="rId22"/>
    <p:sldId id="487" r:id="rId23"/>
    <p:sldId id="483" r:id="rId24"/>
    <p:sldId id="488" r:id="rId25"/>
    <p:sldId id="551" r:id="rId26"/>
    <p:sldId id="489" r:id="rId27"/>
    <p:sldId id="490" r:id="rId28"/>
    <p:sldId id="491" r:id="rId29"/>
    <p:sldId id="492" r:id="rId30"/>
    <p:sldId id="493" r:id="rId31"/>
    <p:sldId id="424" r:id="rId32"/>
    <p:sldId id="258" r:id="rId33"/>
    <p:sldId id="375" r:id="rId34"/>
    <p:sldId id="425" r:id="rId35"/>
    <p:sldId id="266" r:id="rId36"/>
    <p:sldId id="302" r:id="rId37"/>
    <p:sldId id="426" r:id="rId38"/>
    <p:sldId id="429" r:id="rId39"/>
    <p:sldId id="428" r:id="rId40"/>
    <p:sldId id="274" r:id="rId41"/>
    <p:sldId id="430" r:id="rId42"/>
    <p:sldId id="275" r:id="rId43"/>
    <p:sldId id="431" r:id="rId44"/>
    <p:sldId id="432" r:id="rId45"/>
    <p:sldId id="433" r:id="rId46"/>
    <p:sldId id="378" r:id="rId47"/>
    <p:sldId id="434" r:id="rId48"/>
    <p:sldId id="436" r:id="rId49"/>
    <p:sldId id="437" r:id="rId50"/>
    <p:sldId id="268" r:id="rId51"/>
    <p:sldId id="438" r:id="rId52"/>
    <p:sldId id="439" r:id="rId53"/>
    <p:sldId id="308" r:id="rId54"/>
    <p:sldId id="379" r:id="rId55"/>
    <p:sldId id="435" r:id="rId56"/>
    <p:sldId id="440" r:id="rId57"/>
    <p:sldId id="441" r:id="rId58"/>
    <p:sldId id="442" r:id="rId59"/>
    <p:sldId id="443" r:id="rId60"/>
    <p:sldId id="307" r:id="rId61"/>
    <p:sldId id="552" r:id="rId62"/>
    <p:sldId id="444" r:id="rId63"/>
    <p:sldId id="445" r:id="rId64"/>
    <p:sldId id="446" r:id="rId65"/>
    <p:sldId id="447" r:id="rId66"/>
    <p:sldId id="448" r:id="rId67"/>
    <p:sldId id="427" r:id="rId68"/>
    <p:sldId id="449" r:id="rId69"/>
    <p:sldId id="450" r:id="rId70"/>
    <p:sldId id="377" r:id="rId71"/>
    <p:sldId id="451" r:id="rId72"/>
    <p:sldId id="452" r:id="rId73"/>
    <p:sldId id="453" r:id="rId74"/>
    <p:sldId id="454" r:id="rId75"/>
    <p:sldId id="455" r:id="rId76"/>
    <p:sldId id="456" r:id="rId77"/>
    <p:sldId id="457" r:id="rId78"/>
    <p:sldId id="458" r:id="rId79"/>
    <p:sldId id="459" r:id="rId80"/>
    <p:sldId id="460" r:id="rId81"/>
    <p:sldId id="461" r:id="rId82"/>
    <p:sldId id="462" r:id="rId83"/>
    <p:sldId id="423" r:id="rId8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4">
          <p15:clr>
            <a:srgbClr val="A4A3A4"/>
          </p15:clr>
        </p15:guide>
        <p15:guide id="2" pos="285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航 徐" initials="航"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013"/>
    <a:srgbClr val="8B0012"/>
    <a:srgbClr val="212F8E"/>
    <a:srgbClr val="D9F1F6"/>
    <a:srgbClr val="2E347F"/>
    <a:srgbClr val="7A7F83"/>
    <a:srgbClr val="D45437"/>
    <a:srgbClr val="DEB644"/>
    <a:srgbClr val="489B44"/>
    <a:srgbClr val="1F7F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7" autoAdjust="0"/>
    <p:restoredTop sz="94660"/>
  </p:normalViewPr>
  <p:slideViewPr>
    <p:cSldViewPr snapToGrid="0">
      <p:cViewPr varScale="1">
        <p:scale>
          <a:sx n="103" d="100"/>
          <a:sy n="103" d="100"/>
        </p:scale>
        <p:origin x="778" y="67"/>
      </p:cViewPr>
      <p:guideLst>
        <p:guide orient="horz" pos="1684"/>
        <p:guide pos="285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D43B9E-FD2C-4083-911B-DEBE971DA737}" type="doc">
      <dgm:prSet loTypeId="urn:microsoft.com/office/officeart/2005/8/layout/orgChart1#1" loCatId="hierarchy" qsTypeId="urn:microsoft.com/office/officeart/2005/8/quickstyle/simple1#1" qsCatId="simple" csTypeId="urn:microsoft.com/office/officeart/2005/8/colors/accent1_2#1" csCatId="accent1" phldr="1"/>
      <dgm:spPr/>
      <dgm:t>
        <a:bodyPr/>
        <a:lstStyle/>
        <a:p>
          <a:endParaRPr lang="zh-CN" altLang="en-US"/>
        </a:p>
      </dgm:t>
    </dgm:pt>
    <dgm:pt modelId="{BF84745B-21C1-491F-9276-A92D851EAB57}">
      <dgm:prSet phldrT="[文本]"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证券投资基金</a:t>
          </a:r>
        </a:p>
      </dgm:t>
    </dgm:pt>
    <dgm:pt modelId="{C89287B3-CC8F-4F9D-B9E8-714E29B25644}" type="parTrans" cxnId="{4398B7CE-44BE-409A-9970-085760D0D110}">
      <dgm:prSet/>
      <dgm:spPr/>
      <dgm:t>
        <a:bodyPr/>
        <a:lstStyle/>
        <a:p>
          <a:endParaRPr lang="zh-CN" altLang="en-US"/>
        </a:p>
      </dgm:t>
    </dgm:pt>
    <dgm:pt modelId="{ABBEE402-085D-4E17-B2F4-1356EB56970F}" type="sibTrans" cxnId="{4398B7CE-44BE-409A-9970-085760D0D110}">
      <dgm:prSet/>
      <dgm:spPr/>
      <dgm:t>
        <a:bodyPr/>
        <a:lstStyle/>
        <a:p>
          <a:endParaRPr lang="zh-CN" altLang="en-US"/>
        </a:p>
      </dgm:t>
    </dgm:pt>
    <dgm:pt modelId="{DDD65C3A-E3C2-4C63-B63B-E998CEBCCC5E}">
      <dgm:prSet phldrT="[文本]"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募集方式</a:t>
          </a:r>
        </a:p>
      </dgm:t>
    </dgm:pt>
    <dgm:pt modelId="{F9E51DB6-5E76-42D5-85FC-B504C2341587}" type="parTrans" cxnId="{5ED4B569-736D-4C06-A618-FA3F7A717904}">
      <dgm:prSet/>
      <dgm:spPr>
        <a:no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5D305D20-72AC-410A-A014-8ADC67276857}" type="sibTrans" cxnId="{5ED4B569-736D-4C06-A618-FA3F7A717904}">
      <dgm:prSet/>
      <dgm:spPr/>
      <dgm:t>
        <a:bodyPr/>
        <a:lstStyle/>
        <a:p>
          <a:endParaRPr lang="zh-CN" altLang="en-US"/>
        </a:p>
      </dgm:t>
    </dgm:pt>
    <dgm:pt modelId="{A32EFD08-5E95-4845-B486-E62FDB8E00CC}">
      <dgm:prSet phldrT="[文本]"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组织形式</a:t>
          </a:r>
        </a:p>
      </dgm:t>
    </dgm:pt>
    <dgm:pt modelId="{690B9EDB-EFE4-480E-84F5-ED73858D705D}" type="parTrans" cxnId="{FE8F53EB-612F-466F-9EAE-F65850D06AE7}">
      <dgm:prSet/>
      <dgm:spPr>
        <a:solidFill>
          <a:srgbClr val="FFFFFF">
            <a:alpha val="90000"/>
            <a:hueOff val="0"/>
            <a:satOff val="0"/>
            <a:lumOff val="0"/>
            <a:alphaOff val="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605CEAA7-CC12-4086-B541-D922EDCBF321}" type="sibTrans" cxnId="{FE8F53EB-612F-466F-9EAE-F65850D06AE7}">
      <dgm:prSet/>
      <dgm:spPr/>
      <dgm:t>
        <a:bodyPr/>
        <a:lstStyle/>
        <a:p>
          <a:endParaRPr lang="zh-CN" altLang="en-US"/>
        </a:p>
      </dgm:t>
    </dgm:pt>
    <dgm:pt modelId="{0CBFD1B6-164D-4998-9754-1C30F97550AA}">
      <dgm:prSet phldrT="[文本]"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契约型基金</a:t>
          </a:r>
        </a:p>
      </dgm:t>
    </dgm:pt>
    <dgm:pt modelId="{0E3C5866-BC18-4E43-9C04-E68D8E77BEAC}" type="parTrans" cxnId="{BEABD03B-63EF-40DD-84E4-776D65C8D014}">
      <dgm:prSet/>
      <dgm:spPr>
        <a:solidFill>
          <a:srgbClr val="FFFFFF">
            <a:alpha val="90000"/>
            <a:hueOff val="0"/>
            <a:satOff val="0"/>
            <a:lumOff val="0"/>
            <a:alphaOff val="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12E99B93-AEFC-4A7B-B728-ED7BC0B34266}" type="sibTrans" cxnId="{BEABD03B-63EF-40DD-84E4-776D65C8D014}">
      <dgm:prSet/>
      <dgm:spPr/>
      <dgm:t>
        <a:bodyPr/>
        <a:lstStyle/>
        <a:p>
          <a:endParaRPr lang="zh-CN" altLang="en-US"/>
        </a:p>
      </dgm:t>
    </dgm:pt>
    <dgm:pt modelId="{B2AAE52E-11AB-493B-B388-11F4CF3DD53F}">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公募基金</a:t>
          </a:r>
          <a:endParaRPr lang="en-US" altLang="zh-CN" sz="900" b="1" kern="1200" dirty="0">
            <a:solidFill>
              <a:srgbClr val="FFFFFF"/>
            </a:solidFill>
            <a:latin typeface="Arial" panose="020B0604020202020204"/>
            <a:ea typeface="微软雅黑" panose="020B0503020204020204" charset="-122"/>
            <a:cs typeface="+mn-cs"/>
          </a:endParaRPr>
        </a:p>
      </dgm:t>
    </dgm:pt>
    <dgm:pt modelId="{9763ACB8-C322-4B26-9A65-458EFCC291BE}" type="parTrans" cxnId="{042C8451-DC69-4FEE-89B7-D941F72B721C}">
      <dgm:prSet/>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0C0AA1F8-07BA-4327-BB79-B30A7E3E334D}" type="sibTrans" cxnId="{042C8451-DC69-4FEE-89B7-D941F72B721C}">
      <dgm:prSet/>
      <dgm:spPr/>
      <dgm:t>
        <a:bodyPr/>
        <a:lstStyle/>
        <a:p>
          <a:endParaRPr lang="zh-CN" altLang="en-US"/>
        </a:p>
      </dgm:t>
    </dgm:pt>
    <dgm:pt modelId="{44B83879-834C-45B0-82E7-811B09DE460B}">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运作方式</a:t>
          </a:r>
        </a:p>
      </dgm:t>
    </dgm:pt>
    <dgm:pt modelId="{DF03F2A9-CD87-4BF9-9991-3C988AA718A1}" type="parTrans" cxnId="{D6D1BDAD-BAFD-4D3E-A674-7F01C0C52B8B}">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4C1AAEA9-0302-4FC2-9005-4C7BBDC8F85F}" type="sibTrans" cxnId="{D6D1BDAD-BAFD-4D3E-A674-7F01C0C52B8B}">
      <dgm:prSet/>
      <dgm:spPr/>
      <dgm:t>
        <a:bodyPr/>
        <a:lstStyle/>
        <a:p>
          <a:endParaRPr lang="zh-CN" altLang="en-US"/>
        </a:p>
      </dgm:t>
    </dgm:pt>
    <dgm:pt modelId="{C702BA7F-447D-47A9-969E-33EF410E8E24}">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开放式</a:t>
          </a:r>
        </a:p>
      </dgm:t>
    </dgm:pt>
    <dgm:pt modelId="{D6AA8694-47CD-46A6-BBEC-EBF00CE5B883}" type="parTrans" cxnId="{B19ABB17-C49B-4233-8313-469C8951F160}">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4B76E2D5-4462-4B65-96C3-13B618FC3D7D}" type="sibTrans" cxnId="{B19ABB17-C49B-4233-8313-469C8951F160}">
      <dgm:prSet/>
      <dgm:spPr/>
      <dgm:t>
        <a:bodyPr/>
        <a:lstStyle/>
        <a:p>
          <a:endParaRPr lang="zh-CN" altLang="en-US"/>
        </a:p>
      </dgm:t>
    </dgm:pt>
    <dgm:pt modelId="{0263D699-6402-4E03-B799-0416A56249DB}">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投资标的</a:t>
          </a:r>
        </a:p>
      </dgm:t>
    </dgm:pt>
    <dgm:pt modelId="{76157E5E-8359-41B6-9696-39EA823149FE}" type="parTrans" cxnId="{B032C13D-A93A-46B4-A735-7361F880E8B3}">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29489FBA-6278-4BD9-B83B-B06C13DE3EC1}" type="sibTrans" cxnId="{B032C13D-A93A-46B4-A735-7361F880E8B3}">
      <dgm:prSet/>
      <dgm:spPr/>
      <dgm:t>
        <a:bodyPr/>
        <a:lstStyle/>
        <a:p>
          <a:endParaRPr lang="zh-CN" altLang="en-US"/>
        </a:p>
      </dgm:t>
    </dgm:pt>
    <dgm:pt modelId="{CC16034C-1992-4AE8-AF90-5E299525173D}">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r>
            <a:rPr lang="zh-CN" altLang="en-US" sz="900" b="1" kern="1200" dirty="0">
              <a:solidFill>
                <a:srgbClr val="FFFFFF"/>
              </a:solidFill>
              <a:latin typeface="Arial" panose="020B0604020202020204"/>
              <a:ea typeface="微软雅黑" panose="020B0503020204020204" charset="-122"/>
              <a:cs typeface="+mn-cs"/>
            </a:rPr>
            <a:t>特殊基金</a:t>
          </a:r>
        </a:p>
      </dgm:t>
    </dgm:pt>
    <dgm:pt modelId="{74BF690A-11D9-4CEC-8BD0-B2CAE9447A36}" type="parTrans" cxnId="{1551A0F3-37EE-4A21-BB6D-48C4976E2209}">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D4ADDF1B-E1C4-4FCD-B756-D0D0BB998471}" type="sibTrans" cxnId="{1551A0F3-37EE-4A21-BB6D-48C4976E2209}">
      <dgm:prSet/>
      <dgm:spPr/>
      <dgm:t>
        <a:bodyPr/>
        <a:lstStyle/>
        <a:p>
          <a:endParaRPr lang="zh-CN" altLang="en-US"/>
        </a:p>
      </dgm:t>
    </dgm:pt>
    <dgm:pt modelId="{8B025588-70FC-446B-BABD-80563E26A674}">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私募基金</a:t>
          </a:r>
        </a:p>
      </dgm:t>
    </dgm:pt>
    <dgm:pt modelId="{001BDD9D-6416-4E16-AA6F-3A94A5E88B63}" type="parTrans" cxnId="{0D25C757-E6DC-4BDA-B935-30947140C0F0}">
      <dgm:prSet/>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54221779-A981-4678-8C15-05365A7DE8B9}" type="sibTrans" cxnId="{0D25C757-E6DC-4BDA-B935-30947140C0F0}">
      <dgm:prSet/>
      <dgm:spPr/>
      <dgm:t>
        <a:bodyPr/>
        <a:lstStyle/>
        <a:p>
          <a:endParaRPr lang="zh-CN" altLang="en-US"/>
        </a:p>
      </dgm:t>
    </dgm:pt>
    <dgm:pt modelId="{0A225EF6-143E-4013-A712-84696CB6A8D8}">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公司型基金</a:t>
          </a:r>
        </a:p>
      </dgm:t>
    </dgm:pt>
    <dgm:pt modelId="{62A5075F-6C8C-4735-9E56-D8047B5F1761}" type="parTrans" cxnId="{B6D11391-A002-420F-9793-9FABCF15B2F7}">
      <dgm:prSet/>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D5B9DC9D-A59F-4F99-8442-5BEC3135831D}" type="sibTrans" cxnId="{B6D11391-A002-420F-9793-9FABCF15B2F7}">
      <dgm:prSet/>
      <dgm:spPr/>
      <dgm:t>
        <a:bodyPr/>
        <a:lstStyle/>
        <a:p>
          <a:endParaRPr lang="zh-CN" altLang="en-US"/>
        </a:p>
      </dgm:t>
    </dgm:pt>
    <dgm:pt modelId="{04337441-5DE6-4CAD-8F85-58792B2FCF1A}">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r>
            <a:rPr lang="zh-CN" altLang="en-US" sz="900" b="1" kern="1200" dirty="0">
              <a:solidFill>
                <a:srgbClr val="FFFFFF"/>
              </a:solidFill>
              <a:latin typeface="Arial" panose="020B0604020202020204"/>
              <a:ea typeface="微软雅黑" panose="020B0503020204020204" charset="-122"/>
              <a:cs typeface="+mn-cs"/>
            </a:rPr>
            <a:t>封闭式</a:t>
          </a:r>
        </a:p>
      </dgm:t>
    </dgm:pt>
    <dgm:pt modelId="{977275ED-EE1F-45D7-B36E-DF724501F9AD}" type="parTrans" cxnId="{B3B44C20-34E5-4E7A-827E-E04F92F1F2CB}">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4D9F6689-B0DD-462E-BED2-4C5E7AB56DBE}" type="sibTrans" cxnId="{B3B44C20-34E5-4E7A-827E-E04F92F1F2CB}">
      <dgm:prSet/>
      <dgm:spPr/>
      <dgm:t>
        <a:bodyPr/>
        <a:lstStyle/>
        <a:p>
          <a:endParaRPr lang="zh-CN" altLang="en-US"/>
        </a:p>
      </dgm:t>
    </dgm:pt>
    <dgm:pt modelId="{A4C45026-C63A-42CC-B5D7-38FB01388C6E}">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股票型基金</a:t>
          </a:r>
        </a:p>
      </dgm:t>
    </dgm:pt>
    <dgm:pt modelId="{ADC8907B-0A4D-48B9-8C62-42AC3BF18918}" type="parTrans" cxnId="{203626D2-6E9B-45B3-A8EB-0AB2235D904E}">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81D9F430-D32A-467D-9315-11F61E82DFD0}" type="sibTrans" cxnId="{203626D2-6E9B-45B3-A8EB-0AB2235D904E}">
      <dgm:prSet/>
      <dgm:spPr/>
      <dgm:t>
        <a:bodyPr/>
        <a:lstStyle/>
        <a:p>
          <a:endParaRPr lang="zh-CN" altLang="en-US"/>
        </a:p>
      </dgm:t>
    </dgm:pt>
    <dgm:pt modelId="{D41AA159-BCFB-4478-A165-77D97F1597E8}">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债券型基金</a:t>
          </a:r>
        </a:p>
      </dgm:t>
    </dgm:pt>
    <dgm:pt modelId="{F663A227-AA53-46F9-9BCA-725994972026}" type="parTrans" cxnId="{2F189E45-600C-42FE-92C1-664587DD127B}">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A23C55DE-3F1F-4B68-8789-82A924999C71}" type="sibTrans" cxnId="{2F189E45-600C-42FE-92C1-664587DD127B}">
      <dgm:prSet/>
      <dgm:spPr/>
      <dgm:t>
        <a:bodyPr/>
        <a:lstStyle/>
        <a:p>
          <a:endParaRPr lang="zh-CN" altLang="en-US"/>
        </a:p>
      </dgm:t>
    </dgm:pt>
    <dgm:pt modelId="{D209297D-074B-4FC9-8740-5E7C08727652}">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货币市场基金</a:t>
          </a:r>
        </a:p>
      </dgm:t>
    </dgm:pt>
    <dgm:pt modelId="{D5C95920-13AE-46D4-9A56-48EBEAAF8F97}" type="parTrans" cxnId="{EE1F223F-6374-4C93-B175-686DA33C5DFA}">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A9CF9572-F6A7-494F-A0BE-9F89D3617ABA}" type="sibTrans" cxnId="{EE1F223F-6374-4C93-B175-686DA33C5DFA}">
      <dgm:prSet/>
      <dgm:spPr/>
      <dgm:t>
        <a:bodyPr/>
        <a:lstStyle/>
        <a:p>
          <a:endParaRPr lang="zh-CN" altLang="en-US"/>
        </a:p>
      </dgm:t>
    </dgm:pt>
    <dgm:pt modelId="{DD930BAF-09E7-431E-A20B-26F6AA186A63}">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混合市场基金</a:t>
          </a:r>
        </a:p>
      </dgm:t>
    </dgm:pt>
    <dgm:pt modelId="{C673175F-D7AA-4D23-BD4B-B778AD1A5F00}" type="parTrans" cxnId="{56325780-1BB4-4D32-953E-5413F1227319}">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A0056372-9F4B-4F68-A803-CFF94A750711}" type="sibTrans" cxnId="{56325780-1BB4-4D32-953E-5413F1227319}">
      <dgm:prSet/>
      <dgm:spPr/>
      <dgm:t>
        <a:bodyPr/>
        <a:lstStyle/>
        <a:p>
          <a:endParaRPr lang="zh-CN" altLang="en-US"/>
        </a:p>
      </dgm:t>
    </dgm:pt>
    <dgm:pt modelId="{5D730C1F-E362-497E-9236-AF089EA3AAEA}">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en-US" altLang="zh-CN" sz="900" b="1" kern="1200" dirty="0">
              <a:solidFill>
                <a:srgbClr val="FFFFFF"/>
              </a:solidFill>
              <a:latin typeface="Arial" panose="020B0604020202020204"/>
              <a:ea typeface="微软雅黑" panose="020B0503020204020204" charset="-122"/>
              <a:cs typeface="+mn-cs"/>
            </a:rPr>
            <a:t>ETF</a:t>
          </a:r>
          <a:endParaRPr lang="zh-CN" altLang="en-US" sz="900" b="1" kern="1200" dirty="0">
            <a:solidFill>
              <a:srgbClr val="FFFFFF"/>
            </a:solidFill>
            <a:latin typeface="Arial" panose="020B0604020202020204"/>
            <a:ea typeface="微软雅黑" panose="020B0503020204020204" charset="-122"/>
            <a:cs typeface="+mn-cs"/>
          </a:endParaRPr>
        </a:p>
      </dgm:t>
    </dgm:pt>
    <dgm:pt modelId="{82087A5A-05C2-4E56-BCEC-ABDBF0ABD9C2}" type="parTrans" cxnId="{081BA662-A083-471C-9B1A-962DBF7A3A44}">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B19BC522-D19E-4BB5-8ECD-574A72CC1F27}" type="sibTrans" cxnId="{081BA662-A083-471C-9B1A-962DBF7A3A44}">
      <dgm:prSet/>
      <dgm:spPr/>
      <dgm:t>
        <a:bodyPr/>
        <a:lstStyle/>
        <a:p>
          <a:endParaRPr lang="zh-CN" altLang="en-US"/>
        </a:p>
      </dgm:t>
    </dgm:pt>
    <dgm:pt modelId="{6A529AE9-8EE6-4C72-9513-94DF3E07BA8A}">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en-US" altLang="zh-CN" sz="900" b="1" kern="1200" dirty="0">
              <a:solidFill>
                <a:srgbClr val="FFFFFF"/>
              </a:solidFill>
              <a:latin typeface="Arial" panose="020B0604020202020204"/>
              <a:ea typeface="微软雅黑" panose="020B0503020204020204" charset="-122"/>
              <a:cs typeface="+mn-cs"/>
            </a:rPr>
            <a:t>LOF</a:t>
          </a:r>
          <a:endParaRPr lang="zh-CN" altLang="en-US" sz="900" b="1" kern="1200" dirty="0">
            <a:solidFill>
              <a:srgbClr val="FFFFFF"/>
            </a:solidFill>
            <a:latin typeface="Arial" panose="020B0604020202020204"/>
            <a:ea typeface="微软雅黑" panose="020B0503020204020204" charset="-122"/>
            <a:cs typeface="+mn-cs"/>
          </a:endParaRPr>
        </a:p>
      </dgm:t>
    </dgm:pt>
    <dgm:pt modelId="{605CF2B2-F970-4A4F-9058-49C4E66FA3E8}" type="parTrans" cxnId="{3AA08FB3-EFF8-4782-9031-676D799421F8}">
      <dgm:prSet/>
      <dgm:spPr>
        <a:noFill/>
        <a:ln w="12700" cap="flat" cmpd="sng" algn="ctr">
          <a:solidFill>
            <a:srgbClr val="8B0012"/>
          </a:solidFill>
          <a:prstDash val="solid"/>
          <a:miter lim="800000"/>
        </a:ln>
        <a:effectLst/>
      </dgm:spPr>
      <dgm:t>
        <a:bodyPr/>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90C67613-8DD6-4F85-A78A-1A430438C29F}" type="sibTrans" cxnId="{3AA08FB3-EFF8-4782-9031-676D799421F8}">
      <dgm:prSet/>
      <dgm:spPr/>
      <dgm:t>
        <a:bodyPr/>
        <a:lstStyle/>
        <a:p>
          <a:endParaRPr lang="zh-CN" altLang="en-US"/>
        </a:p>
      </dgm:t>
    </dgm:pt>
    <dgm:pt modelId="{87874003-14B1-429A-9F0D-893D072C82FD}" type="pres">
      <dgm:prSet presAssocID="{9CD43B9E-FD2C-4083-911B-DEBE971DA737}" presName="hierChild1" presStyleCnt="0">
        <dgm:presLayoutVars>
          <dgm:orgChart val="1"/>
          <dgm:chPref val="1"/>
          <dgm:dir/>
          <dgm:animOne val="branch"/>
          <dgm:animLvl val="lvl"/>
          <dgm:resizeHandles/>
        </dgm:presLayoutVars>
      </dgm:prSet>
      <dgm:spPr/>
    </dgm:pt>
    <dgm:pt modelId="{26A67EF3-86A7-4735-A506-60CE7B3C562E}" type="pres">
      <dgm:prSet presAssocID="{BF84745B-21C1-491F-9276-A92D851EAB57}" presName="hierRoot1" presStyleCnt="0">
        <dgm:presLayoutVars>
          <dgm:hierBranch val="init"/>
        </dgm:presLayoutVars>
      </dgm:prSet>
      <dgm:spPr/>
    </dgm:pt>
    <dgm:pt modelId="{38111322-223B-40B5-AD55-77286822E24B}" type="pres">
      <dgm:prSet presAssocID="{BF84745B-21C1-491F-9276-A92D851EAB57}" presName="rootComposite1" presStyleCnt="0"/>
      <dgm:spPr/>
    </dgm:pt>
    <dgm:pt modelId="{D3075C72-8803-4AA9-A43B-467738F4E2D8}" type="pres">
      <dgm:prSet presAssocID="{BF84745B-21C1-491F-9276-A92D851EAB57}" presName="rootText1" presStyleLbl="node0" presStyleIdx="0" presStyleCnt="1" custScaleX="119847" custScaleY="107071">
        <dgm:presLayoutVars>
          <dgm:chPref val="3"/>
        </dgm:presLayoutVars>
      </dgm:prSet>
      <dgm:spPr>
        <a:xfrm>
          <a:off x="2576517" y="1584"/>
          <a:ext cx="754372" cy="377186"/>
        </a:xfrm>
        <a:prstGeom prst="rect">
          <a:avLst/>
        </a:prstGeom>
      </dgm:spPr>
    </dgm:pt>
    <dgm:pt modelId="{CCD1F0BC-6FCC-4213-AE0B-ED4A7D94817D}" type="pres">
      <dgm:prSet presAssocID="{BF84745B-21C1-491F-9276-A92D851EAB57}" presName="rootConnector1" presStyleLbl="node1" presStyleIdx="0" presStyleCnt="0"/>
      <dgm:spPr/>
    </dgm:pt>
    <dgm:pt modelId="{8F5CA3F7-AFAA-4D51-B978-F6A33ADC9AC2}" type="pres">
      <dgm:prSet presAssocID="{BF84745B-21C1-491F-9276-A92D851EAB57}" presName="hierChild2" presStyleCnt="0"/>
      <dgm:spPr/>
    </dgm:pt>
    <dgm:pt modelId="{28EDE84E-F4FC-4C16-8EE1-BB459E0D899C}" type="pres">
      <dgm:prSet presAssocID="{F9E51DB6-5E76-42D5-85FC-B504C2341587}" presName="Name37" presStyleLbl="parChTrans1D2" presStyleIdx="0" presStyleCnt="5" custSzX="2392117" custSzY="204741"/>
      <dgm:spPr>
        <a:xfrm>
          <a:off x="1128121" y="378770"/>
          <a:ext cx="1825581" cy="158418"/>
        </a:xfrm>
        <a:custGeom>
          <a:avLst/>
          <a:gdLst/>
          <a:ahLst/>
          <a:cxnLst/>
          <a:rect l="0" t="0" r="0" b="0"/>
          <a:pathLst>
            <a:path>
              <a:moveTo>
                <a:pt x="1825581" y="0"/>
              </a:moveTo>
              <a:lnTo>
                <a:pt x="1825581" y="79209"/>
              </a:lnTo>
              <a:lnTo>
                <a:pt x="0" y="79209"/>
              </a:lnTo>
              <a:lnTo>
                <a:pt x="0" y="158418"/>
              </a:lnTo>
            </a:path>
          </a:pathLst>
        </a:custGeom>
      </dgm:spPr>
    </dgm:pt>
    <dgm:pt modelId="{8A24D640-EA9B-4374-8EDC-C17D6C8F9A9B}" type="pres">
      <dgm:prSet presAssocID="{DDD65C3A-E3C2-4C63-B63B-E998CEBCCC5E}" presName="hierRoot2" presStyleCnt="0">
        <dgm:presLayoutVars>
          <dgm:hierBranch val="init"/>
        </dgm:presLayoutVars>
      </dgm:prSet>
      <dgm:spPr/>
    </dgm:pt>
    <dgm:pt modelId="{257F3C2C-D7BC-49B6-B9D7-0D2EFB2B5D00}" type="pres">
      <dgm:prSet presAssocID="{DDD65C3A-E3C2-4C63-B63B-E998CEBCCC5E}" presName="rootComposite" presStyleCnt="0"/>
      <dgm:spPr/>
    </dgm:pt>
    <dgm:pt modelId="{6E330C1D-4513-4D55-87DA-D9223AA31361}" type="pres">
      <dgm:prSet presAssocID="{DDD65C3A-E3C2-4C63-B63B-E998CEBCCC5E}" presName="rootText" presStyleLbl="node2" presStyleIdx="0" presStyleCnt="5" custScaleX="108555" custScaleY="107071">
        <dgm:presLayoutVars>
          <dgm:chPref val="3"/>
        </dgm:presLayoutVars>
      </dgm:prSet>
      <dgm:spPr/>
    </dgm:pt>
    <dgm:pt modelId="{649F00DC-DBA4-4141-9E24-BA2A1F24AACF}" type="pres">
      <dgm:prSet presAssocID="{DDD65C3A-E3C2-4C63-B63B-E998CEBCCC5E}" presName="rootConnector" presStyleLbl="node2" presStyleIdx="0" presStyleCnt="5"/>
      <dgm:spPr/>
    </dgm:pt>
    <dgm:pt modelId="{E08555B2-C94B-4F30-917D-6AC7ED2F630C}" type="pres">
      <dgm:prSet presAssocID="{DDD65C3A-E3C2-4C63-B63B-E998CEBCCC5E}" presName="hierChild4" presStyleCnt="0"/>
      <dgm:spPr/>
    </dgm:pt>
    <dgm:pt modelId="{946402E6-A035-4F25-8FBD-658439DDD7BB}" type="pres">
      <dgm:prSet presAssocID="{9763ACB8-C322-4B26-9A65-458EFCC291BE}" presName="Name37" presStyleLbl="parChTrans1D3" presStyleIdx="0" presStyleCnt="12" custSzX="148271" custSzY="448481"/>
      <dgm:spPr>
        <a:xfrm>
          <a:off x="826372" y="914374"/>
          <a:ext cx="113155" cy="347011"/>
        </a:xfrm>
        <a:custGeom>
          <a:avLst/>
          <a:gdLst/>
          <a:ahLst/>
          <a:cxnLst/>
          <a:rect l="0" t="0" r="0" b="0"/>
          <a:pathLst>
            <a:path>
              <a:moveTo>
                <a:pt x="0" y="0"/>
              </a:moveTo>
              <a:lnTo>
                <a:pt x="0" y="347011"/>
              </a:lnTo>
              <a:lnTo>
                <a:pt x="113155" y="347011"/>
              </a:lnTo>
            </a:path>
          </a:pathLst>
        </a:custGeom>
      </dgm:spPr>
    </dgm:pt>
    <dgm:pt modelId="{E7E6F57A-2AB8-4B34-943C-6A892B274AEB}" type="pres">
      <dgm:prSet presAssocID="{B2AAE52E-11AB-493B-B388-11F4CF3DD53F}" presName="hierRoot2" presStyleCnt="0">
        <dgm:presLayoutVars>
          <dgm:hierBranch val="init"/>
        </dgm:presLayoutVars>
      </dgm:prSet>
      <dgm:spPr/>
    </dgm:pt>
    <dgm:pt modelId="{4D06CCCB-18E3-4A7A-9D1C-5F184FEC4174}" type="pres">
      <dgm:prSet presAssocID="{B2AAE52E-11AB-493B-B388-11F4CF3DD53F}" presName="rootComposite" presStyleCnt="0"/>
      <dgm:spPr/>
    </dgm:pt>
    <dgm:pt modelId="{C69BE6BF-2DCA-4642-9B46-485D2F455921}" type="pres">
      <dgm:prSet presAssocID="{B2AAE52E-11AB-493B-B388-11F4CF3DD53F}" presName="rootText" presStyleLbl="node3" presStyleIdx="0" presStyleCnt="12" custScaleX="108555" custScaleY="107071">
        <dgm:presLayoutVars>
          <dgm:chPref val="3"/>
        </dgm:presLayoutVars>
      </dgm:prSet>
      <dgm:spPr>
        <a:xfrm>
          <a:off x="939528" y="1072793"/>
          <a:ext cx="754372" cy="377186"/>
        </a:xfrm>
        <a:prstGeom prst="rect">
          <a:avLst/>
        </a:prstGeom>
      </dgm:spPr>
    </dgm:pt>
    <dgm:pt modelId="{E055CC75-BE1C-4ACD-ACD1-E8B2C13AC86C}" type="pres">
      <dgm:prSet presAssocID="{B2AAE52E-11AB-493B-B388-11F4CF3DD53F}" presName="rootConnector" presStyleLbl="node3" presStyleIdx="0" presStyleCnt="12"/>
      <dgm:spPr/>
    </dgm:pt>
    <dgm:pt modelId="{14113641-AC33-4AB3-8CBF-F7016DBE15CA}" type="pres">
      <dgm:prSet presAssocID="{B2AAE52E-11AB-493B-B388-11F4CF3DD53F}" presName="hierChild4" presStyleCnt="0"/>
      <dgm:spPr/>
    </dgm:pt>
    <dgm:pt modelId="{001D24DA-827A-4751-98B5-89F6DDD9A234}" type="pres">
      <dgm:prSet presAssocID="{B2AAE52E-11AB-493B-B388-11F4CF3DD53F}" presName="hierChild5" presStyleCnt="0"/>
      <dgm:spPr/>
    </dgm:pt>
    <dgm:pt modelId="{C7B28F7E-A4DE-49E8-87B8-02927F475F1A}" type="pres">
      <dgm:prSet presAssocID="{001BDD9D-6416-4E16-AA6F-3A94A5E88B63}" presName="Name37" presStyleLbl="parChTrans1D3" presStyleIdx="1" presStyleCnt="12" custSzX="148271" custSzY="1140703"/>
      <dgm:spPr>
        <a:xfrm>
          <a:off x="826372" y="914374"/>
          <a:ext cx="113155" cy="882615"/>
        </a:xfrm>
        <a:custGeom>
          <a:avLst/>
          <a:gdLst/>
          <a:ahLst/>
          <a:cxnLst/>
          <a:rect l="0" t="0" r="0" b="0"/>
          <a:pathLst>
            <a:path>
              <a:moveTo>
                <a:pt x="0" y="0"/>
              </a:moveTo>
              <a:lnTo>
                <a:pt x="0" y="882615"/>
              </a:lnTo>
              <a:lnTo>
                <a:pt x="113155" y="882615"/>
              </a:lnTo>
            </a:path>
          </a:pathLst>
        </a:custGeom>
      </dgm:spPr>
    </dgm:pt>
    <dgm:pt modelId="{BD5CC573-909E-43C6-B514-58A927066C94}" type="pres">
      <dgm:prSet presAssocID="{8B025588-70FC-446B-BABD-80563E26A674}" presName="hierRoot2" presStyleCnt="0">
        <dgm:presLayoutVars>
          <dgm:hierBranch val="init"/>
        </dgm:presLayoutVars>
      </dgm:prSet>
      <dgm:spPr/>
    </dgm:pt>
    <dgm:pt modelId="{3D7C2A14-C388-4F97-8F27-49D42DC02AFB}" type="pres">
      <dgm:prSet presAssocID="{8B025588-70FC-446B-BABD-80563E26A674}" presName="rootComposite" presStyleCnt="0"/>
      <dgm:spPr/>
    </dgm:pt>
    <dgm:pt modelId="{883D2D08-FFA4-45A9-ADFC-F466D67B4CB7}" type="pres">
      <dgm:prSet presAssocID="{8B025588-70FC-446B-BABD-80563E26A674}" presName="rootText" presStyleLbl="node3" presStyleIdx="1" presStyleCnt="12" custScaleX="108555" custScaleY="107071">
        <dgm:presLayoutVars>
          <dgm:chPref val="3"/>
        </dgm:presLayoutVars>
      </dgm:prSet>
      <dgm:spPr>
        <a:xfrm>
          <a:off x="939528" y="1608397"/>
          <a:ext cx="754372" cy="377186"/>
        </a:xfrm>
        <a:prstGeom prst="rect">
          <a:avLst/>
        </a:prstGeom>
      </dgm:spPr>
    </dgm:pt>
    <dgm:pt modelId="{C7675813-768D-4043-BFF3-7F96EE475AB7}" type="pres">
      <dgm:prSet presAssocID="{8B025588-70FC-446B-BABD-80563E26A674}" presName="rootConnector" presStyleLbl="node3" presStyleIdx="1" presStyleCnt="12"/>
      <dgm:spPr/>
    </dgm:pt>
    <dgm:pt modelId="{60C7BBF1-763F-4F1D-A432-D701A5FC84D6}" type="pres">
      <dgm:prSet presAssocID="{8B025588-70FC-446B-BABD-80563E26A674}" presName="hierChild4" presStyleCnt="0"/>
      <dgm:spPr/>
    </dgm:pt>
    <dgm:pt modelId="{2E2D54E0-5B2A-47D2-945B-8BB580FEBF97}" type="pres">
      <dgm:prSet presAssocID="{8B025588-70FC-446B-BABD-80563E26A674}" presName="hierChild5" presStyleCnt="0"/>
      <dgm:spPr/>
    </dgm:pt>
    <dgm:pt modelId="{DA5765AE-1223-4E86-8D59-FEB676AD6ED3}" type="pres">
      <dgm:prSet presAssocID="{DDD65C3A-E3C2-4C63-B63B-E998CEBCCC5E}" presName="hierChild5" presStyleCnt="0"/>
      <dgm:spPr/>
    </dgm:pt>
    <dgm:pt modelId="{09A33F4E-6BC5-4582-B2E3-AD5488A8A0A7}" type="pres">
      <dgm:prSet presAssocID="{690B9EDB-EFE4-480E-84F5-ED73858D705D}" presName="Name37" presStyleLbl="parChTrans1D2" presStyleIdx="1" presStyleCnt="5" custSzX="1196058" custSzY="204741"/>
      <dgm:spPr/>
    </dgm:pt>
    <dgm:pt modelId="{CDA39692-0A05-40FD-8A0A-C56714EDF424}" type="pres">
      <dgm:prSet presAssocID="{A32EFD08-5E95-4845-B486-E62FDB8E00CC}" presName="hierRoot2" presStyleCnt="0">
        <dgm:presLayoutVars>
          <dgm:hierBranch val="init"/>
        </dgm:presLayoutVars>
      </dgm:prSet>
      <dgm:spPr/>
    </dgm:pt>
    <dgm:pt modelId="{72B01091-4E38-48EF-A1FF-3AAFFEFD5BE4}" type="pres">
      <dgm:prSet presAssocID="{A32EFD08-5E95-4845-B486-E62FDB8E00CC}" presName="rootComposite" presStyleCnt="0"/>
      <dgm:spPr/>
    </dgm:pt>
    <dgm:pt modelId="{F4E220FF-9937-4014-9064-AF0F870588CB}" type="pres">
      <dgm:prSet presAssocID="{A32EFD08-5E95-4845-B486-E62FDB8E00CC}" presName="rootText" presStyleLbl="node2" presStyleIdx="1" presStyleCnt="5" custScaleX="108555" custScaleY="107071">
        <dgm:presLayoutVars>
          <dgm:chPref val="3"/>
        </dgm:presLayoutVars>
      </dgm:prSet>
      <dgm:spPr>
        <a:xfrm>
          <a:off x="1663726" y="537188"/>
          <a:ext cx="754372" cy="377186"/>
        </a:xfrm>
        <a:prstGeom prst="rect">
          <a:avLst/>
        </a:prstGeom>
      </dgm:spPr>
    </dgm:pt>
    <dgm:pt modelId="{5BFB9A90-32EB-42A6-9217-08F709A3C9C6}" type="pres">
      <dgm:prSet presAssocID="{A32EFD08-5E95-4845-B486-E62FDB8E00CC}" presName="rootConnector" presStyleLbl="node2" presStyleIdx="1" presStyleCnt="5"/>
      <dgm:spPr/>
    </dgm:pt>
    <dgm:pt modelId="{ACA16C70-8251-42A4-931D-E8263B17D1C0}" type="pres">
      <dgm:prSet presAssocID="{A32EFD08-5E95-4845-B486-E62FDB8E00CC}" presName="hierChild4" presStyleCnt="0"/>
      <dgm:spPr/>
    </dgm:pt>
    <dgm:pt modelId="{52FE367F-0858-4E4F-BE83-AA35E5E3DE23}" type="pres">
      <dgm:prSet presAssocID="{0E3C5866-BC18-4E43-9C04-E68D8E77BEAC}" presName="Name37" presStyleLbl="parChTrans1D3" presStyleIdx="2" presStyleCnt="12" custSzX="148271" custSzY="448481"/>
      <dgm:spPr/>
    </dgm:pt>
    <dgm:pt modelId="{3F2CCDD7-7E01-4DEF-BD33-41183E0B30C0}" type="pres">
      <dgm:prSet presAssocID="{0CBFD1B6-164D-4998-9754-1C30F97550AA}" presName="hierRoot2" presStyleCnt="0">
        <dgm:presLayoutVars>
          <dgm:hierBranch val="init"/>
        </dgm:presLayoutVars>
      </dgm:prSet>
      <dgm:spPr/>
    </dgm:pt>
    <dgm:pt modelId="{5EEA51E7-7B01-4AB6-A25D-6B9077A6FAF5}" type="pres">
      <dgm:prSet presAssocID="{0CBFD1B6-164D-4998-9754-1C30F97550AA}" presName="rootComposite" presStyleCnt="0"/>
      <dgm:spPr/>
    </dgm:pt>
    <dgm:pt modelId="{E70E12F0-8482-4AF7-B793-460DF55C9752}" type="pres">
      <dgm:prSet presAssocID="{0CBFD1B6-164D-4998-9754-1C30F97550AA}" presName="rootText" presStyleLbl="node3" presStyleIdx="2" presStyleCnt="12" custScaleX="108555" custScaleY="107071">
        <dgm:presLayoutVars>
          <dgm:chPref val="3"/>
        </dgm:presLayoutVars>
      </dgm:prSet>
      <dgm:spPr>
        <a:xfrm>
          <a:off x="1852319" y="1072793"/>
          <a:ext cx="754372" cy="377186"/>
        </a:xfrm>
        <a:prstGeom prst="rect">
          <a:avLst/>
        </a:prstGeom>
      </dgm:spPr>
    </dgm:pt>
    <dgm:pt modelId="{E50A6C6B-DEF6-4229-A27E-FC837339FFD2}" type="pres">
      <dgm:prSet presAssocID="{0CBFD1B6-164D-4998-9754-1C30F97550AA}" presName="rootConnector" presStyleLbl="node3" presStyleIdx="2" presStyleCnt="12"/>
      <dgm:spPr/>
    </dgm:pt>
    <dgm:pt modelId="{00F288DA-AEA2-4CE4-9CDD-DF707857ABEB}" type="pres">
      <dgm:prSet presAssocID="{0CBFD1B6-164D-4998-9754-1C30F97550AA}" presName="hierChild4" presStyleCnt="0"/>
      <dgm:spPr/>
    </dgm:pt>
    <dgm:pt modelId="{D6CA50E4-FEE7-4B59-BA04-91F9599C9F0D}" type="pres">
      <dgm:prSet presAssocID="{0CBFD1B6-164D-4998-9754-1C30F97550AA}" presName="hierChild5" presStyleCnt="0"/>
      <dgm:spPr/>
    </dgm:pt>
    <dgm:pt modelId="{058E2594-AFA5-4D57-B09F-92EFB2516B5A}" type="pres">
      <dgm:prSet presAssocID="{62A5075F-6C8C-4735-9E56-D8047B5F1761}" presName="Name37" presStyleLbl="parChTrans1D3" presStyleIdx="3" presStyleCnt="12" custSzX="148271" custSzY="1140703"/>
      <dgm:spPr>
        <a:xfrm>
          <a:off x="1739163" y="914374"/>
          <a:ext cx="113155" cy="882615"/>
        </a:xfrm>
        <a:custGeom>
          <a:avLst/>
          <a:gdLst/>
          <a:ahLst/>
          <a:cxnLst/>
          <a:rect l="0" t="0" r="0" b="0"/>
          <a:pathLst>
            <a:path>
              <a:moveTo>
                <a:pt x="0" y="0"/>
              </a:moveTo>
              <a:lnTo>
                <a:pt x="0" y="882615"/>
              </a:lnTo>
              <a:lnTo>
                <a:pt x="113155" y="882615"/>
              </a:lnTo>
            </a:path>
          </a:pathLst>
        </a:custGeom>
      </dgm:spPr>
    </dgm:pt>
    <dgm:pt modelId="{85358EA1-CCB4-4E99-B2E2-6F990059B898}" type="pres">
      <dgm:prSet presAssocID="{0A225EF6-143E-4013-A712-84696CB6A8D8}" presName="hierRoot2" presStyleCnt="0">
        <dgm:presLayoutVars>
          <dgm:hierBranch val="init"/>
        </dgm:presLayoutVars>
      </dgm:prSet>
      <dgm:spPr/>
    </dgm:pt>
    <dgm:pt modelId="{6852A178-5E67-4B39-A27B-4B31F0370F52}" type="pres">
      <dgm:prSet presAssocID="{0A225EF6-143E-4013-A712-84696CB6A8D8}" presName="rootComposite" presStyleCnt="0"/>
      <dgm:spPr/>
    </dgm:pt>
    <dgm:pt modelId="{252EA224-41DC-4684-9C4D-F637ADBFAFF0}" type="pres">
      <dgm:prSet presAssocID="{0A225EF6-143E-4013-A712-84696CB6A8D8}" presName="rootText" presStyleLbl="node3" presStyleIdx="3" presStyleCnt="12" custScaleX="108555" custScaleY="107071">
        <dgm:presLayoutVars>
          <dgm:chPref val="3"/>
        </dgm:presLayoutVars>
      </dgm:prSet>
      <dgm:spPr>
        <a:xfrm>
          <a:off x="1852319" y="1608397"/>
          <a:ext cx="754372" cy="377186"/>
        </a:xfrm>
        <a:prstGeom prst="rect">
          <a:avLst/>
        </a:prstGeom>
      </dgm:spPr>
    </dgm:pt>
    <dgm:pt modelId="{4982B6C1-B148-45B8-8D93-4063CB5818DE}" type="pres">
      <dgm:prSet presAssocID="{0A225EF6-143E-4013-A712-84696CB6A8D8}" presName="rootConnector" presStyleLbl="node3" presStyleIdx="3" presStyleCnt="12"/>
      <dgm:spPr/>
    </dgm:pt>
    <dgm:pt modelId="{69CE7605-D758-4C4C-B6AE-BE022B2193E8}" type="pres">
      <dgm:prSet presAssocID="{0A225EF6-143E-4013-A712-84696CB6A8D8}" presName="hierChild4" presStyleCnt="0"/>
      <dgm:spPr/>
    </dgm:pt>
    <dgm:pt modelId="{27240EC8-96FC-4D29-918F-042E1B4DFA0A}" type="pres">
      <dgm:prSet presAssocID="{0A225EF6-143E-4013-A712-84696CB6A8D8}" presName="hierChild5" presStyleCnt="0"/>
      <dgm:spPr/>
    </dgm:pt>
    <dgm:pt modelId="{86724BCB-69BD-4A58-99E6-3FD65F5F988C}" type="pres">
      <dgm:prSet presAssocID="{A32EFD08-5E95-4845-B486-E62FDB8E00CC}" presName="hierChild5" presStyleCnt="0"/>
      <dgm:spPr/>
    </dgm:pt>
    <dgm:pt modelId="{047EFCA2-DF67-4409-9416-D4646AA8ED0A}" type="pres">
      <dgm:prSet presAssocID="{DF03F2A9-CD87-4BF9-9991-3C988AA718A1}" presName="Name37" presStyleLbl="parChTrans1D2" presStyleIdx="2" presStyleCnt="5" custSzX="99263" custSzY="204741"/>
      <dgm:spPr>
        <a:xfrm>
          <a:off x="2907983" y="378770"/>
          <a:ext cx="91440" cy="158418"/>
        </a:xfrm>
        <a:custGeom>
          <a:avLst/>
          <a:gdLst/>
          <a:ahLst/>
          <a:cxnLst/>
          <a:rect l="0" t="0" r="0" b="0"/>
          <a:pathLst>
            <a:path>
              <a:moveTo>
                <a:pt x="45720" y="0"/>
              </a:moveTo>
              <a:lnTo>
                <a:pt x="45720" y="158418"/>
              </a:lnTo>
            </a:path>
          </a:pathLst>
        </a:custGeom>
      </dgm:spPr>
    </dgm:pt>
    <dgm:pt modelId="{DF349FA7-DB7E-4467-9947-2E1689A27F67}" type="pres">
      <dgm:prSet presAssocID="{44B83879-834C-45B0-82E7-811B09DE460B}" presName="hierRoot2" presStyleCnt="0">
        <dgm:presLayoutVars>
          <dgm:hierBranch val="init"/>
        </dgm:presLayoutVars>
      </dgm:prSet>
      <dgm:spPr/>
    </dgm:pt>
    <dgm:pt modelId="{DE767279-BC2D-46B6-8724-6F04A5AC948C}" type="pres">
      <dgm:prSet presAssocID="{44B83879-834C-45B0-82E7-811B09DE460B}" presName="rootComposite" presStyleCnt="0"/>
      <dgm:spPr/>
    </dgm:pt>
    <dgm:pt modelId="{C970A298-3F63-45FC-B0B8-9EAD56348DE1}" type="pres">
      <dgm:prSet presAssocID="{44B83879-834C-45B0-82E7-811B09DE460B}" presName="rootText" presStyleLbl="node2" presStyleIdx="2" presStyleCnt="5" custScaleX="108555" custScaleY="107071">
        <dgm:presLayoutVars>
          <dgm:chPref val="3"/>
        </dgm:presLayoutVars>
      </dgm:prSet>
      <dgm:spPr>
        <a:xfrm>
          <a:off x="2576517" y="537188"/>
          <a:ext cx="754372" cy="377186"/>
        </a:xfrm>
        <a:prstGeom prst="rect">
          <a:avLst/>
        </a:prstGeom>
      </dgm:spPr>
    </dgm:pt>
    <dgm:pt modelId="{5923A94A-A0B0-4CDD-BF68-A8139E1A9EF6}" type="pres">
      <dgm:prSet presAssocID="{44B83879-834C-45B0-82E7-811B09DE460B}" presName="rootConnector" presStyleLbl="node2" presStyleIdx="2" presStyleCnt="5"/>
      <dgm:spPr/>
    </dgm:pt>
    <dgm:pt modelId="{344F02B4-2066-4196-AB25-0C9332E2D762}" type="pres">
      <dgm:prSet presAssocID="{44B83879-834C-45B0-82E7-811B09DE460B}" presName="hierChild4" presStyleCnt="0"/>
      <dgm:spPr/>
    </dgm:pt>
    <dgm:pt modelId="{4E221424-A0BA-4FEC-BE2B-A8EA5E3EA522}" type="pres">
      <dgm:prSet presAssocID="{D6AA8694-47CD-46A6-BBEC-EBF00CE5B883}" presName="Name37" presStyleLbl="parChTrans1D3" presStyleIdx="4" presStyleCnt="12" custSzX="148271" custSzY="448481"/>
      <dgm:spPr>
        <a:xfrm>
          <a:off x="2651954" y="914374"/>
          <a:ext cx="113155" cy="347011"/>
        </a:xfrm>
        <a:custGeom>
          <a:avLst/>
          <a:gdLst/>
          <a:ahLst/>
          <a:cxnLst/>
          <a:rect l="0" t="0" r="0" b="0"/>
          <a:pathLst>
            <a:path>
              <a:moveTo>
                <a:pt x="0" y="0"/>
              </a:moveTo>
              <a:lnTo>
                <a:pt x="0" y="347011"/>
              </a:lnTo>
              <a:lnTo>
                <a:pt x="113155" y="347011"/>
              </a:lnTo>
            </a:path>
          </a:pathLst>
        </a:custGeom>
      </dgm:spPr>
    </dgm:pt>
    <dgm:pt modelId="{C2446A7F-C1B4-4EA7-B0E6-D03B6A4D0BCB}" type="pres">
      <dgm:prSet presAssocID="{C702BA7F-447D-47A9-969E-33EF410E8E24}" presName="hierRoot2" presStyleCnt="0">
        <dgm:presLayoutVars>
          <dgm:hierBranch val="init"/>
        </dgm:presLayoutVars>
      </dgm:prSet>
      <dgm:spPr/>
    </dgm:pt>
    <dgm:pt modelId="{53140989-C161-4147-B136-24A762E780CF}" type="pres">
      <dgm:prSet presAssocID="{C702BA7F-447D-47A9-969E-33EF410E8E24}" presName="rootComposite" presStyleCnt="0"/>
      <dgm:spPr/>
    </dgm:pt>
    <dgm:pt modelId="{DBE32350-C766-424A-BBA5-311B3C5B016F}" type="pres">
      <dgm:prSet presAssocID="{C702BA7F-447D-47A9-969E-33EF410E8E24}" presName="rootText" presStyleLbl="node3" presStyleIdx="4" presStyleCnt="12" custScaleX="108555" custScaleY="107071">
        <dgm:presLayoutVars>
          <dgm:chPref val="3"/>
        </dgm:presLayoutVars>
      </dgm:prSet>
      <dgm:spPr>
        <a:xfrm>
          <a:off x="2765110" y="1072793"/>
          <a:ext cx="754372" cy="377186"/>
        </a:xfrm>
        <a:prstGeom prst="rect">
          <a:avLst/>
        </a:prstGeom>
      </dgm:spPr>
    </dgm:pt>
    <dgm:pt modelId="{438A7D1E-EF67-4054-AD2F-B8A5012C4C04}" type="pres">
      <dgm:prSet presAssocID="{C702BA7F-447D-47A9-969E-33EF410E8E24}" presName="rootConnector" presStyleLbl="node3" presStyleIdx="4" presStyleCnt="12"/>
      <dgm:spPr/>
    </dgm:pt>
    <dgm:pt modelId="{FBDDBA08-9C28-4A98-97CC-DAD83162F671}" type="pres">
      <dgm:prSet presAssocID="{C702BA7F-447D-47A9-969E-33EF410E8E24}" presName="hierChild4" presStyleCnt="0"/>
      <dgm:spPr/>
    </dgm:pt>
    <dgm:pt modelId="{AE2E6C3D-ACE1-4478-A2D8-D1A30FC7D720}" type="pres">
      <dgm:prSet presAssocID="{C702BA7F-447D-47A9-969E-33EF410E8E24}" presName="hierChild5" presStyleCnt="0"/>
      <dgm:spPr/>
    </dgm:pt>
    <dgm:pt modelId="{D561F33D-5C55-44E0-9C1B-24D56227FCF1}" type="pres">
      <dgm:prSet presAssocID="{977275ED-EE1F-45D7-B36E-DF724501F9AD}" presName="Name37" presStyleLbl="parChTrans1D3" presStyleIdx="5" presStyleCnt="12" custSzX="148271" custSzY="1140703"/>
      <dgm:spPr>
        <a:xfrm>
          <a:off x="2651954" y="914374"/>
          <a:ext cx="113155" cy="882615"/>
        </a:xfrm>
        <a:custGeom>
          <a:avLst/>
          <a:gdLst/>
          <a:ahLst/>
          <a:cxnLst/>
          <a:rect l="0" t="0" r="0" b="0"/>
          <a:pathLst>
            <a:path>
              <a:moveTo>
                <a:pt x="0" y="0"/>
              </a:moveTo>
              <a:lnTo>
                <a:pt x="0" y="882615"/>
              </a:lnTo>
              <a:lnTo>
                <a:pt x="113155" y="882615"/>
              </a:lnTo>
            </a:path>
          </a:pathLst>
        </a:custGeom>
      </dgm:spPr>
    </dgm:pt>
    <dgm:pt modelId="{720BDE37-A469-48F1-A24B-A6C298B327B4}" type="pres">
      <dgm:prSet presAssocID="{04337441-5DE6-4CAD-8F85-58792B2FCF1A}" presName="hierRoot2" presStyleCnt="0">
        <dgm:presLayoutVars>
          <dgm:hierBranch val="init"/>
        </dgm:presLayoutVars>
      </dgm:prSet>
      <dgm:spPr/>
    </dgm:pt>
    <dgm:pt modelId="{7D0788C6-5922-4866-93EF-3BC03CD3230D}" type="pres">
      <dgm:prSet presAssocID="{04337441-5DE6-4CAD-8F85-58792B2FCF1A}" presName="rootComposite" presStyleCnt="0"/>
      <dgm:spPr/>
    </dgm:pt>
    <dgm:pt modelId="{B4CF5D7E-89A1-479C-BD63-0481924B7C07}" type="pres">
      <dgm:prSet presAssocID="{04337441-5DE6-4CAD-8F85-58792B2FCF1A}" presName="rootText" presStyleLbl="node3" presStyleIdx="5" presStyleCnt="12" custScaleX="108555" custScaleY="107071">
        <dgm:presLayoutVars>
          <dgm:chPref val="3"/>
        </dgm:presLayoutVars>
      </dgm:prSet>
      <dgm:spPr>
        <a:xfrm>
          <a:off x="2765110" y="1608397"/>
          <a:ext cx="754372" cy="377186"/>
        </a:xfrm>
        <a:prstGeom prst="rect">
          <a:avLst/>
        </a:prstGeom>
      </dgm:spPr>
    </dgm:pt>
    <dgm:pt modelId="{74D09D85-90EA-450F-B910-1E8759C30144}" type="pres">
      <dgm:prSet presAssocID="{04337441-5DE6-4CAD-8F85-58792B2FCF1A}" presName="rootConnector" presStyleLbl="node3" presStyleIdx="5" presStyleCnt="12"/>
      <dgm:spPr/>
    </dgm:pt>
    <dgm:pt modelId="{1C13787D-08C5-4119-A5C4-FC22B4852CA9}" type="pres">
      <dgm:prSet presAssocID="{04337441-5DE6-4CAD-8F85-58792B2FCF1A}" presName="hierChild4" presStyleCnt="0"/>
      <dgm:spPr/>
    </dgm:pt>
    <dgm:pt modelId="{D56FDCAE-B4E5-498C-9A02-ECC9B81407C0}" type="pres">
      <dgm:prSet presAssocID="{04337441-5DE6-4CAD-8F85-58792B2FCF1A}" presName="hierChild5" presStyleCnt="0"/>
      <dgm:spPr/>
    </dgm:pt>
    <dgm:pt modelId="{2996D363-1B0A-4E61-988E-705DF2B02ABD}" type="pres">
      <dgm:prSet presAssocID="{44B83879-834C-45B0-82E7-811B09DE460B}" presName="hierChild5" presStyleCnt="0"/>
      <dgm:spPr/>
    </dgm:pt>
    <dgm:pt modelId="{D8AF2ABF-7DB2-409D-B322-5874FA827E7B}" type="pres">
      <dgm:prSet presAssocID="{76157E5E-8359-41B6-9696-39EA823149FE}" presName="Name37" presStyleLbl="parChTrans1D2" presStyleIdx="3" presStyleCnt="5" custSzX="1196058" custSzY="204741"/>
      <dgm:spPr>
        <a:xfrm>
          <a:off x="2953703" y="378770"/>
          <a:ext cx="912790" cy="158418"/>
        </a:xfrm>
        <a:custGeom>
          <a:avLst/>
          <a:gdLst/>
          <a:ahLst/>
          <a:cxnLst/>
          <a:rect l="0" t="0" r="0" b="0"/>
          <a:pathLst>
            <a:path>
              <a:moveTo>
                <a:pt x="0" y="0"/>
              </a:moveTo>
              <a:lnTo>
                <a:pt x="0" y="79209"/>
              </a:lnTo>
              <a:lnTo>
                <a:pt x="912790" y="79209"/>
              </a:lnTo>
              <a:lnTo>
                <a:pt x="912790" y="158418"/>
              </a:lnTo>
            </a:path>
          </a:pathLst>
        </a:custGeom>
      </dgm:spPr>
    </dgm:pt>
    <dgm:pt modelId="{115C4C4B-1C80-40D2-9EA4-AEE575D2386B}" type="pres">
      <dgm:prSet presAssocID="{0263D699-6402-4E03-B799-0416A56249DB}" presName="hierRoot2" presStyleCnt="0">
        <dgm:presLayoutVars>
          <dgm:hierBranch val="init"/>
        </dgm:presLayoutVars>
      </dgm:prSet>
      <dgm:spPr/>
    </dgm:pt>
    <dgm:pt modelId="{D2CBEFC7-30E2-472F-855F-613CC4748D70}" type="pres">
      <dgm:prSet presAssocID="{0263D699-6402-4E03-B799-0416A56249DB}" presName="rootComposite" presStyleCnt="0"/>
      <dgm:spPr/>
    </dgm:pt>
    <dgm:pt modelId="{B71DAB5E-A65A-45C0-9254-B5B40167F4A4}" type="pres">
      <dgm:prSet presAssocID="{0263D699-6402-4E03-B799-0416A56249DB}" presName="rootText" presStyleLbl="node2" presStyleIdx="3" presStyleCnt="5" custScaleX="108555" custScaleY="107071">
        <dgm:presLayoutVars>
          <dgm:chPref val="3"/>
        </dgm:presLayoutVars>
      </dgm:prSet>
      <dgm:spPr>
        <a:xfrm>
          <a:off x="3489307" y="537188"/>
          <a:ext cx="754372" cy="377186"/>
        </a:xfrm>
        <a:prstGeom prst="rect">
          <a:avLst/>
        </a:prstGeom>
      </dgm:spPr>
    </dgm:pt>
    <dgm:pt modelId="{B59B9F3E-965B-48E4-9BDD-7A34B92F91B8}" type="pres">
      <dgm:prSet presAssocID="{0263D699-6402-4E03-B799-0416A56249DB}" presName="rootConnector" presStyleLbl="node2" presStyleIdx="3" presStyleCnt="5"/>
      <dgm:spPr/>
    </dgm:pt>
    <dgm:pt modelId="{BD487909-C262-4E41-9BCC-51A2B2AEE33F}" type="pres">
      <dgm:prSet presAssocID="{0263D699-6402-4E03-B799-0416A56249DB}" presName="hierChild4" presStyleCnt="0"/>
      <dgm:spPr/>
    </dgm:pt>
    <dgm:pt modelId="{703A98C5-2D43-4555-BF04-67C09FDE68E0}" type="pres">
      <dgm:prSet presAssocID="{ADC8907B-0A4D-48B9-8C62-42AC3BF18918}" presName="Name37" presStyleLbl="parChTrans1D3" presStyleIdx="6" presStyleCnt="12" custSzX="148271" custSzY="448481"/>
      <dgm:spPr>
        <a:xfrm>
          <a:off x="3564745" y="914374"/>
          <a:ext cx="113155" cy="347011"/>
        </a:xfrm>
        <a:custGeom>
          <a:avLst/>
          <a:gdLst/>
          <a:ahLst/>
          <a:cxnLst/>
          <a:rect l="0" t="0" r="0" b="0"/>
          <a:pathLst>
            <a:path>
              <a:moveTo>
                <a:pt x="0" y="0"/>
              </a:moveTo>
              <a:lnTo>
                <a:pt x="0" y="347011"/>
              </a:lnTo>
              <a:lnTo>
                <a:pt x="113155" y="347011"/>
              </a:lnTo>
            </a:path>
          </a:pathLst>
        </a:custGeom>
      </dgm:spPr>
    </dgm:pt>
    <dgm:pt modelId="{44770BE4-3D8E-49E2-BDAB-108BA55147DF}" type="pres">
      <dgm:prSet presAssocID="{A4C45026-C63A-42CC-B5D7-38FB01388C6E}" presName="hierRoot2" presStyleCnt="0">
        <dgm:presLayoutVars>
          <dgm:hierBranch val="init"/>
        </dgm:presLayoutVars>
      </dgm:prSet>
      <dgm:spPr/>
    </dgm:pt>
    <dgm:pt modelId="{533C0558-1818-4A9D-89D0-CCECFD7951B3}" type="pres">
      <dgm:prSet presAssocID="{A4C45026-C63A-42CC-B5D7-38FB01388C6E}" presName="rootComposite" presStyleCnt="0"/>
      <dgm:spPr/>
    </dgm:pt>
    <dgm:pt modelId="{0AE997B8-09BB-498D-ADD6-7FA451A1974F}" type="pres">
      <dgm:prSet presAssocID="{A4C45026-C63A-42CC-B5D7-38FB01388C6E}" presName="rootText" presStyleLbl="node3" presStyleIdx="6" presStyleCnt="12" custScaleX="108555" custScaleY="107071">
        <dgm:presLayoutVars>
          <dgm:chPref val="3"/>
        </dgm:presLayoutVars>
      </dgm:prSet>
      <dgm:spPr>
        <a:xfrm>
          <a:off x="3677901" y="1072793"/>
          <a:ext cx="754372" cy="377186"/>
        </a:xfrm>
        <a:prstGeom prst="rect">
          <a:avLst/>
        </a:prstGeom>
      </dgm:spPr>
    </dgm:pt>
    <dgm:pt modelId="{912EFE9A-2434-4927-800A-6074A752BB5A}" type="pres">
      <dgm:prSet presAssocID="{A4C45026-C63A-42CC-B5D7-38FB01388C6E}" presName="rootConnector" presStyleLbl="node3" presStyleIdx="6" presStyleCnt="12"/>
      <dgm:spPr/>
    </dgm:pt>
    <dgm:pt modelId="{BAD28586-6F89-48A0-8333-5982E95A4B27}" type="pres">
      <dgm:prSet presAssocID="{A4C45026-C63A-42CC-B5D7-38FB01388C6E}" presName="hierChild4" presStyleCnt="0"/>
      <dgm:spPr/>
    </dgm:pt>
    <dgm:pt modelId="{49EC2863-5FAC-40AC-BD76-25C4A87FB364}" type="pres">
      <dgm:prSet presAssocID="{A4C45026-C63A-42CC-B5D7-38FB01388C6E}" presName="hierChild5" presStyleCnt="0"/>
      <dgm:spPr/>
    </dgm:pt>
    <dgm:pt modelId="{5FA2C297-45FE-491B-A9E4-F61470E24DA8}" type="pres">
      <dgm:prSet presAssocID="{F663A227-AA53-46F9-9BCA-725994972026}" presName="Name37" presStyleLbl="parChTrans1D3" presStyleIdx="7" presStyleCnt="12" custSzX="148271" custSzY="1140703"/>
      <dgm:spPr>
        <a:xfrm>
          <a:off x="3564745" y="914374"/>
          <a:ext cx="113155" cy="882615"/>
        </a:xfrm>
        <a:custGeom>
          <a:avLst/>
          <a:gdLst/>
          <a:ahLst/>
          <a:cxnLst/>
          <a:rect l="0" t="0" r="0" b="0"/>
          <a:pathLst>
            <a:path>
              <a:moveTo>
                <a:pt x="0" y="0"/>
              </a:moveTo>
              <a:lnTo>
                <a:pt x="0" y="882615"/>
              </a:lnTo>
              <a:lnTo>
                <a:pt x="113155" y="882615"/>
              </a:lnTo>
            </a:path>
          </a:pathLst>
        </a:custGeom>
      </dgm:spPr>
    </dgm:pt>
    <dgm:pt modelId="{1D0474F9-C785-4D32-91C2-CC51368CF8DB}" type="pres">
      <dgm:prSet presAssocID="{D41AA159-BCFB-4478-A165-77D97F1597E8}" presName="hierRoot2" presStyleCnt="0">
        <dgm:presLayoutVars>
          <dgm:hierBranch val="init"/>
        </dgm:presLayoutVars>
      </dgm:prSet>
      <dgm:spPr/>
    </dgm:pt>
    <dgm:pt modelId="{D5174C87-85DF-4C8D-B2DB-75A6B3300CF4}" type="pres">
      <dgm:prSet presAssocID="{D41AA159-BCFB-4478-A165-77D97F1597E8}" presName="rootComposite" presStyleCnt="0"/>
      <dgm:spPr/>
    </dgm:pt>
    <dgm:pt modelId="{DF4DAD02-2FEE-4DA8-B64B-19066E8C9BF4}" type="pres">
      <dgm:prSet presAssocID="{D41AA159-BCFB-4478-A165-77D97F1597E8}" presName="rootText" presStyleLbl="node3" presStyleIdx="7" presStyleCnt="12" custScaleX="108555" custScaleY="107071">
        <dgm:presLayoutVars>
          <dgm:chPref val="3"/>
        </dgm:presLayoutVars>
      </dgm:prSet>
      <dgm:spPr>
        <a:xfrm>
          <a:off x="3677901" y="1608397"/>
          <a:ext cx="754372" cy="377186"/>
        </a:xfrm>
        <a:prstGeom prst="rect">
          <a:avLst/>
        </a:prstGeom>
      </dgm:spPr>
    </dgm:pt>
    <dgm:pt modelId="{C00F5B99-8484-489A-B7A8-200EA391E4DD}" type="pres">
      <dgm:prSet presAssocID="{D41AA159-BCFB-4478-A165-77D97F1597E8}" presName="rootConnector" presStyleLbl="node3" presStyleIdx="7" presStyleCnt="12"/>
      <dgm:spPr/>
    </dgm:pt>
    <dgm:pt modelId="{FB97AAF9-3150-4BC0-8B7E-1B188B71EEDE}" type="pres">
      <dgm:prSet presAssocID="{D41AA159-BCFB-4478-A165-77D97F1597E8}" presName="hierChild4" presStyleCnt="0"/>
      <dgm:spPr/>
    </dgm:pt>
    <dgm:pt modelId="{4F2C1919-8290-46E8-9266-4C8682619D7D}" type="pres">
      <dgm:prSet presAssocID="{D41AA159-BCFB-4478-A165-77D97F1597E8}" presName="hierChild5" presStyleCnt="0"/>
      <dgm:spPr/>
    </dgm:pt>
    <dgm:pt modelId="{1FB23998-92C7-4922-885F-7122E9629397}" type="pres">
      <dgm:prSet presAssocID="{D5C95920-13AE-46D4-9A56-48EBEAAF8F97}" presName="Name37" presStyleLbl="parChTrans1D3" presStyleIdx="8" presStyleCnt="12" custSzX="148271" custSzY="1832925"/>
      <dgm:spPr>
        <a:xfrm>
          <a:off x="3564745" y="914374"/>
          <a:ext cx="113155" cy="1418220"/>
        </a:xfrm>
        <a:custGeom>
          <a:avLst/>
          <a:gdLst/>
          <a:ahLst/>
          <a:cxnLst/>
          <a:rect l="0" t="0" r="0" b="0"/>
          <a:pathLst>
            <a:path>
              <a:moveTo>
                <a:pt x="0" y="0"/>
              </a:moveTo>
              <a:lnTo>
                <a:pt x="0" y="1418220"/>
              </a:lnTo>
              <a:lnTo>
                <a:pt x="113155" y="1418220"/>
              </a:lnTo>
            </a:path>
          </a:pathLst>
        </a:custGeom>
      </dgm:spPr>
    </dgm:pt>
    <dgm:pt modelId="{2EA12827-E707-42EB-8A90-4E9C7B6E32F8}" type="pres">
      <dgm:prSet presAssocID="{D209297D-074B-4FC9-8740-5E7C08727652}" presName="hierRoot2" presStyleCnt="0">
        <dgm:presLayoutVars>
          <dgm:hierBranch val="init"/>
        </dgm:presLayoutVars>
      </dgm:prSet>
      <dgm:spPr/>
    </dgm:pt>
    <dgm:pt modelId="{B5AB0196-54FB-4E67-842E-3F0AD5D579FA}" type="pres">
      <dgm:prSet presAssocID="{D209297D-074B-4FC9-8740-5E7C08727652}" presName="rootComposite" presStyleCnt="0"/>
      <dgm:spPr/>
    </dgm:pt>
    <dgm:pt modelId="{9AD328F9-85A8-4BE1-8C93-E4012918681D}" type="pres">
      <dgm:prSet presAssocID="{D209297D-074B-4FC9-8740-5E7C08727652}" presName="rootText" presStyleLbl="node3" presStyleIdx="8" presStyleCnt="12" custScaleX="108555" custScaleY="107071">
        <dgm:presLayoutVars>
          <dgm:chPref val="3"/>
        </dgm:presLayoutVars>
      </dgm:prSet>
      <dgm:spPr>
        <a:xfrm>
          <a:off x="3677901" y="2144002"/>
          <a:ext cx="754372" cy="377186"/>
        </a:xfrm>
        <a:prstGeom prst="rect">
          <a:avLst/>
        </a:prstGeom>
      </dgm:spPr>
    </dgm:pt>
    <dgm:pt modelId="{E49DA735-FC54-46E4-B8A5-11B2D6F497AA}" type="pres">
      <dgm:prSet presAssocID="{D209297D-074B-4FC9-8740-5E7C08727652}" presName="rootConnector" presStyleLbl="node3" presStyleIdx="8" presStyleCnt="12"/>
      <dgm:spPr/>
    </dgm:pt>
    <dgm:pt modelId="{A7B10951-7240-4580-B134-A35B12786394}" type="pres">
      <dgm:prSet presAssocID="{D209297D-074B-4FC9-8740-5E7C08727652}" presName="hierChild4" presStyleCnt="0"/>
      <dgm:spPr/>
    </dgm:pt>
    <dgm:pt modelId="{52960BD1-9CFE-4F2C-95BC-3B39791E7D45}" type="pres">
      <dgm:prSet presAssocID="{D209297D-074B-4FC9-8740-5E7C08727652}" presName="hierChild5" presStyleCnt="0"/>
      <dgm:spPr/>
    </dgm:pt>
    <dgm:pt modelId="{A774A3E4-3413-4A3E-9DD6-6183FFEAC2D6}" type="pres">
      <dgm:prSet presAssocID="{C673175F-D7AA-4D23-BD4B-B778AD1A5F00}" presName="Name37" presStyleLbl="parChTrans1D3" presStyleIdx="9" presStyleCnt="12" custSzX="148271" custSzY="2525146"/>
      <dgm:spPr>
        <a:xfrm>
          <a:off x="3564745" y="914374"/>
          <a:ext cx="113155" cy="1953824"/>
        </a:xfrm>
        <a:custGeom>
          <a:avLst/>
          <a:gdLst/>
          <a:ahLst/>
          <a:cxnLst/>
          <a:rect l="0" t="0" r="0" b="0"/>
          <a:pathLst>
            <a:path>
              <a:moveTo>
                <a:pt x="0" y="0"/>
              </a:moveTo>
              <a:lnTo>
                <a:pt x="0" y="1953824"/>
              </a:lnTo>
              <a:lnTo>
                <a:pt x="113155" y="1953824"/>
              </a:lnTo>
            </a:path>
          </a:pathLst>
        </a:custGeom>
      </dgm:spPr>
    </dgm:pt>
    <dgm:pt modelId="{252728CA-FC44-4883-8F3D-A9AD5F249DF2}" type="pres">
      <dgm:prSet presAssocID="{DD930BAF-09E7-431E-A20B-26F6AA186A63}" presName="hierRoot2" presStyleCnt="0">
        <dgm:presLayoutVars>
          <dgm:hierBranch val="init"/>
        </dgm:presLayoutVars>
      </dgm:prSet>
      <dgm:spPr/>
    </dgm:pt>
    <dgm:pt modelId="{DDC66125-A9D0-4B6D-8F46-3393FE020FB4}" type="pres">
      <dgm:prSet presAssocID="{DD930BAF-09E7-431E-A20B-26F6AA186A63}" presName="rootComposite" presStyleCnt="0"/>
      <dgm:spPr/>
    </dgm:pt>
    <dgm:pt modelId="{A5C5302D-6D3D-43AA-A7ED-2414C04AC045}" type="pres">
      <dgm:prSet presAssocID="{DD930BAF-09E7-431E-A20B-26F6AA186A63}" presName="rootText" presStyleLbl="node3" presStyleIdx="9" presStyleCnt="12" custScaleX="108555" custScaleY="107071">
        <dgm:presLayoutVars>
          <dgm:chPref val="3"/>
        </dgm:presLayoutVars>
      </dgm:prSet>
      <dgm:spPr>
        <a:xfrm>
          <a:off x="3677901" y="2679606"/>
          <a:ext cx="754372" cy="377186"/>
        </a:xfrm>
        <a:prstGeom prst="rect">
          <a:avLst/>
        </a:prstGeom>
      </dgm:spPr>
    </dgm:pt>
    <dgm:pt modelId="{3F6689DF-4141-4011-B631-55403E7A51BD}" type="pres">
      <dgm:prSet presAssocID="{DD930BAF-09E7-431E-A20B-26F6AA186A63}" presName="rootConnector" presStyleLbl="node3" presStyleIdx="9" presStyleCnt="12"/>
      <dgm:spPr/>
    </dgm:pt>
    <dgm:pt modelId="{A9ECB074-3BBB-4FA4-BE8F-FBA950C19869}" type="pres">
      <dgm:prSet presAssocID="{DD930BAF-09E7-431E-A20B-26F6AA186A63}" presName="hierChild4" presStyleCnt="0"/>
      <dgm:spPr/>
    </dgm:pt>
    <dgm:pt modelId="{85E61A27-7E3D-4159-A5B3-F573F1D0EBE7}" type="pres">
      <dgm:prSet presAssocID="{DD930BAF-09E7-431E-A20B-26F6AA186A63}" presName="hierChild5" presStyleCnt="0"/>
      <dgm:spPr/>
    </dgm:pt>
    <dgm:pt modelId="{AF1D13DA-90AE-4BAD-AA0B-8248EC0E2A54}" type="pres">
      <dgm:prSet presAssocID="{0263D699-6402-4E03-B799-0416A56249DB}" presName="hierChild5" presStyleCnt="0"/>
      <dgm:spPr/>
    </dgm:pt>
    <dgm:pt modelId="{38383DF5-947D-4D17-92DF-7D4D6BB35B08}" type="pres">
      <dgm:prSet presAssocID="{74BF690A-11D9-4CEC-8BD0-B2CAE9447A36}" presName="Name37" presStyleLbl="parChTrans1D2" presStyleIdx="4" presStyleCnt="5" custSzX="2392117" custSzY="204741"/>
      <dgm:spPr>
        <a:xfrm>
          <a:off x="2953703" y="378770"/>
          <a:ext cx="1825581" cy="158418"/>
        </a:xfrm>
        <a:custGeom>
          <a:avLst/>
          <a:gdLst/>
          <a:ahLst/>
          <a:cxnLst/>
          <a:rect l="0" t="0" r="0" b="0"/>
          <a:pathLst>
            <a:path>
              <a:moveTo>
                <a:pt x="0" y="0"/>
              </a:moveTo>
              <a:lnTo>
                <a:pt x="0" y="79209"/>
              </a:lnTo>
              <a:lnTo>
                <a:pt x="1825581" y="79209"/>
              </a:lnTo>
              <a:lnTo>
                <a:pt x="1825581" y="158418"/>
              </a:lnTo>
            </a:path>
          </a:pathLst>
        </a:custGeom>
      </dgm:spPr>
    </dgm:pt>
    <dgm:pt modelId="{769E0218-7C82-419D-B3E0-A1D933A1908D}" type="pres">
      <dgm:prSet presAssocID="{CC16034C-1992-4AE8-AF90-5E299525173D}" presName="hierRoot2" presStyleCnt="0">
        <dgm:presLayoutVars>
          <dgm:hierBranch val="init"/>
        </dgm:presLayoutVars>
      </dgm:prSet>
      <dgm:spPr/>
    </dgm:pt>
    <dgm:pt modelId="{BED38B98-531D-451D-AF9F-4175CF0C3812}" type="pres">
      <dgm:prSet presAssocID="{CC16034C-1992-4AE8-AF90-5E299525173D}" presName="rootComposite" presStyleCnt="0"/>
      <dgm:spPr/>
    </dgm:pt>
    <dgm:pt modelId="{80284F10-D60C-42F7-A09A-311224692574}" type="pres">
      <dgm:prSet presAssocID="{CC16034C-1992-4AE8-AF90-5E299525173D}" presName="rootText" presStyleLbl="node2" presStyleIdx="4" presStyleCnt="5" custScaleX="108555" custScaleY="107071">
        <dgm:presLayoutVars>
          <dgm:chPref val="3"/>
        </dgm:presLayoutVars>
      </dgm:prSet>
      <dgm:spPr>
        <a:xfrm>
          <a:off x="4402098" y="537188"/>
          <a:ext cx="754372" cy="377186"/>
        </a:xfrm>
        <a:prstGeom prst="rect">
          <a:avLst/>
        </a:prstGeom>
      </dgm:spPr>
    </dgm:pt>
    <dgm:pt modelId="{64962BBD-834C-4CD3-AFE6-150F670A92BD}" type="pres">
      <dgm:prSet presAssocID="{CC16034C-1992-4AE8-AF90-5E299525173D}" presName="rootConnector" presStyleLbl="node2" presStyleIdx="4" presStyleCnt="5"/>
      <dgm:spPr/>
    </dgm:pt>
    <dgm:pt modelId="{42F7172A-A7FD-4C4B-AEEE-2E5069DDA51F}" type="pres">
      <dgm:prSet presAssocID="{CC16034C-1992-4AE8-AF90-5E299525173D}" presName="hierChild4" presStyleCnt="0"/>
      <dgm:spPr/>
    </dgm:pt>
    <dgm:pt modelId="{5457ACD0-D71B-4785-A782-F3A65C652D7E}" type="pres">
      <dgm:prSet presAssocID="{82087A5A-05C2-4E56-BCEC-ABDBF0ABD9C2}" presName="Name37" presStyleLbl="parChTrans1D3" presStyleIdx="10" presStyleCnt="12" custSzX="148271" custSzY="448481"/>
      <dgm:spPr>
        <a:xfrm>
          <a:off x="4477535" y="914374"/>
          <a:ext cx="113155" cy="347011"/>
        </a:xfrm>
        <a:custGeom>
          <a:avLst/>
          <a:gdLst/>
          <a:ahLst/>
          <a:cxnLst/>
          <a:rect l="0" t="0" r="0" b="0"/>
          <a:pathLst>
            <a:path>
              <a:moveTo>
                <a:pt x="0" y="0"/>
              </a:moveTo>
              <a:lnTo>
                <a:pt x="0" y="347011"/>
              </a:lnTo>
              <a:lnTo>
                <a:pt x="113155" y="347011"/>
              </a:lnTo>
            </a:path>
          </a:pathLst>
        </a:custGeom>
      </dgm:spPr>
    </dgm:pt>
    <dgm:pt modelId="{65FA9BDD-F66E-410F-AA60-26EE703C0F83}" type="pres">
      <dgm:prSet presAssocID="{5D730C1F-E362-497E-9236-AF089EA3AAEA}" presName="hierRoot2" presStyleCnt="0">
        <dgm:presLayoutVars>
          <dgm:hierBranch val="init"/>
        </dgm:presLayoutVars>
      </dgm:prSet>
      <dgm:spPr/>
    </dgm:pt>
    <dgm:pt modelId="{06500DB5-8A72-40E0-8CE1-5F3C47AFDC44}" type="pres">
      <dgm:prSet presAssocID="{5D730C1F-E362-497E-9236-AF089EA3AAEA}" presName="rootComposite" presStyleCnt="0"/>
      <dgm:spPr/>
    </dgm:pt>
    <dgm:pt modelId="{C807ECF2-FCD8-4554-ABAF-F873C88DA2BB}" type="pres">
      <dgm:prSet presAssocID="{5D730C1F-E362-497E-9236-AF089EA3AAEA}" presName="rootText" presStyleLbl="node3" presStyleIdx="10" presStyleCnt="12" custScaleX="108555" custScaleY="107071">
        <dgm:presLayoutVars>
          <dgm:chPref val="3"/>
        </dgm:presLayoutVars>
      </dgm:prSet>
      <dgm:spPr>
        <a:xfrm>
          <a:off x="4590691" y="1072793"/>
          <a:ext cx="754372" cy="377186"/>
        </a:xfrm>
        <a:prstGeom prst="rect">
          <a:avLst/>
        </a:prstGeom>
      </dgm:spPr>
    </dgm:pt>
    <dgm:pt modelId="{17FEFD10-B6A5-4964-96B7-324CFE0C2334}" type="pres">
      <dgm:prSet presAssocID="{5D730C1F-E362-497E-9236-AF089EA3AAEA}" presName="rootConnector" presStyleLbl="node3" presStyleIdx="10" presStyleCnt="12"/>
      <dgm:spPr/>
    </dgm:pt>
    <dgm:pt modelId="{5F793387-0820-465B-B138-5752437803C2}" type="pres">
      <dgm:prSet presAssocID="{5D730C1F-E362-497E-9236-AF089EA3AAEA}" presName="hierChild4" presStyleCnt="0"/>
      <dgm:spPr/>
    </dgm:pt>
    <dgm:pt modelId="{169DB985-A928-4315-AF08-1DF13CA8D74A}" type="pres">
      <dgm:prSet presAssocID="{5D730C1F-E362-497E-9236-AF089EA3AAEA}" presName="hierChild5" presStyleCnt="0"/>
      <dgm:spPr/>
    </dgm:pt>
    <dgm:pt modelId="{2DD2AA47-1CFD-4FD5-92A9-0DCF1B884211}" type="pres">
      <dgm:prSet presAssocID="{605CF2B2-F970-4A4F-9058-49C4E66FA3E8}" presName="Name37" presStyleLbl="parChTrans1D3" presStyleIdx="11" presStyleCnt="12" custSzX="148271" custSzY="1140703"/>
      <dgm:spPr>
        <a:xfrm>
          <a:off x="4477535" y="914374"/>
          <a:ext cx="113155" cy="882615"/>
        </a:xfrm>
        <a:custGeom>
          <a:avLst/>
          <a:gdLst/>
          <a:ahLst/>
          <a:cxnLst/>
          <a:rect l="0" t="0" r="0" b="0"/>
          <a:pathLst>
            <a:path>
              <a:moveTo>
                <a:pt x="0" y="0"/>
              </a:moveTo>
              <a:lnTo>
                <a:pt x="0" y="882615"/>
              </a:lnTo>
              <a:lnTo>
                <a:pt x="113155" y="882615"/>
              </a:lnTo>
            </a:path>
          </a:pathLst>
        </a:custGeom>
      </dgm:spPr>
    </dgm:pt>
    <dgm:pt modelId="{FC3EF3DB-87EB-4623-BE7C-EF3EA72DAE39}" type="pres">
      <dgm:prSet presAssocID="{6A529AE9-8EE6-4C72-9513-94DF3E07BA8A}" presName="hierRoot2" presStyleCnt="0">
        <dgm:presLayoutVars>
          <dgm:hierBranch val="init"/>
        </dgm:presLayoutVars>
      </dgm:prSet>
      <dgm:spPr/>
    </dgm:pt>
    <dgm:pt modelId="{8581A12D-BAE5-4A27-AB04-3073C3C3BE50}" type="pres">
      <dgm:prSet presAssocID="{6A529AE9-8EE6-4C72-9513-94DF3E07BA8A}" presName="rootComposite" presStyleCnt="0"/>
      <dgm:spPr/>
    </dgm:pt>
    <dgm:pt modelId="{82DE71FF-0261-4EF0-B843-A9D02323900F}" type="pres">
      <dgm:prSet presAssocID="{6A529AE9-8EE6-4C72-9513-94DF3E07BA8A}" presName="rootText" presStyleLbl="node3" presStyleIdx="11" presStyleCnt="12" custScaleX="108555" custScaleY="107071">
        <dgm:presLayoutVars>
          <dgm:chPref val="3"/>
        </dgm:presLayoutVars>
      </dgm:prSet>
      <dgm:spPr>
        <a:xfrm>
          <a:off x="4590691" y="1608397"/>
          <a:ext cx="754372" cy="377186"/>
        </a:xfrm>
        <a:prstGeom prst="rect">
          <a:avLst/>
        </a:prstGeom>
      </dgm:spPr>
    </dgm:pt>
    <dgm:pt modelId="{101289E1-CE41-4CD5-A1BB-A534DEAF0D12}" type="pres">
      <dgm:prSet presAssocID="{6A529AE9-8EE6-4C72-9513-94DF3E07BA8A}" presName="rootConnector" presStyleLbl="node3" presStyleIdx="11" presStyleCnt="12"/>
      <dgm:spPr/>
    </dgm:pt>
    <dgm:pt modelId="{424195E5-2441-4C48-AC90-868D6AA2DC16}" type="pres">
      <dgm:prSet presAssocID="{6A529AE9-8EE6-4C72-9513-94DF3E07BA8A}" presName="hierChild4" presStyleCnt="0"/>
      <dgm:spPr/>
    </dgm:pt>
    <dgm:pt modelId="{4DE24A1B-B42C-496D-B21C-2E78B326C030}" type="pres">
      <dgm:prSet presAssocID="{6A529AE9-8EE6-4C72-9513-94DF3E07BA8A}" presName="hierChild5" presStyleCnt="0"/>
      <dgm:spPr/>
    </dgm:pt>
    <dgm:pt modelId="{F4BA85DD-349A-49AC-8E2C-777D029AAC2F}" type="pres">
      <dgm:prSet presAssocID="{CC16034C-1992-4AE8-AF90-5E299525173D}" presName="hierChild5" presStyleCnt="0"/>
      <dgm:spPr/>
    </dgm:pt>
    <dgm:pt modelId="{E34328CF-7AB6-426C-93A9-2E6F6B809614}" type="pres">
      <dgm:prSet presAssocID="{BF84745B-21C1-491F-9276-A92D851EAB57}" presName="hierChild3" presStyleCnt="0"/>
      <dgm:spPr/>
    </dgm:pt>
  </dgm:ptLst>
  <dgm:cxnLst>
    <dgm:cxn modelId="{63AFA601-B04F-42F4-85C8-AA88E53C99B5}" type="presOf" srcId="{0A225EF6-143E-4013-A712-84696CB6A8D8}" destId="{252EA224-41DC-4684-9C4D-F637ADBFAFF0}" srcOrd="0" destOrd="0" presId="urn:microsoft.com/office/officeart/2005/8/layout/orgChart1#1"/>
    <dgm:cxn modelId="{EF80A906-56E6-4B00-87BC-BCA45D95FCA6}" type="presOf" srcId="{0CBFD1B6-164D-4998-9754-1C30F97550AA}" destId="{E50A6C6B-DEF6-4229-A27E-FC837339FFD2}" srcOrd="1" destOrd="0" presId="urn:microsoft.com/office/officeart/2005/8/layout/orgChart1#1"/>
    <dgm:cxn modelId="{FB5EAD09-AE3C-4EAD-97D4-563D29C3F389}" type="presOf" srcId="{0E3C5866-BC18-4E43-9C04-E68D8E77BEAC}" destId="{52FE367F-0858-4E4F-BE83-AA35E5E3DE23}" srcOrd="0" destOrd="0" presId="urn:microsoft.com/office/officeart/2005/8/layout/orgChart1#1"/>
    <dgm:cxn modelId="{5A78340B-F1EC-462E-883A-C8EB6B1B7A4F}" type="presOf" srcId="{04337441-5DE6-4CAD-8F85-58792B2FCF1A}" destId="{74D09D85-90EA-450F-B910-1E8759C30144}" srcOrd="1" destOrd="0" presId="urn:microsoft.com/office/officeart/2005/8/layout/orgChart1#1"/>
    <dgm:cxn modelId="{03B8A00B-9DF0-4419-82C3-87DD8B96B374}" type="presOf" srcId="{8B025588-70FC-446B-BABD-80563E26A674}" destId="{C7675813-768D-4043-BFF3-7F96EE475AB7}" srcOrd="1" destOrd="0" presId="urn:microsoft.com/office/officeart/2005/8/layout/orgChart1#1"/>
    <dgm:cxn modelId="{94411717-E6FF-4E1B-84EE-DD778478BFD1}" type="presOf" srcId="{F9E51DB6-5E76-42D5-85FC-B504C2341587}" destId="{28EDE84E-F4FC-4C16-8EE1-BB459E0D899C}" srcOrd="0" destOrd="0" presId="urn:microsoft.com/office/officeart/2005/8/layout/orgChart1#1"/>
    <dgm:cxn modelId="{B19ABB17-C49B-4233-8313-469C8951F160}" srcId="{44B83879-834C-45B0-82E7-811B09DE460B}" destId="{C702BA7F-447D-47A9-969E-33EF410E8E24}" srcOrd="0" destOrd="0" parTransId="{D6AA8694-47CD-46A6-BBEC-EBF00CE5B883}" sibTransId="{4B76E2D5-4462-4B65-96C3-13B618FC3D7D}"/>
    <dgm:cxn modelId="{B3B44C20-34E5-4E7A-827E-E04F92F1F2CB}" srcId="{44B83879-834C-45B0-82E7-811B09DE460B}" destId="{04337441-5DE6-4CAD-8F85-58792B2FCF1A}" srcOrd="1" destOrd="0" parTransId="{977275ED-EE1F-45D7-B36E-DF724501F9AD}" sibTransId="{4D9F6689-B0DD-462E-BED2-4C5E7AB56DBE}"/>
    <dgm:cxn modelId="{950D6824-944D-4698-921B-31B3CDFAC4E6}" type="presOf" srcId="{6A529AE9-8EE6-4C72-9513-94DF3E07BA8A}" destId="{101289E1-CE41-4CD5-A1BB-A534DEAF0D12}" srcOrd="1" destOrd="0" presId="urn:microsoft.com/office/officeart/2005/8/layout/orgChart1#1"/>
    <dgm:cxn modelId="{20884C25-350B-4ECF-96D5-1CFFA5D9C899}" type="presOf" srcId="{5D730C1F-E362-497E-9236-AF089EA3AAEA}" destId="{17FEFD10-B6A5-4964-96B7-324CFE0C2334}" srcOrd="1" destOrd="0" presId="urn:microsoft.com/office/officeart/2005/8/layout/orgChart1#1"/>
    <dgm:cxn modelId="{12681828-5E01-4DFB-B26F-9FD746A6C90B}" type="presOf" srcId="{B2AAE52E-11AB-493B-B388-11F4CF3DD53F}" destId="{E055CC75-BE1C-4ACD-ACD1-E8B2C13AC86C}" srcOrd="1" destOrd="0" presId="urn:microsoft.com/office/officeart/2005/8/layout/orgChart1#1"/>
    <dgm:cxn modelId="{170A7330-D3A4-4DA4-BC17-7AE97978838C}" type="presOf" srcId="{5D730C1F-E362-497E-9236-AF089EA3AAEA}" destId="{C807ECF2-FCD8-4554-ABAF-F873C88DA2BB}" srcOrd="0" destOrd="0" presId="urn:microsoft.com/office/officeart/2005/8/layout/orgChart1#1"/>
    <dgm:cxn modelId="{6AB3FE32-B524-4A09-9D85-29765E01644F}" type="presOf" srcId="{D209297D-074B-4FC9-8740-5E7C08727652}" destId="{9AD328F9-85A8-4BE1-8C93-E4012918681D}" srcOrd="0" destOrd="0" presId="urn:microsoft.com/office/officeart/2005/8/layout/orgChart1#1"/>
    <dgm:cxn modelId="{4050473B-F97E-49C9-8C7E-B9A67062D156}" type="presOf" srcId="{C702BA7F-447D-47A9-969E-33EF410E8E24}" destId="{DBE32350-C766-424A-BBA5-311B3C5B016F}" srcOrd="0" destOrd="0" presId="urn:microsoft.com/office/officeart/2005/8/layout/orgChart1#1"/>
    <dgm:cxn modelId="{BEABD03B-63EF-40DD-84E4-776D65C8D014}" srcId="{A32EFD08-5E95-4845-B486-E62FDB8E00CC}" destId="{0CBFD1B6-164D-4998-9754-1C30F97550AA}" srcOrd="0" destOrd="0" parTransId="{0E3C5866-BC18-4E43-9C04-E68D8E77BEAC}" sibTransId="{12E99B93-AEFC-4A7B-B728-ED7BC0B34266}"/>
    <dgm:cxn modelId="{B032C13D-A93A-46B4-A735-7361F880E8B3}" srcId="{BF84745B-21C1-491F-9276-A92D851EAB57}" destId="{0263D699-6402-4E03-B799-0416A56249DB}" srcOrd="3" destOrd="0" parTransId="{76157E5E-8359-41B6-9696-39EA823149FE}" sibTransId="{29489FBA-6278-4BD9-B83B-B06C13DE3EC1}"/>
    <dgm:cxn modelId="{C6A91A3E-6FFB-4359-9CF4-8CE93A7783B5}" type="presOf" srcId="{D41AA159-BCFB-4478-A165-77D97F1597E8}" destId="{C00F5B99-8484-489A-B7A8-200EA391E4DD}" srcOrd="1" destOrd="0" presId="urn:microsoft.com/office/officeart/2005/8/layout/orgChart1#1"/>
    <dgm:cxn modelId="{D22D563E-FDEC-464B-A44D-A8A08F279B36}" type="presOf" srcId="{CC16034C-1992-4AE8-AF90-5E299525173D}" destId="{80284F10-D60C-42F7-A09A-311224692574}" srcOrd="0" destOrd="0" presId="urn:microsoft.com/office/officeart/2005/8/layout/orgChart1#1"/>
    <dgm:cxn modelId="{EE1F223F-6374-4C93-B175-686DA33C5DFA}" srcId="{0263D699-6402-4E03-B799-0416A56249DB}" destId="{D209297D-074B-4FC9-8740-5E7C08727652}" srcOrd="2" destOrd="0" parTransId="{D5C95920-13AE-46D4-9A56-48EBEAAF8F97}" sibTransId="{A9CF9572-F6A7-494F-A0BE-9F89D3617ABA}"/>
    <dgm:cxn modelId="{FB004940-0459-4374-BF3B-6C1030061781}" type="presOf" srcId="{04337441-5DE6-4CAD-8F85-58792B2FCF1A}" destId="{B4CF5D7E-89A1-479C-BD63-0481924B7C07}" srcOrd="0" destOrd="0" presId="urn:microsoft.com/office/officeart/2005/8/layout/orgChart1#1"/>
    <dgm:cxn modelId="{635B005B-E6AB-4C0E-BB2A-E719BA474660}" type="presOf" srcId="{0CBFD1B6-164D-4998-9754-1C30F97550AA}" destId="{E70E12F0-8482-4AF7-B793-460DF55C9752}" srcOrd="0" destOrd="0" presId="urn:microsoft.com/office/officeart/2005/8/layout/orgChart1#1"/>
    <dgm:cxn modelId="{DF6B5C5B-7232-470B-9032-3904FD4C511F}" type="presOf" srcId="{74BF690A-11D9-4CEC-8BD0-B2CAE9447A36}" destId="{38383DF5-947D-4D17-92DF-7D4D6BB35B08}" srcOrd="0" destOrd="0" presId="urn:microsoft.com/office/officeart/2005/8/layout/orgChart1#1"/>
    <dgm:cxn modelId="{DEC2AC5E-B81F-4014-8DD1-C4746D713A98}" type="presOf" srcId="{D41AA159-BCFB-4478-A165-77D97F1597E8}" destId="{DF4DAD02-2FEE-4DA8-B64B-19066E8C9BF4}" srcOrd="0" destOrd="0" presId="urn:microsoft.com/office/officeart/2005/8/layout/orgChart1#1"/>
    <dgm:cxn modelId="{8B8FDC61-EA92-4471-9026-1F2AA5BD55ED}" type="presOf" srcId="{D5C95920-13AE-46D4-9A56-48EBEAAF8F97}" destId="{1FB23998-92C7-4922-885F-7122E9629397}" srcOrd="0" destOrd="0" presId="urn:microsoft.com/office/officeart/2005/8/layout/orgChart1#1"/>
    <dgm:cxn modelId="{081BA662-A083-471C-9B1A-962DBF7A3A44}" srcId="{CC16034C-1992-4AE8-AF90-5E299525173D}" destId="{5D730C1F-E362-497E-9236-AF089EA3AAEA}" srcOrd="0" destOrd="0" parTransId="{82087A5A-05C2-4E56-BCEC-ABDBF0ABD9C2}" sibTransId="{B19BC522-D19E-4BB5-8ECD-574A72CC1F27}"/>
    <dgm:cxn modelId="{3E460543-D9F6-4C04-92F2-F23736587411}" type="presOf" srcId="{ADC8907B-0A4D-48B9-8C62-42AC3BF18918}" destId="{703A98C5-2D43-4555-BF04-67C09FDE68E0}" srcOrd="0" destOrd="0" presId="urn:microsoft.com/office/officeart/2005/8/layout/orgChart1#1"/>
    <dgm:cxn modelId="{FE12B243-07BD-436C-9617-C70B7B0A4903}" type="presOf" srcId="{0A225EF6-143E-4013-A712-84696CB6A8D8}" destId="{4982B6C1-B148-45B8-8D93-4063CB5818DE}" srcOrd="1" destOrd="0" presId="urn:microsoft.com/office/officeart/2005/8/layout/orgChart1#1"/>
    <dgm:cxn modelId="{2F189E45-600C-42FE-92C1-664587DD127B}" srcId="{0263D699-6402-4E03-B799-0416A56249DB}" destId="{D41AA159-BCFB-4478-A165-77D97F1597E8}" srcOrd="1" destOrd="0" parTransId="{F663A227-AA53-46F9-9BCA-725994972026}" sibTransId="{A23C55DE-3F1F-4B68-8789-82A924999C71}"/>
    <dgm:cxn modelId="{7AAEC548-F8D2-49FE-8309-17F6411A8306}" type="presOf" srcId="{C702BA7F-447D-47A9-969E-33EF410E8E24}" destId="{438A7D1E-EF67-4054-AD2F-B8A5012C4C04}" srcOrd="1" destOrd="0" presId="urn:microsoft.com/office/officeart/2005/8/layout/orgChart1#1"/>
    <dgm:cxn modelId="{6087E148-58BA-4404-BE32-386DC1691ECD}" type="presOf" srcId="{C673175F-D7AA-4D23-BD4B-B778AD1A5F00}" destId="{A774A3E4-3413-4A3E-9DD6-6183FFEAC2D6}" srcOrd="0" destOrd="0" presId="urn:microsoft.com/office/officeart/2005/8/layout/orgChart1#1"/>
    <dgm:cxn modelId="{5ED4B569-736D-4C06-A618-FA3F7A717904}" srcId="{BF84745B-21C1-491F-9276-A92D851EAB57}" destId="{DDD65C3A-E3C2-4C63-B63B-E998CEBCCC5E}" srcOrd="0" destOrd="0" parTransId="{F9E51DB6-5E76-42D5-85FC-B504C2341587}" sibTransId="{5D305D20-72AC-410A-A014-8ADC67276857}"/>
    <dgm:cxn modelId="{B4B3C66A-4A34-49FF-869D-976B56682B55}" type="presOf" srcId="{9CD43B9E-FD2C-4083-911B-DEBE971DA737}" destId="{87874003-14B1-429A-9F0D-893D072C82FD}" srcOrd="0" destOrd="0" presId="urn:microsoft.com/office/officeart/2005/8/layout/orgChart1#1"/>
    <dgm:cxn modelId="{5DE0A34C-85C7-40F3-A317-B48E64DFF939}" type="presOf" srcId="{DD930BAF-09E7-431E-A20B-26F6AA186A63}" destId="{A5C5302D-6D3D-43AA-A7ED-2414C04AC045}" srcOrd="0" destOrd="0" presId="urn:microsoft.com/office/officeart/2005/8/layout/orgChart1#1"/>
    <dgm:cxn modelId="{E2C57E6D-E04C-4C17-87EB-05B39906B78B}" type="presOf" srcId="{A32EFD08-5E95-4845-B486-E62FDB8E00CC}" destId="{5BFB9A90-32EB-42A6-9217-08F709A3C9C6}" srcOrd="1" destOrd="0" presId="urn:microsoft.com/office/officeart/2005/8/layout/orgChart1#1"/>
    <dgm:cxn modelId="{1F0F7C6E-CBDD-40E4-A19D-6D98522D730C}" type="presOf" srcId="{DDD65C3A-E3C2-4C63-B63B-E998CEBCCC5E}" destId="{649F00DC-DBA4-4141-9E24-BA2A1F24AACF}" srcOrd="1" destOrd="0" presId="urn:microsoft.com/office/officeart/2005/8/layout/orgChart1#1"/>
    <dgm:cxn modelId="{042C8451-DC69-4FEE-89B7-D941F72B721C}" srcId="{DDD65C3A-E3C2-4C63-B63B-E998CEBCCC5E}" destId="{B2AAE52E-11AB-493B-B388-11F4CF3DD53F}" srcOrd="0" destOrd="0" parTransId="{9763ACB8-C322-4B26-9A65-458EFCC291BE}" sibTransId="{0C0AA1F8-07BA-4327-BB79-B30A7E3E334D}"/>
    <dgm:cxn modelId="{D7A23C77-3EE0-48A9-9892-3DBA9EB9BE40}" type="presOf" srcId="{44B83879-834C-45B0-82E7-811B09DE460B}" destId="{5923A94A-A0B0-4CDD-BF68-A8139E1A9EF6}" srcOrd="1" destOrd="0" presId="urn:microsoft.com/office/officeart/2005/8/layout/orgChart1#1"/>
    <dgm:cxn modelId="{45D9C177-1B82-45D2-A0D3-778D9F6D433A}" type="presOf" srcId="{CC16034C-1992-4AE8-AF90-5E299525173D}" destId="{64962BBD-834C-4CD3-AFE6-150F670A92BD}" srcOrd="1" destOrd="0" presId="urn:microsoft.com/office/officeart/2005/8/layout/orgChart1#1"/>
    <dgm:cxn modelId="{0D25C757-E6DC-4BDA-B935-30947140C0F0}" srcId="{DDD65C3A-E3C2-4C63-B63B-E998CEBCCC5E}" destId="{8B025588-70FC-446B-BABD-80563E26A674}" srcOrd="1" destOrd="0" parTransId="{001BDD9D-6416-4E16-AA6F-3A94A5E88B63}" sibTransId="{54221779-A981-4678-8C15-05365A7DE8B9}"/>
    <dgm:cxn modelId="{56325780-1BB4-4D32-953E-5413F1227319}" srcId="{0263D699-6402-4E03-B799-0416A56249DB}" destId="{DD930BAF-09E7-431E-A20B-26F6AA186A63}" srcOrd="3" destOrd="0" parTransId="{C673175F-D7AA-4D23-BD4B-B778AD1A5F00}" sibTransId="{A0056372-9F4B-4F68-A803-CFF94A750711}"/>
    <dgm:cxn modelId="{FC12D184-6627-40BB-A067-5F3561C21D1D}" type="presOf" srcId="{F663A227-AA53-46F9-9BCA-725994972026}" destId="{5FA2C297-45FE-491B-A9E4-F61470E24DA8}" srcOrd="0" destOrd="0" presId="urn:microsoft.com/office/officeart/2005/8/layout/orgChart1#1"/>
    <dgm:cxn modelId="{A4050F8B-6B22-4C80-BDA9-451DBA2F9131}" type="presOf" srcId="{0263D699-6402-4E03-B799-0416A56249DB}" destId="{B59B9F3E-965B-48E4-9BDD-7A34B92F91B8}" srcOrd="1" destOrd="0" presId="urn:microsoft.com/office/officeart/2005/8/layout/orgChart1#1"/>
    <dgm:cxn modelId="{ED78E990-ABEA-44B2-B47B-9E36E40F790E}" type="presOf" srcId="{605CF2B2-F970-4A4F-9058-49C4E66FA3E8}" destId="{2DD2AA47-1CFD-4FD5-92A9-0DCF1B884211}" srcOrd="0" destOrd="0" presId="urn:microsoft.com/office/officeart/2005/8/layout/orgChart1#1"/>
    <dgm:cxn modelId="{B6D11391-A002-420F-9793-9FABCF15B2F7}" srcId="{A32EFD08-5E95-4845-B486-E62FDB8E00CC}" destId="{0A225EF6-143E-4013-A712-84696CB6A8D8}" srcOrd="1" destOrd="0" parTransId="{62A5075F-6C8C-4735-9E56-D8047B5F1761}" sibTransId="{D5B9DC9D-A59F-4F99-8442-5BEC3135831D}"/>
    <dgm:cxn modelId="{7C9B3891-DEB8-41CE-8950-1113B14D052E}" type="presOf" srcId="{DDD65C3A-E3C2-4C63-B63B-E998CEBCCC5E}" destId="{6E330C1D-4513-4D55-87DA-D9223AA31361}" srcOrd="0" destOrd="0" presId="urn:microsoft.com/office/officeart/2005/8/layout/orgChart1#1"/>
    <dgm:cxn modelId="{8467BA92-1B8C-467D-B983-8BE0434C74FA}" type="presOf" srcId="{9763ACB8-C322-4B26-9A65-458EFCC291BE}" destId="{946402E6-A035-4F25-8FBD-658439DDD7BB}" srcOrd="0" destOrd="0" presId="urn:microsoft.com/office/officeart/2005/8/layout/orgChart1#1"/>
    <dgm:cxn modelId="{8B08F195-AD08-4FF7-9946-0D8B3F71E381}" type="presOf" srcId="{690B9EDB-EFE4-480E-84F5-ED73858D705D}" destId="{09A33F4E-6BC5-4582-B2E3-AD5488A8A0A7}" srcOrd="0" destOrd="0" presId="urn:microsoft.com/office/officeart/2005/8/layout/orgChart1#1"/>
    <dgm:cxn modelId="{FF51FF9F-EA69-431F-87C7-3C4DC5A06CB6}" type="presOf" srcId="{62A5075F-6C8C-4735-9E56-D8047B5F1761}" destId="{058E2594-AFA5-4D57-B09F-92EFB2516B5A}" srcOrd="0" destOrd="0" presId="urn:microsoft.com/office/officeart/2005/8/layout/orgChart1#1"/>
    <dgm:cxn modelId="{5C1E47A3-0F33-41A2-85C8-7E3CFF351701}" type="presOf" srcId="{DD930BAF-09E7-431E-A20B-26F6AA186A63}" destId="{3F6689DF-4141-4011-B631-55403E7A51BD}" srcOrd="1" destOrd="0" presId="urn:microsoft.com/office/officeart/2005/8/layout/orgChart1#1"/>
    <dgm:cxn modelId="{5327FDA6-7BE8-4F79-9AAF-15C8682C51CA}" type="presOf" srcId="{A32EFD08-5E95-4845-B486-E62FDB8E00CC}" destId="{F4E220FF-9937-4014-9064-AF0F870588CB}" srcOrd="0" destOrd="0" presId="urn:microsoft.com/office/officeart/2005/8/layout/orgChart1#1"/>
    <dgm:cxn modelId="{26439BAB-4301-4F93-8803-A8875150EC50}" type="presOf" srcId="{0263D699-6402-4E03-B799-0416A56249DB}" destId="{B71DAB5E-A65A-45C0-9254-B5B40167F4A4}" srcOrd="0" destOrd="0" presId="urn:microsoft.com/office/officeart/2005/8/layout/orgChart1#1"/>
    <dgm:cxn modelId="{D6D1BDAD-BAFD-4D3E-A674-7F01C0C52B8B}" srcId="{BF84745B-21C1-491F-9276-A92D851EAB57}" destId="{44B83879-834C-45B0-82E7-811B09DE460B}" srcOrd="2" destOrd="0" parTransId="{DF03F2A9-CD87-4BF9-9991-3C988AA718A1}" sibTransId="{4C1AAEA9-0302-4FC2-9005-4C7BBDC8F85F}"/>
    <dgm:cxn modelId="{6FE975B3-6F3B-4EAF-A6AC-6B1B0959D0AA}" type="presOf" srcId="{82087A5A-05C2-4E56-BCEC-ABDBF0ABD9C2}" destId="{5457ACD0-D71B-4785-A782-F3A65C652D7E}" srcOrd="0" destOrd="0" presId="urn:microsoft.com/office/officeart/2005/8/layout/orgChart1#1"/>
    <dgm:cxn modelId="{3AA08FB3-EFF8-4782-9031-676D799421F8}" srcId="{CC16034C-1992-4AE8-AF90-5E299525173D}" destId="{6A529AE9-8EE6-4C72-9513-94DF3E07BA8A}" srcOrd="1" destOrd="0" parTransId="{605CF2B2-F970-4A4F-9058-49C4E66FA3E8}" sibTransId="{90C67613-8DD6-4F85-A78A-1A430438C29F}"/>
    <dgm:cxn modelId="{EA47FBB4-297A-470F-BDA2-C58E0E42E1B7}" type="presOf" srcId="{001BDD9D-6416-4E16-AA6F-3A94A5E88B63}" destId="{C7B28F7E-A4DE-49E8-87B8-02927F475F1A}" srcOrd="0" destOrd="0" presId="urn:microsoft.com/office/officeart/2005/8/layout/orgChart1#1"/>
    <dgm:cxn modelId="{DCBDB0B8-E34B-47A6-BC2F-E7561A051DB5}" type="presOf" srcId="{B2AAE52E-11AB-493B-B388-11F4CF3DD53F}" destId="{C69BE6BF-2DCA-4642-9B46-485D2F455921}" srcOrd="0" destOrd="0" presId="urn:microsoft.com/office/officeart/2005/8/layout/orgChart1#1"/>
    <dgm:cxn modelId="{EC0198BA-D4AB-469D-937C-A6EB3852B0A3}" type="presOf" srcId="{A4C45026-C63A-42CC-B5D7-38FB01388C6E}" destId="{912EFE9A-2434-4927-800A-6074A752BB5A}" srcOrd="1" destOrd="0" presId="urn:microsoft.com/office/officeart/2005/8/layout/orgChart1#1"/>
    <dgm:cxn modelId="{C25ECCBC-32AA-4BAA-92CA-3A5DE1232B4A}" type="presOf" srcId="{6A529AE9-8EE6-4C72-9513-94DF3E07BA8A}" destId="{82DE71FF-0261-4EF0-B843-A9D02323900F}" srcOrd="0" destOrd="0" presId="urn:microsoft.com/office/officeart/2005/8/layout/orgChart1#1"/>
    <dgm:cxn modelId="{81BACDBF-FB40-4423-BC42-E4DD90EB74FA}" type="presOf" srcId="{DF03F2A9-CD87-4BF9-9991-3C988AA718A1}" destId="{047EFCA2-DF67-4409-9416-D4646AA8ED0A}" srcOrd="0" destOrd="0" presId="urn:microsoft.com/office/officeart/2005/8/layout/orgChart1#1"/>
    <dgm:cxn modelId="{8AFBE9C6-DC26-4A3E-9115-148E0DBA3655}" type="presOf" srcId="{977275ED-EE1F-45D7-B36E-DF724501F9AD}" destId="{D561F33D-5C55-44E0-9C1B-24D56227FCF1}" srcOrd="0" destOrd="0" presId="urn:microsoft.com/office/officeart/2005/8/layout/orgChart1#1"/>
    <dgm:cxn modelId="{4398B7CE-44BE-409A-9970-085760D0D110}" srcId="{9CD43B9E-FD2C-4083-911B-DEBE971DA737}" destId="{BF84745B-21C1-491F-9276-A92D851EAB57}" srcOrd="0" destOrd="0" parTransId="{C89287B3-CC8F-4F9D-B9E8-714E29B25644}" sibTransId="{ABBEE402-085D-4E17-B2F4-1356EB56970F}"/>
    <dgm:cxn modelId="{203626D2-6E9B-45B3-A8EB-0AB2235D904E}" srcId="{0263D699-6402-4E03-B799-0416A56249DB}" destId="{A4C45026-C63A-42CC-B5D7-38FB01388C6E}" srcOrd="0" destOrd="0" parTransId="{ADC8907B-0A4D-48B9-8C62-42AC3BF18918}" sibTransId="{81D9F430-D32A-467D-9315-11F61E82DFD0}"/>
    <dgm:cxn modelId="{BCEEDAD7-1FB6-4BD2-90F5-0F261B94A2A9}" type="presOf" srcId="{BF84745B-21C1-491F-9276-A92D851EAB57}" destId="{CCD1F0BC-6FCC-4213-AE0B-ED4A7D94817D}" srcOrd="1" destOrd="0" presId="urn:microsoft.com/office/officeart/2005/8/layout/orgChart1#1"/>
    <dgm:cxn modelId="{B47351E2-1A0F-43D5-858A-A62ADA255589}" type="presOf" srcId="{D209297D-074B-4FC9-8740-5E7C08727652}" destId="{E49DA735-FC54-46E4-B8A5-11B2D6F497AA}" srcOrd="1" destOrd="0" presId="urn:microsoft.com/office/officeart/2005/8/layout/orgChart1#1"/>
    <dgm:cxn modelId="{618331E4-5AC4-42F6-B292-B2DC175E9B21}" type="presOf" srcId="{76157E5E-8359-41B6-9696-39EA823149FE}" destId="{D8AF2ABF-7DB2-409D-B322-5874FA827E7B}" srcOrd="0" destOrd="0" presId="urn:microsoft.com/office/officeart/2005/8/layout/orgChart1#1"/>
    <dgm:cxn modelId="{398F35E5-6A87-46AD-95AA-192C00D03E1E}" type="presOf" srcId="{A4C45026-C63A-42CC-B5D7-38FB01388C6E}" destId="{0AE997B8-09BB-498D-ADD6-7FA451A1974F}" srcOrd="0" destOrd="0" presId="urn:microsoft.com/office/officeart/2005/8/layout/orgChart1#1"/>
    <dgm:cxn modelId="{FE8F53EB-612F-466F-9EAE-F65850D06AE7}" srcId="{BF84745B-21C1-491F-9276-A92D851EAB57}" destId="{A32EFD08-5E95-4845-B486-E62FDB8E00CC}" srcOrd="1" destOrd="0" parTransId="{690B9EDB-EFE4-480E-84F5-ED73858D705D}" sibTransId="{605CEAA7-CC12-4086-B541-D922EDCBF321}"/>
    <dgm:cxn modelId="{CD8836EF-D296-4BBB-8316-73F32E0E1E98}" type="presOf" srcId="{BF84745B-21C1-491F-9276-A92D851EAB57}" destId="{D3075C72-8803-4AA9-A43B-467738F4E2D8}" srcOrd="0" destOrd="0" presId="urn:microsoft.com/office/officeart/2005/8/layout/orgChart1#1"/>
    <dgm:cxn modelId="{960989F1-9453-4168-A61C-7FEC0217E97A}" type="presOf" srcId="{8B025588-70FC-446B-BABD-80563E26A674}" destId="{883D2D08-FFA4-45A9-ADFC-F466D67B4CB7}" srcOrd="0" destOrd="0" presId="urn:microsoft.com/office/officeart/2005/8/layout/orgChart1#1"/>
    <dgm:cxn modelId="{1551A0F3-37EE-4A21-BB6D-48C4976E2209}" srcId="{BF84745B-21C1-491F-9276-A92D851EAB57}" destId="{CC16034C-1992-4AE8-AF90-5E299525173D}" srcOrd="4" destOrd="0" parTransId="{74BF690A-11D9-4CEC-8BD0-B2CAE9447A36}" sibTransId="{D4ADDF1B-E1C4-4FCD-B756-D0D0BB998471}"/>
    <dgm:cxn modelId="{D86E0DF9-E22C-40EC-8983-FD871A204055}" type="presOf" srcId="{44B83879-834C-45B0-82E7-811B09DE460B}" destId="{C970A298-3F63-45FC-B0B8-9EAD56348DE1}" srcOrd="0" destOrd="0" presId="urn:microsoft.com/office/officeart/2005/8/layout/orgChart1#1"/>
    <dgm:cxn modelId="{3A5A4CFB-81C0-42F0-9C66-5244F5ECC667}" type="presOf" srcId="{D6AA8694-47CD-46A6-BBEC-EBF00CE5B883}" destId="{4E221424-A0BA-4FEC-BE2B-A8EA5E3EA522}" srcOrd="0" destOrd="0" presId="urn:microsoft.com/office/officeart/2005/8/layout/orgChart1#1"/>
    <dgm:cxn modelId="{27E79748-0170-4F8F-AE5D-E08E25B1F64C}" type="presParOf" srcId="{87874003-14B1-429A-9F0D-893D072C82FD}" destId="{26A67EF3-86A7-4735-A506-60CE7B3C562E}" srcOrd="0" destOrd="0" presId="urn:microsoft.com/office/officeart/2005/8/layout/orgChart1#1"/>
    <dgm:cxn modelId="{D4D3988E-1AA5-4571-B3A6-52867081E290}" type="presParOf" srcId="{26A67EF3-86A7-4735-A506-60CE7B3C562E}" destId="{38111322-223B-40B5-AD55-77286822E24B}" srcOrd="0" destOrd="0" presId="urn:microsoft.com/office/officeart/2005/8/layout/orgChart1#1"/>
    <dgm:cxn modelId="{7585DE2C-76DA-4218-812F-4ACB8F3DD989}" type="presParOf" srcId="{38111322-223B-40B5-AD55-77286822E24B}" destId="{D3075C72-8803-4AA9-A43B-467738F4E2D8}" srcOrd="0" destOrd="0" presId="urn:microsoft.com/office/officeart/2005/8/layout/orgChart1#1"/>
    <dgm:cxn modelId="{AC64D513-0753-425C-BC0D-8C6552FD10CF}" type="presParOf" srcId="{38111322-223B-40B5-AD55-77286822E24B}" destId="{CCD1F0BC-6FCC-4213-AE0B-ED4A7D94817D}" srcOrd="1" destOrd="0" presId="urn:microsoft.com/office/officeart/2005/8/layout/orgChart1#1"/>
    <dgm:cxn modelId="{EA13767B-5CB1-49B0-8E58-3AF2F786B647}" type="presParOf" srcId="{26A67EF3-86A7-4735-A506-60CE7B3C562E}" destId="{8F5CA3F7-AFAA-4D51-B978-F6A33ADC9AC2}" srcOrd="1" destOrd="0" presId="urn:microsoft.com/office/officeart/2005/8/layout/orgChart1#1"/>
    <dgm:cxn modelId="{938A580B-1E89-4F62-9A93-7A7921D15DFC}" type="presParOf" srcId="{8F5CA3F7-AFAA-4D51-B978-F6A33ADC9AC2}" destId="{28EDE84E-F4FC-4C16-8EE1-BB459E0D899C}" srcOrd="0" destOrd="0" presId="urn:microsoft.com/office/officeart/2005/8/layout/orgChart1#1"/>
    <dgm:cxn modelId="{0A9443EE-3C28-4C89-A4FD-0E02FF1ED1BD}" type="presParOf" srcId="{8F5CA3F7-AFAA-4D51-B978-F6A33ADC9AC2}" destId="{8A24D640-EA9B-4374-8EDC-C17D6C8F9A9B}" srcOrd="1" destOrd="0" presId="urn:microsoft.com/office/officeart/2005/8/layout/orgChart1#1"/>
    <dgm:cxn modelId="{A97E1712-FFAB-4753-B1D3-C792D0D51B0D}" type="presParOf" srcId="{8A24D640-EA9B-4374-8EDC-C17D6C8F9A9B}" destId="{257F3C2C-D7BC-49B6-B9D7-0D2EFB2B5D00}" srcOrd="0" destOrd="0" presId="urn:microsoft.com/office/officeart/2005/8/layout/orgChart1#1"/>
    <dgm:cxn modelId="{424A96E8-0998-48AA-96C0-26A6E5DE34C3}" type="presParOf" srcId="{257F3C2C-D7BC-49B6-B9D7-0D2EFB2B5D00}" destId="{6E330C1D-4513-4D55-87DA-D9223AA31361}" srcOrd="0" destOrd="0" presId="urn:microsoft.com/office/officeart/2005/8/layout/orgChart1#1"/>
    <dgm:cxn modelId="{9700A955-4285-4789-A5DE-BB139D535DBA}" type="presParOf" srcId="{257F3C2C-D7BC-49B6-B9D7-0D2EFB2B5D00}" destId="{649F00DC-DBA4-4141-9E24-BA2A1F24AACF}" srcOrd="1" destOrd="0" presId="urn:microsoft.com/office/officeart/2005/8/layout/orgChart1#1"/>
    <dgm:cxn modelId="{37E5A412-2913-484A-A102-1495B3BFE2FD}" type="presParOf" srcId="{8A24D640-EA9B-4374-8EDC-C17D6C8F9A9B}" destId="{E08555B2-C94B-4F30-917D-6AC7ED2F630C}" srcOrd="1" destOrd="0" presId="urn:microsoft.com/office/officeart/2005/8/layout/orgChart1#1"/>
    <dgm:cxn modelId="{E0F931F6-73C8-45CA-91DA-3D0CB4960DE1}" type="presParOf" srcId="{E08555B2-C94B-4F30-917D-6AC7ED2F630C}" destId="{946402E6-A035-4F25-8FBD-658439DDD7BB}" srcOrd="0" destOrd="0" presId="urn:microsoft.com/office/officeart/2005/8/layout/orgChart1#1"/>
    <dgm:cxn modelId="{CECA7028-7D42-4ABB-BEDD-EFAE279A2E18}" type="presParOf" srcId="{E08555B2-C94B-4F30-917D-6AC7ED2F630C}" destId="{E7E6F57A-2AB8-4B34-943C-6A892B274AEB}" srcOrd="1" destOrd="0" presId="urn:microsoft.com/office/officeart/2005/8/layout/orgChart1#1"/>
    <dgm:cxn modelId="{0E28C64E-E0A3-4C9A-99F3-B5E08B7F7FBA}" type="presParOf" srcId="{E7E6F57A-2AB8-4B34-943C-6A892B274AEB}" destId="{4D06CCCB-18E3-4A7A-9D1C-5F184FEC4174}" srcOrd="0" destOrd="0" presId="urn:microsoft.com/office/officeart/2005/8/layout/orgChart1#1"/>
    <dgm:cxn modelId="{5B4177BF-6EA8-4C7F-B7A7-E07C041B3F90}" type="presParOf" srcId="{4D06CCCB-18E3-4A7A-9D1C-5F184FEC4174}" destId="{C69BE6BF-2DCA-4642-9B46-485D2F455921}" srcOrd="0" destOrd="0" presId="urn:microsoft.com/office/officeart/2005/8/layout/orgChart1#1"/>
    <dgm:cxn modelId="{0D431D6F-2033-42AF-BA48-2C935733AFA1}" type="presParOf" srcId="{4D06CCCB-18E3-4A7A-9D1C-5F184FEC4174}" destId="{E055CC75-BE1C-4ACD-ACD1-E8B2C13AC86C}" srcOrd="1" destOrd="0" presId="urn:microsoft.com/office/officeart/2005/8/layout/orgChart1#1"/>
    <dgm:cxn modelId="{4C3EB068-3E0A-4A45-89F7-DD8F390D7A9A}" type="presParOf" srcId="{E7E6F57A-2AB8-4B34-943C-6A892B274AEB}" destId="{14113641-AC33-4AB3-8CBF-F7016DBE15CA}" srcOrd="1" destOrd="0" presId="urn:microsoft.com/office/officeart/2005/8/layout/orgChart1#1"/>
    <dgm:cxn modelId="{42DD4407-5896-4624-8025-1278949A5FD6}" type="presParOf" srcId="{E7E6F57A-2AB8-4B34-943C-6A892B274AEB}" destId="{001D24DA-827A-4751-98B5-89F6DDD9A234}" srcOrd="2" destOrd="0" presId="urn:microsoft.com/office/officeart/2005/8/layout/orgChart1#1"/>
    <dgm:cxn modelId="{829BD21C-DFEA-42E8-89C0-2F8AE4868267}" type="presParOf" srcId="{E08555B2-C94B-4F30-917D-6AC7ED2F630C}" destId="{C7B28F7E-A4DE-49E8-87B8-02927F475F1A}" srcOrd="2" destOrd="0" presId="urn:microsoft.com/office/officeart/2005/8/layout/orgChart1#1"/>
    <dgm:cxn modelId="{F71D0B5A-25D2-4E67-BF22-C057A6A46194}" type="presParOf" srcId="{E08555B2-C94B-4F30-917D-6AC7ED2F630C}" destId="{BD5CC573-909E-43C6-B514-58A927066C94}" srcOrd="3" destOrd="0" presId="urn:microsoft.com/office/officeart/2005/8/layout/orgChart1#1"/>
    <dgm:cxn modelId="{243B71FC-06AC-4EAD-8621-634D71C97E7A}" type="presParOf" srcId="{BD5CC573-909E-43C6-B514-58A927066C94}" destId="{3D7C2A14-C388-4F97-8F27-49D42DC02AFB}" srcOrd="0" destOrd="0" presId="urn:microsoft.com/office/officeart/2005/8/layout/orgChart1#1"/>
    <dgm:cxn modelId="{19452E58-EA58-4BCD-8DE4-EC9EBCB0E4E9}" type="presParOf" srcId="{3D7C2A14-C388-4F97-8F27-49D42DC02AFB}" destId="{883D2D08-FFA4-45A9-ADFC-F466D67B4CB7}" srcOrd="0" destOrd="0" presId="urn:microsoft.com/office/officeart/2005/8/layout/orgChart1#1"/>
    <dgm:cxn modelId="{191A8040-42B6-4A9D-9AB0-FB116D8C4371}" type="presParOf" srcId="{3D7C2A14-C388-4F97-8F27-49D42DC02AFB}" destId="{C7675813-768D-4043-BFF3-7F96EE475AB7}" srcOrd="1" destOrd="0" presId="urn:microsoft.com/office/officeart/2005/8/layout/orgChart1#1"/>
    <dgm:cxn modelId="{F4B38F58-0B70-4499-B21A-618B0529EB9C}" type="presParOf" srcId="{BD5CC573-909E-43C6-B514-58A927066C94}" destId="{60C7BBF1-763F-4F1D-A432-D701A5FC84D6}" srcOrd="1" destOrd="0" presId="urn:microsoft.com/office/officeart/2005/8/layout/orgChart1#1"/>
    <dgm:cxn modelId="{D1FB2AB4-DF56-4C1C-9FC0-293031829B0C}" type="presParOf" srcId="{BD5CC573-909E-43C6-B514-58A927066C94}" destId="{2E2D54E0-5B2A-47D2-945B-8BB580FEBF97}" srcOrd="2" destOrd="0" presId="urn:microsoft.com/office/officeart/2005/8/layout/orgChart1#1"/>
    <dgm:cxn modelId="{589D6FBD-BF83-442C-ACD9-AA582C57133F}" type="presParOf" srcId="{8A24D640-EA9B-4374-8EDC-C17D6C8F9A9B}" destId="{DA5765AE-1223-4E86-8D59-FEB676AD6ED3}" srcOrd="2" destOrd="0" presId="urn:microsoft.com/office/officeart/2005/8/layout/orgChart1#1"/>
    <dgm:cxn modelId="{C1355DF4-A4A3-41CC-B280-9826D3A4F97D}" type="presParOf" srcId="{8F5CA3F7-AFAA-4D51-B978-F6A33ADC9AC2}" destId="{09A33F4E-6BC5-4582-B2E3-AD5488A8A0A7}" srcOrd="2" destOrd="0" presId="urn:microsoft.com/office/officeart/2005/8/layout/orgChart1#1"/>
    <dgm:cxn modelId="{1B691CBC-DC31-43ED-81BF-0CB58EE313F9}" type="presParOf" srcId="{8F5CA3F7-AFAA-4D51-B978-F6A33ADC9AC2}" destId="{CDA39692-0A05-40FD-8A0A-C56714EDF424}" srcOrd="3" destOrd="0" presId="urn:microsoft.com/office/officeart/2005/8/layout/orgChart1#1"/>
    <dgm:cxn modelId="{52BB03D9-3104-4EA2-8A9E-1603FC9EF2F4}" type="presParOf" srcId="{CDA39692-0A05-40FD-8A0A-C56714EDF424}" destId="{72B01091-4E38-48EF-A1FF-3AAFFEFD5BE4}" srcOrd="0" destOrd="0" presId="urn:microsoft.com/office/officeart/2005/8/layout/orgChart1#1"/>
    <dgm:cxn modelId="{F2C7237B-1FA7-4C39-BCC0-B6F1B1CC2ACD}" type="presParOf" srcId="{72B01091-4E38-48EF-A1FF-3AAFFEFD5BE4}" destId="{F4E220FF-9937-4014-9064-AF0F870588CB}" srcOrd="0" destOrd="0" presId="urn:microsoft.com/office/officeart/2005/8/layout/orgChart1#1"/>
    <dgm:cxn modelId="{9D17EDAD-DE0E-4DA4-95DE-F4AD1036DB04}" type="presParOf" srcId="{72B01091-4E38-48EF-A1FF-3AAFFEFD5BE4}" destId="{5BFB9A90-32EB-42A6-9217-08F709A3C9C6}" srcOrd="1" destOrd="0" presId="urn:microsoft.com/office/officeart/2005/8/layout/orgChart1#1"/>
    <dgm:cxn modelId="{2BB57739-20AB-44C0-A787-380C2CD56A66}" type="presParOf" srcId="{CDA39692-0A05-40FD-8A0A-C56714EDF424}" destId="{ACA16C70-8251-42A4-931D-E8263B17D1C0}" srcOrd="1" destOrd="0" presId="urn:microsoft.com/office/officeart/2005/8/layout/orgChart1#1"/>
    <dgm:cxn modelId="{54211B55-FAE5-44E5-8F8E-0807AAEB5869}" type="presParOf" srcId="{ACA16C70-8251-42A4-931D-E8263B17D1C0}" destId="{52FE367F-0858-4E4F-BE83-AA35E5E3DE23}" srcOrd="0" destOrd="0" presId="urn:microsoft.com/office/officeart/2005/8/layout/orgChart1#1"/>
    <dgm:cxn modelId="{F54D26D7-3328-4B3C-BB06-8124F1465D4F}" type="presParOf" srcId="{ACA16C70-8251-42A4-931D-E8263B17D1C0}" destId="{3F2CCDD7-7E01-4DEF-BD33-41183E0B30C0}" srcOrd="1" destOrd="0" presId="urn:microsoft.com/office/officeart/2005/8/layout/orgChart1#1"/>
    <dgm:cxn modelId="{4D8BB852-AD66-4C07-B643-0BF83091C65F}" type="presParOf" srcId="{3F2CCDD7-7E01-4DEF-BD33-41183E0B30C0}" destId="{5EEA51E7-7B01-4AB6-A25D-6B9077A6FAF5}" srcOrd="0" destOrd="0" presId="urn:microsoft.com/office/officeart/2005/8/layout/orgChart1#1"/>
    <dgm:cxn modelId="{8CD6D734-8C68-4519-8E2B-CBAA657E0040}" type="presParOf" srcId="{5EEA51E7-7B01-4AB6-A25D-6B9077A6FAF5}" destId="{E70E12F0-8482-4AF7-B793-460DF55C9752}" srcOrd="0" destOrd="0" presId="urn:microsoft.com/office/officeart/2005/8/layout/orgChart1#1"/>
    <dgm:cxn modelId="{D3052E25-81EE-453D-BE3E-E2C3F4D40036}" type="presParOf" srcId="{5EEA51E7-7B01-4AB6-A25D-6B9077A6FAF5}" destId="{E50A6C6B-DEF6-4229-A27E-FC837339FFD2}" srcOrd="1" destOrd="0" presId="urn:microsoft.com/office/officeart/2005/8/layout/orgChart1#1"/>
    <dgm:cxn modelId="{5BCFDD01-1C4D-4F1E-9990-2454BD8B3733}" type="presParOf" srcId="{3F2CCDD7-7E01-4DEF-BD33-41183E0B30C0}" destId="{00F288DA-AEA2-4CE4-9CDD-DF707857ABEB}" srcOrd="1" destOrd="0" presId="urn:microsoft.com/office/officeart/2005/8/layout/orgChart1#1"/>
    <dgm:cxn modelId="{6991E9C4-6972-4942-ACDA-8E18E06DC547}" type="presParOf" srcId="{3F2CCDD7-7E01-4DEF-BD33-41183E0B30C0}" destId="{D6CA50E4-FEE7-4B59-BA04-91F9599C9F0D}" srcOrd="2" destOrd="0" presId="urn:microsoft.com/office/officeart/2005/8/layout/orgChart1#1"/>
    <dgm:cxn modelId="{D703AD3D-FB8B-4354-A2CD-97A12EB1E7C2}" type="presParOf" srcId="{ACA16C70-8251-42A4-931D-E8263B17D1C0}" destId="{058E2594-AFA5-4D57-B09F-92EFB2516B5A}" srcOrd="2" destOrd="0" presId="urn:microsoft.com/office/officeart/2005/8/layout/orgChart1#1"/>
    <dgm:cxn modelId="{A10BD9AB-8EB1-4B17-AC19-C4CDA5D7D6E3}" type="presParOf" srcId="{ACA16C70-8251-42A4-931D-E8263B17D1C0}" destId="{85358EA1-CCB4-4E99-B2E2-6F990059B898}" srcOrd="3" destOrd="0" presId="urn:microsoft.com/office/officeart/2005/8/layout/orgChart1#1"/>
    <dgm:cxn modelId="{EDB4FEE9-F01A-4C82-A57E-D6413E2428D3}" type="presParOf" srcId="{85358EA1-CCB4-4E99-B2E2-6F990059B898}" destId="{6852A178-5E67-4B39-A27B-4B31F0370F52}" srcOrd="0" destOrd="0" presId="urn:microsoft.com/office/officeart/2005/8/layout/orgChart1#1"/>
    <dgm:cxn modelId="{B4D3F805-1BF0-4ACD-BE10-8D3BBC61AA05}" type="presParOf" srcId="{6852A178-5E67-4B39-A27B-4B31F0370F52}" destId="{252EA224-41DC-4684-9C4D-F637ADBFAFF0}" srcOrd="0" destOrd="0" presId="urn:microsoft.com/office/officeart/2005/8/layout/orgChart1#1"/>
    <dgm:cxn modelId="{FA21D6D1-2CE5-4660-BE7A-44231C3EF2E3}" type="presParOf" srcId="{6852A178-5E67-4B39-A27B-4B31F0370F52}" destId="{4982B6C1-B148-45B8-8D93-4063CB5818DE}" srcOrd="1" destOrd="0" presId="urn:microsoft.com/office/officeart/2005/8/layout/orgChart1#1"/>
    <dgm:cxn modelId="{69C60FDF-0CF5-421E-B1CF-0DC0E48ED3AD}" type="presParOf" srcId="{85358EA1-CCB4-4E99-B2E2-6F990059B898}" destId="{69CE7605-D758-4C4C-B6AE-BE022B2193E8}" srcOrd="1" destOrd="0" presId="urn:microsoft.com/office/officeart/2005/8/layout/orgChart1#1"/>
    <dgm:cxn modelId="{CDE545E2-031F-472E-89C5-4D69BB8EEF84}" type="presParOf" srcId="{85358EA1-CCB4-4E99-B2E2-6F990059B898}" destId="{27240EC8-96FC-4D29-918F-042E1B4DFA0A}" srcOrd="2" destOrd="0" presId="urn:microsoft.com/office/officeart/2005/8/layout/orgChart1#1"/>
    <dgm:cxn modelId="{2FB9FEAE-B6F9-4941-A57B-6F45F2141116}" type="presParOf" srcId="{CDA39692-0A05-40FD-8A0A-C56714EDF424}" destId="{86724BCB-69BD-4A58-99E6-3FD65F5F988C}" srcOrd="2" destOrd="0" presId="urn:microsoft.com/office/officeart/2005/8/layout/orgChart1#1"/>
    <dgm:cxn modelId="{D2867BAF-F80B-4D30-87D4-4B6078D7BCC2}" type="presParOf" srcId="{8F5CA3F7-AFAA-4D51-B978-F6A33ADC9AC2}" destId="{047EFCA2-DF67-4409-9416-D4646AA8ED0A}" srcOrd="4" destOrd="0" presId="urn:microsoft.com/office/officeart/2005/8/layout/orgChart1#1"/>
    <dgm:cxn modelId="{197EB1B6-9D51-45B9-A06F-5DEF6D864DA6}" type="presParOf" srcId="{8F5CA3F7-AFAA-4D51-B978-F6A33ADC9AC2}" destId="{DF349FA7-DB7E-4467-9947-2E1689A27F67}" srcOrd="5" destOrd="0" presId="urn:microsoft.com/office/officeart/2005/8/layout/orgChart1#1"/>
    <dgm:cxn modelId="{2B87A6CD-AA36-4911-89EB-8256C5B6D643}" type="presParOf" srcId="{DF349FA7-DB7E-4467-9947-2E1689A27F67}" destId="{DE767279-BC2D-46B6-8724-6F04A5AC948C}" srcOrd="0" destOrd="0" presId="urn:microsoft.com/office/officeart/2005/8/layout/orgChart1#1"/>
    <dgm:cxn modelId="{B1B2BC8D-3336-4CE6-A426-7C1A72E2CE3B}" type="presParOf" srcId="{DE767279-BC2D-46B6-8724-6F04A5AC948C}" destId="{C970A298-3F63-45FC-B0B8-9EAD56348DE1}" srcOrd="0" destOrd="0" presId="urn:microsoft.com/office/officeart/2005/8/layout/orgChart1#1"/>
    <dgm:cxn modelId="{01E55103-BF88-439F-B162-AD3A1C0DB4C9}" type="presParOf" srcId="{DE767279-BC2D-46B6-8724-6F04A5AC948C}" destId="{5923A94A-A0B0-4CDD-BF68-A8139E1A9EF6}" srcOrd="1" destOrd="0" presId="urn:microsoft.com/office/officeart/2005/8/layout/orgChart1#1"/>
    <dgm:cxn modelId="{58A190BA-E60A-4C31-85C4-E62C47C69F78}" type="presParOf" srcId="{DF349FA7-DB7E-4467-9947-2E1689A27F67}" destId="{344F02B4-2066-4196-AB25-0C9332E2D762}" srcOrd="1" destOrd="0" presId="urn:microsoft.com/office/officeart/2005/8/layout/orgChart1#1"/>
    <dgm:cxn modelId="{2D8D47DE-C778-4A59-A1D2-08F638E3E20A}" type="presParOf" srcId="{344F02B4-2066-4196-AB25-0C9332E2D762}" destId="{4E221424-A0BA-4FEC-BE2B-A8EA5E3EA522}" srcOrd="0" destOrd="0" presId="urn:microsoft.com/office/officeart/2005/8/layout/orgChart1#1"/>
    <dgm:cxn modelId="{B410B9BD-9932-4607-BFF1-89E84CB9063F}" type="presParOf" srcId="{344F02B4-2066-4196-AB25-0C9332E2D762}" destId="{C2446A7F-C1B4-4EA7-B0E6-D03B6A4D0BCB}" srcOrd="1" destOrd="0" presId="urn:microsoft.com/office/officeart/2005/8/layout/orgChart1#1"/>
    <dgm:cxn modelId="{A45458AD-BC0C-4F22-BCD3-AC3D6373D683}" type="presParOf" srcId="{C2446A7F-C1B4-4EA7-B0E6-D03B6A4D0BCB}" destId="{53140989-C161-4147-B136-24A762E780CF}" srcOrd="0" destOrd="0" presId="urn:microsoft.com/office/officeart/2005/8/layout/orgChart1#1"/>
    <dgm:cxn modelId="{E7CB596A-BA42-472E-9749-E08C0E1D5E5D}" type="presParOf" srcId="{53140989-C161-4147-B136-24A762E780CF}" destId="{DBE32350-C766-424A-BBA5-311B3C5B016F}" srcOrd="0" destOrd="0" presId="urn:microsoft.com/office/officeart/2005/8/layout/orgChart1#1"/>
    <dgm:cxn modelId="{4C48A357-5EEE-486E-B0DE-13529972101F}" type="presParOf" srcId="{53140989-C161-4147-B136-24A762E780CF}" destId="{438A7D1E-EF67-4054-AD2F-B8A5012C4C04}" srcOrd="1" destOrd="0" presId="urn:microsoft.com/office/officeart/2005/8/layout/orgChart1#1"/>
    <dgm:cxn modelId="{D225172F-AA01-4682-94A7-D8AAA31F1DCE}" type="presParOf" srcId="{C2446A7F-C1B4-4EA7-B0E6-D03B6A4D0BCB}" destId="{FBDDBA08-9C28-4A98-97CC-DAD83162F671}" srcOrd="1" destOrd="0" presId="urn:microsoft.com/office/officeart/2005/8/layout/orgChart1#1"/>
    <dgm:cxn modelId="{6B11BBF5-6B45-443D-8390-E6AE57EB739E}" type="presParOf" srcId="{C2446A7F-C1B4-4EA7-B0E6-D03B6A4D0BCB}" destId="{AE2E6C3D-ACE1-4478-A2D8-D1A30FC7D720}" srcOrd="2" destOrd="0" presId="urn:microsoft.com/office/officeart/2005/8/layout/orgChart1#1"/>
    <dgm:cxn modelId="{571FCB91-45C8-4D36-B269-FF167CCD6F03}" type="presParOf" srcId="{344F02B4-2066-4196-AB25-0C9332E2D762}" destId="{D561F33D-5C55-44E0-9C1B-24D56227FCF1}" srcOrd="2" destOrd="0" presId="urn:microsoft.com/office/officeart/2005/8/layout/orgChart1#1"/>
    <dgm:cxn modelId="{736154CE-2911-4CFF-8147-FB86E0E63BC5}" type="presParOf" srcId="{344F02B4-2066-4196-AB25-0C9332E2D762}" destId="{720BDE37-A469-48F1-A24B-A6C298B327B4}" srcOrd="3" destOrd="0" presId="urn:microsoft.com/office/officeart/2005/8/layout/orgChart1#1"/>
    <dgm:cxn modelId="{20570439-F25B-456F-8E72-A107224C608B}" type="presParOf" srcId="{720BDE37-A469-48F1-A24B-A6C298B327B4}" destId="{7D0788C6-5922-4866-93EF-3BC03CD3230D}" srcOrd="0" destOrd="0" presId="urn:microsoft.com/office/officeart/2005/8/layout/orgChart1#1"/>
    <dgm:cxn modelId="{EC0F4918-755A-4AAF-ABAD-A0B7371F3799}" type="presParOf" srcId="{7D0788C6-5922-4866-93EF-3BC03CD3230D}" destId="{B4CF5D7E-89A1-479C-BD63-0481924B7C07}" srcOrd="0" destOrd="0" presId="urn:microsoft.com/office/officeart/2005/8/layout/orgChart1#1"/>
    <dgm:cxn modelId="{4E5E8505-B1E3-4FFD-ABA2-3267C7CE0EC2}" type="presParOf" srcId="{7D0788C6-5922-4866-93EF-3BC03CD3230D}" destId="{74D09D85-90EA-450F-B910-1E8759C30144}" srcOrd="1" destOrd="0" presId="urn:microsoft.com/office/officeart/2005/8/layout/orgChart1#1"/>
    <dgm:cxn modelId="{E8FFC1A9-CDF7-4238-90C5-C2FF7C89DABE}" type="presParOf" srcId="{720BDE37-A469-48F1-A24B-A6C298B327B4}" destId="{1C13787D-08C5-4119-A5C4-FC22B4852CA9}" srcOrd="1" destOrd="0" presId="urn:microsoft.com/office/officeart/2005/8/layout/orgChart1#1"/>
    <dgm:cxn modelId="{0B35C6E9-6659-45E4-A98A-0B3B00605ADD}" type="presParOf" srcId="{720BDE37-A469-48F1-A24B-A6C298B327B4}" destId="{D56FDCAE-B4E5-498C-9A02-ECC9B81407C0}" srcOrd="2" destOrd="0" presId="urn:microsoft.com/office/officeart/2005/8/layout/orgChart1#1"/>
    <dgm:cxn modelId="{DC3B853F-B607-4F25-82BC-3FC0DAFCFC72}" type="presParOf" srcId="{DF349FA7-DB7E-4467-9947-2E1689A27F67}" destId="{2996D363-1B0A-4E61-988E-705DF2B02ABD}" srcOrd="2" destOrd="0" presId="urn:microsoft.com/office/officeart/2005/8/layout/orgChart1#1"/>
    <dgm:cxn modelId="{1D990A4B-A7A4-45C9-8467-84BF667EFFE5}" type="presParOf" srcId="{8F5CA3F7-AFAA-4D51-B978-F6A33ADC9AC2}" destId="{D8AF2ABF-7DB2-409D-B322-5874FA827E7B}" srcOrd="6" destOrd="0" presId="urn:microsoft.com/office/officeart/2005/8/layout/orgChart1#1"/>
    <dgm:cxn modelId="{45F38C61-9B6A-48A7-A758-C0DBDFA16B41}" type="presParOf" srcId="{8F5CA3F7-AFAA-4D51-B978-F6A33ADC9AC2}" destId="{115C4C4B-1C80-40D2-9EA4-AEE575D2386B}" srcOrd="7" destOrd="0" presId="urn:microsoft.com/office/officeart/2005/8/layout/orgChart1#1"/>
    <dgm:cxn modelId="{E0A1BAF9-AB60-4D72-B9F1-56FDB7B3D511}" type="presParOf" srcId="{115C4C4B-1C80-40D2-9EA4-AEE575D2386B}" destId="{D2CBEFC7-30E2-472F-855F-613CC4748D70}" srcOrd="0" destOrd="0" presId="urn:microsoft.com/office/officeart/2005/8/layout/orgChart1#1"/>
    <dgm:cxn modelId="{650AB753-10A5-44B5-8E9C-0FDD8C71735D}" type="presParOf" srcId="{D2CBEFC7-30E2-472F-855F-613CC4748D70}" destId="{B71DAB5E-A65A-45C0-9254-B5B40167F4A4}" srcOrd="0" destOrd="0" presId="urn:microsoft.com/office/officeart/2005/8/layout/orgChart1#1"/>
    <dgm:cxn modelId="{82F7172C-FE74-4F26-812A-E76AFD52D767}" type="presParOf" srcId="{D2CBEFC7-30E2-472F-855F-613CC4748D70}" destId="{B59B9F3E-965B-48E4-9BDD-7A34B92F91B8}" srcOrd="1" destOrd="0" presId="urn:microsoft.com/office/officeart/2005/8/layout/orgChart1#1"/>
    <dgm:cxn modelId="{4172F2EA-F726-406B-A512-46DE7D8712AF}" type="presParOf" srcId="{115C4C4B-1C80-40D2-9EA4-AEE575D2386B}" destId="{BD487909-C262-4E41-9BCC-51A2B2AEE33F}" srcOrd="1" destOrd="0" presId="urn:microsoft.com/office/officeart/2005/8/layout/orgChart1#1"/>
    <dgm:cxn modelId="{7A71D935-5094-4EC1-A254-290D97B2D17E}" type="presParOf" srcId="{BD487909-C262-4E41-9BCC-51A2B2AEE33F}" destId="{703A98C5-2D43-4555-BF04-67C09FDE68E0}" srcOrd="0" destOrd="0" presId="urn:microsoft.com/office/officeart/2005/8/layout/orgChart1#1"/>
    <dgm:cxn modelId="{DA58FB8F-3D43-4F3F-AA2B-D9F997C4D46C}" type="presParOf" srcId="{BD487909-C262-4E41-9BCC-51A2B2AEE33F}" destId="{44770BE4-3D8E-49E2-BDAB-108BA55147DF}" srcOrd="1" destOrd="0" presId="urn:microsoft.com/office/officeart/2005/8/layout/orgChart1#1"/>
    <dgm:cxn modelId="{75E5CB27-C7A2-4A96-9745-129165721761}" type="presParOf" srcId="{44770BE4-3D8E-49E2-BDAB-108BA55147DF}" destId="{533C0558-1818-4A9D-89D0-CCECFD7951B3}" srcOrd="0" destOrd="0" presId="urn:microsoft.com/office/officeart/2005/8/layout/orgChart1#1"/>
    <dgm:cxn modelId="{9406A749-A323-4742-8E8A-6CA1C16004CC}" type="presParOf" srcId="{533C0558-1818-4A9D-89D0-CCECFD7951B3}" destId="{0AE997B8-09BB-498D-ADD6-7FA451A1974F}" srcOrd="0" destOrd="0" presId="urn:microsoft.com/office/officeart/2005/8/layout/orgChart1#1"/>
    <dgm:cxn modelId="{828BF37C-6705-41CF-BA33-5D1C0384A4EE}" type="presParOf" srcId="{533C0558-1818-4A9D-89D0-CCECFD7951B3}" destId="{912EFE9A-2434-4927-800A-6074A752BB5A}" srcOrd="1" destOrd="0" presId="urn:microsoft.com/office/officeart/2005/8/layout/orgChart1#1"/>
    <dgm:cxn modelId="{76BCCE3B-A928-44B7-B95F-9C6D5B88D53C}" type="presParOf" srcId="{44770BE4-3D8E-49E2-BDAB-108BA55147DF}" destId="{BAD28586-6F89-48A0-8333-5982E95A4B27}" srcOrd="1" destOrd="0" presId="urn:microsoft.com/office/officeart/2005/8/layout/orgChart1#1"/>
    <dgm:cxn modelId="{39151F53-8FC7-4EE3-829B-7186DBF93AFD}" type="presParOf" srcId="{44770BE4-3D8E-49E2-BDAB-108BA55147DF}" destId="{49EC2863-5FAC-40AC-BD76-25C4A87FB364}" srcOrd="2" destOrd="0" presId="urn:microsoft.com/office/officeart/2005/8/layout/orgChart1#1"/>
    <dgm:cxn modelId="{998D4883-1ABE-4D5D-BCF4-70B273C10EA3}" type="presParOf" srcId="{BD487909-C262-4E41-9BCC-51A2B2AEE33F}" destId="{5FA2C297-45FE-491B-A9E4-F61470E24DA8}" srcOrd="2" destOrd="0" presId="urn:microsoft.com/office/officeart/2005/8/layout/orgChart1#1"/>
    <dgm:cxn modelId="{AF6DED7E-F0C3-4972-B680-9AA9D50F5487}" type="presParOf" srcId="{BD487909-C262-4E41-9BCC-51A2B2AEE33F}" destId="{1D0474F9-C785-4D32-91C2-CC51368CF8DB}" srcOrd="3" destOrd="0" presId="urn:microsoft.com/office/officeart/2005/8/layout/orgChart1#1"/>
    <dgm:cxn modelId="{D75AEB4A-CA32-4CE8-8F19-D0A2EB8FE6BC}" type="presParOf" srcId="{1D0474F9-C785-4D32-91C2-CC51368CF8DB}" destId="{D5174C87-85DF-4C8D-B2DB-75A6B3300CF4}" srcOrd="0" destOrd="0" presId="urn:microsoft.com/office/officeart/2005/8/layout/orgChart1#1"/>
    <dgm:cxn modelId="{C1A4BDC2-01E7-4F96-884D-CADE4E52DE11}" type="presParOf" srcId="{D5174C87-85DF-4C8D-B2DB-75A6B3300CF4}" destId="{DF4DAD02-2FEE-4DA8-B64B-19066E8C9BF4}" srcOrd="0" destOrd="0" presId="urn:microsoft.com/office/officeart/2005/8/layout/orgChart1#1"/>
    <dgm:cxn modelId="{B99823FD-6A87-454C-98A7-2381CB0A8ECB}" type="presParOf" srcId="{D5174C87-85DF-4C8D-B2DB-75A6B3300CF4}" destId="{C00F5B99-8484-489A-B7A8-200EA391E4DD}" srcOrd="1" destOrd="0" presId="urn:microsoft.com/office/officeart/2005/8/layout/orgChart1#1"/>
    <dgm:cxn modelId="{BBE92670-7BA0-4756-9BEF-8983DBE56887}" type="presParOf" srcId="{1D0474F9-C785-4D32-91C2-CC51368CF8DB}" destId="{FB97AAF9-3150-4BC0-8B7E-1B188B71EEDE}" srcOrd="1" destOrd="0" presId="urn:microsoft.com/office/officeart/2005/8/layout/orgChart1#1"/>
    <dgm:cxn modelId="{91783E98-BC12-40AB-9EB6-4C54B8818195}" type="presParOf" srcId="{1D0474F9-C785-4D32-91C2-CC51368CF8DB}" destId="{4F2C1919-8290-46E8-9266-4C8682619D7D}" srcOrd="2" destOrd="0" presId="urn:microsoft.com/office/officeart/2005/8/layout/orgChart1#1"/>
    <dgm:cxn modelId="{52B202B1-3BB7-474D-A6A8-E60301B1486F}" type="presParOf" srcId="{BD487909-C262-4E41-9BCC-51A2B2AEE33F}" destId="{1FB23998-92C7-4922-885F-7122E9629397}" srcOrd="4" destOrd="0" presId="urn:microsoft.com/office/officeart/2005/8/layout/orgChart1#1"/>
    <dgm:cxn modelId="{CD0A4F76-0A72-4E5C-A3F3-6F7CB7724D0A}" type="presParOf" srcId="{BD487909-C262-4E41-9BCC-51A2B2AEE33F}" destId="{2EA12827-E707-42EB-8A90-4E9C7B6E32F8}" srcOrd="5" destOrd="0" presId="urn:microsoft.com/office/officeart/2005/8/layout/orgChart1#1"/>
    <dgm:cxn modelId="{5B8AC828-93C0-49E5-A92F-31FAEBD4B26D}" type="presParOf" srcId="{2EA12827-E707-42EB-8A90-4E9C7B6E32F8}" destId="{B5AB0196-54FB-4E67-842E-3F0AD5D579FA}" srcOrd="0" destOrd="0" presId="urn:microsoft.com/office/officeart/2005/8/layout/orgChart1#1"/>
    <dgm:cxn modelId="{DFFF6B9C-1757-4021-AC0B-8B69ACF67B16}" type="presParOf" srcId="{B5AB0196-54FB-4E67-842E-3F0AD5D579FA}" destId="{9AD328F9-85A8-4BE1-8C93-E4012918681D}" srcOrd="0" destOrd="0" presId="urn:microsoft.com/office/officeart/2005/8/layout/orgChart1#1"/>
    <dgm:cxn modelId="{05F93562-CC56-4E30-87F0-D38827D77722}" type="presParOf" srcId="{B5AB0196-54FB-4E67-842E-3F0AD5D579FA}" destId="{E49DA735-FC54-46E4-B8A5-11B2D6F497AA}" srcOrd="1" destOrd="0" presId="urn:microsoft.com/office/officeart/2005/8/layout/orgChart1#1"/>
    <dgm:cxn modelId="{95D6D3FA-FE53-49F6-BAF8-EDB8446665E1}" type="presParOf" srcId="{2EA12827-E707-42EB-8A90-4E9C7B6E32F8}" destId="{A7B10951-7240-4580-B134-A35B12786394}" srcOrd="1" destOrd="0" presId="urn:microsoft.com/office/officeart/2005/8/layout/orgChart1#1"/>
    <dgm:cxn modelId="{47FE821E-3743-4AB4-AC52-7E4238B5F6D3}" type="presParOf" srcId="{2EA12827-E707-42EB-8A90-4E9C7B6E32F8}" destId="{52960BD1-9CFE-4F2C-95BC-3B39791E7D45}" srcOrd="2" destOrd="0" presId="urn:microsoft.com/office/officeart/2005/8/layout/orgChart1#1"/>
    <dgm:cxn modelId="{234BBAEB-6728-4855-A4D9-78DB575E3FA2}" type="presParOf" srcId="{BD487909-C262-4E41-9BCC-51A2B2AEE33F}" destId="{A774A3E4-3413-4A3E-9DD6-6183FFEAC2D6}" srcOrd="6" destOrd="0" presId="urn:microsoft.com/office/officeart/2005/8/layout/orgChart1#1"/>
    <dgm:cxn modelId="{DBE3F83A-8750-4933-8DA6-ECB49BAA2238}" type="presParOf" srcId="{BD487909-C262-4E41-9BCC-51A2B2AEE33F}" destId="{252728CA-FC44-4883-8F3D-A9AD5F249DF2}" srcOrd="7" destOrd="0" presId="urn:microsoft.com/office/officeart/2005/8/layout/orgChart1#1"/>
    <dgm:cxn modelId="{AFA2B2CC-7EA9-4C36-933B-927AD31B6C78}" type="presParOf" srcId="{252728CA-FC44-4883-8F3D-A9AD5F249DF2}" destId="{DDC66125-A9D0-4B6D-8F46-3393FE020FB4}" srcOrd="0" destOrd="0" presId="urn:microsoft.com/office/officeart/2005/8/layout/orgChart1#1"/>
    <dgm:cxn modelId="{5781F681-DD3E-4C5C-892F-B5A6628C6634}" type="presParOf" srcId="{DDC66125-A9D0-4B6D-8F46-3393FE020FB4}" destId="{A5C5302D-6D3D-43AA-A7ED-2414C04AC045}" srcOrd="0" destOrd="0" presId="urn:microsoft.com/office/officeart/2005/8/layout/orgChart1#1"/>
    <dgm:cxn modelId="{0BF1CA8E-FC4B-40A3-9D3A-851E6405AB74}" type="presParOf" srcId="{DDC66125-A9D0-4B6D-8F46-3393FE020FB4}" destId="{3F6689DF-4141-4011-B631-55403E7A51BD}" srcOrd="1" destOrd="0" presId="urn:microsoft.com/office/officeart/2005/8/layout/orgChart1#1"/>
    <dgm:cxn modelId="{97E047D0-DB4B-4359-A8AF-37E46A682289}" type="presParOf" srcId="{252728CA-FC44-4883-8F3D-A9AD5F249DF2}" destId="{A9ECB074-3BBB-4FA4-BE8F-FBA950C19869}" srcOrd="1" destOrd="0" presId="urn:microsoft.com/office/officeart/2005/8/layout/orgChart1#1"/>
    <dgm:cxn modelId="{939BB700-0EC2-452D-AEE8-EB7A19B30CAD}" type="presParOf" srcId="{252728CA-FC44-4883-8F3D-A9AD5F249DF2}" destId="{85E61A27-7E3D-4159-A5B3-F573F1D0EBE7}" srcOrd="2" destOrd="0" presId="urn:microsoft.com/office/officeart/2005/8/layout/orgChart1#1"/>
    <dgm:cxn modelId="{329AB655-2281-43B9-82B8-7149B31FD827}" type="presParOf" srcId="{115C4C4B-1C80-40D2-9EA4-AEE575D2386B}" destId="{AF1D13DA-90AE-4BAD-AA0B-8248EC0E2A54}" srcOrd="2" destOrd="0" presId="urn:microsoft.com/office/officeart/2005/8/layout/orgChart1#1"/>
    <dgm:cxn modelId="{14AFA722-00DF-4D30-B472-3F5B0F9656F6}" type="presParOf" srcId="{8F5CA3F7-AFAA-4D51-B978-F6A33ADC9AC2}" destId="{38383DF5-947D-4D17-92DF-7D4D6BB35B08}" srcOrd="8" destOrd="0" presId="urn:microsoft.com/office/officeart/2005/8/layout/orgChart1#1"/>
    <dgm:cxn modelId="{1136DEBE-5915-4BEB-BEC4-4C67E66D6D68}" type="presParOf" srcId="{8F5CA3F7-AFAA-4D51-B978-F6A33ADC9AC2}" destId="{769E0218-7C82-419D-B3E0-A1D933A1908D}" srcOrd="9" destOrd="0" presId="urn:microsoft.com/office/officeart/2005/8/layout/orgChart1#1"/>
    <dgm:cxn modelId="{D01D9460-CDFA-4CF1-9383-818501779593}" type="presParOf" srcId="{769E0218-7C82-419D-B3E0-A1D933A1908D}" destId="{BED38B98-531D-451D-AF9F-4175CF0C3812}" srcOrd="0" destOrd="0" presId="urn:microsoft.com/office/officeart/2005/8/layout/orgChart1#1"/>
    <dgm:cxn modelId="{272A8735-194F-4C55-9D63-927E678D0E91}" type="presParOf" srcId="{BED38B98-531D-451D-AF9F-4175CF0C3812}" destId="{80284F10-D60C-42F7-A09A-311224692574}" srcOrd="0" destOrd="0" presId="urn:microsoft.com/office/officeart/2005/8/layout/orgChart1#1"/>
    <dgm:cxn modelId="{3D32A416-925C-4681-9EAC-AEFB28426792}" type="presParOf" srcId="{BED38B98-531D-451D-AF9F-4175CF0C3812}" destId="{64962BBD-834C-4CD3-AFE6-150F670A92BD}" srcOrd="1" destOrd="0" presId="urn:microsoft.com/office/officeart/2005/8/layout/orgChart1#1"/>
    <dgm:cxn modelId="{D01F6C3B-541A-439F-B495-93A3A91A4E5C}" type="presParOf" srcId="{769E0218-7C82-419D-B3E0-A1D933A1908D}" destId="{42F7172A-A7FD-4C4B-AEEE-2E5069DDA51F}" srcOrd="1" destOrd="0" presId="urn:microsoft.com/office/officeart/2005/8/layout/orgChart1#1"/>
    <dgm:cxn modelId="{2DB9DBF7-F20A-4A3C-B079-F0E74F874C19}" type="presParOf" srcId="{42F7172A-A7FD-4C4B-AEEE-2E5069DDA51F}" destId="{5457ACD0-D71B-4785-A782-F3A65C652D7E}" srcOrd="0" destOrd="0" presId="urn:microsoft.com/office/officeart/2005/8/layout/orgChart1#1"/>
    <dgm:cxn modelId="{08566E72-3DBE-4F97-899C-D2CDC10ABEEB}" type="presParOf" srcId="{42F7172A-A7FD-4C4B-AEEE-2E5069DDA51F}" destId="{65FA9BDD-F66E-410F-AA60-26EE703C0F83}" srcOrd="1" destOrd="0" presId="urn:microsoft.com/office/officeart/2005/8/layout/orgChart1#1"/>
    <dgm:cxn modelId="{1571A802-6D4A-4D64-B3BC-4657656E6A65}" type="presParOf" srcId="{65FA9BDD-F66E-410F-AA60-26EE703C0F83}" destId="{06500DB5-8A72-40E0-8CE1-5F3C47AFDC44}" srcOrd="0" destOrd="0" presId="urn:microsoft.com/office/officeart/2005/8/layout/orgChart1#1"/>
    <dgm:cxn modelId="{51AA678E-0DF1-453C-BC50-2E05ACDB21F2}" type="presParOf" srcId="{06500DB5-8A72-40E0-8CE1-5F3C47AFDC44}" destId="{C807ECF2-FCD8-4554-ABAF-F873C88DA2BB}" srcOrd="0" destOrd="0" presId="urn:microsoft.com/office/officeart/2005/8/layout/orgChart1#1"/>
    <dgm:cxn modelId="{D245B7E8-E719-447D-8091-D4347D7C7E1F}" type="presParOf" srcId="{06500DB5-8A72-40E0-8CE1-5F3C47AFDC44}" destId="{17FEFD10-B6A5-4964-96B7-324CFE0C2334}" srcOrd="1" destOrd="0" presId="urn:microsoft.com/office/officeart/2005/8/layout/orgChart1#1"/>
    <dgm:cxn modelId="{0B3E5CA5-256F-4F44-A481-D8BDE399C4FB}" type="presParOf" srcId="{65FA9BDD-F66E-410F-AA60-26EE703C0F83}" destId="{5F793387-0820-465B-B138-5752437803C2}" srcOrd="1" destOrd="0" presId="urn:microsoft.com/office/officeart/2005/8/layout/orgChart1#1"/>
    <dgm:cxn modelId="{98570D86-91D5-4ADE-8A14-1D8CF4E43E51}" type="presParOf" srcId="{65FA9BDD-F66E-410F-AA60-26EE703C0F83}" destId="{169DB985-A928-4315-AF08-1DF13CA8D74A}" srcOrd="2" destOrd="0" presId="urn:microsoft.com/office/officeart/2005/8/layout/orgChart1#1"/>
    <dgm:cxn modelId="{E0913A37-DECC-4713-89A3-398768DA63EE}" type="presParOf" srcId="{42F7172A-A7FD-4C4B-AEEE-2E5069DDA51F}" destId="{2DD2AA47-1CFD-4FD5-92A9-0DCF1B884211}" srcOrd="2" destOrd="0" presId="urn:microsoft.com/office/officeart/2005/8/layout/orgChart1#1"/>
    <dgm:cxn modelId="{35C39991-0ABA-4E17-956D-65EAFD279F81}" type="presParOf" srcId="{42F7172A-A7FD-4C4B-AEEE-2E5069DDA51F}" destId="{FC3EF3DB-87EB-4623-BE7C-EF3EA72DAE39}" srcOrd="3" destOrd="0" presId="urn:microsoft.com/office/officeart/2005/8/layout/orgChart1#1"/>
    <dgm:cxn modelId="{B6B0C97B-D599-4FC6-A576-115A764911F1}" type="presParOf" srcId="{FC3EF3DB-87EB-4623-BE7C-EF3EA72DAE39}" destId="{8581A12D-BAE5-4A27-AB04-3073C3C3BE50}" srcOrd="0" destOrd="0" presId="urn:microsoft.com/office/officeart/2005/8/layout/orgChart1#1"/>
    <dgm:cxn modelId="{28819606-1E8B-455C-AA88-7D4659059923}" type="presParOf" srcId="{8581A12D-BAE5-4A27-AB04-3073C3C3BE50}" destId="{82DE71FF-0261-4EF0-B843-A9D02323900F}" srcOrd="0" destOrd="0" presId="urn:microsoft.com/office/officeart/2005/8/layout/orgChart1#1"/>
    <dgm:cxn modelId="{A824EFBE-F63E-46B9-AE50-CB1C4C5ED055}" type="presParOf" srcId="{8581A12D-BAE5-4A27-AB04-3073C3C3BE50}" destId="{101289E1-CE41-4CD5-A1BB-A534DEAF0D12}" srcOrd="1" destOrd="0" presId="urn:microsoft.com/office/officeart/2005/8/layout/orgChart1#1"/>
    <dgm:cxn modelId="{4BEC8E4B-2C28-4E21-8202-1574C5388057}" type="presParOf" srcId="{FC3EF3DB-87EB-4623-BE7C-EF3EA72DAE39}" destId="{424195E5-2441-4C48-AC90-868D6AA2DC16}" srcOrd="1" destOrd="0" presId="urn:microsoft.com/office/officeart/2005/8/layout/orgChart1#1"/>
    <dgm:cxn modelId="{B2685DDD-70C3-48A3-AFB6-BC0A3D827124}" type="presParOf" srcId="{FC3EF3DB-87EB-4623-BE7C-EF3EA72DAE39}" destId="{4DE24A1B-B42C-496D-B21C-2E78B326C030}" srcOrd="2" destOrd="0" presId="urn:microsoft.com/office/officeart/2005/8/layout/orgChart1#1"/>
    <dgm:cxn modelId="{E3A37709-62DA-473B-94EE-BC56E5C2BABF}" type="presParOf" srcId="{769E0218-7C82-419D-B3E0-A1D933A1908D}" destId="{F4BA85DD-349A-49AC-8E2C-777D029AAC2F}" srcOrd="2" destOrd="0" presId="urn:microsoft.com/office/officeart/2005/8/layout/orgChart1#1"/>
    <dgm:cxn modelId="{B442B43B-162F-4E7A-874F-DFFEFB8B2142}" type="presParOf" srcId="{26A67EF3-86A7-4735-A506-60CE7B3C562E}" destId="{E34328CF-7AB6-426C-93A9-2E6F6B809614}" srcOrd="2" destOrd="0" presId="urn:microsoft.com/office/officeart/2005/8/layout/orgChar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D43B9E-FD2C-4083-911B-DEBE971DA737}" type="doc">
      <dgm:prSet loTypeId="urn:microsoft.com/office/officeart/2005/8/layout/hierarchy2#1" loCatId="hierarchy" qsTypeId="urn:microsoft.com/office/officeart/2005/8/quickstyle/simple1#2" qsCatId="simple" csTypeId="urn:microsoft.com/office/officeart/2005/8/colors/accent1_2#2" csCatId="accent1" phldr="1"/>
      <dgm:spPr/>
      <dgm:t>
        <a:bodyPr/>
        <a:lstStyle/>
        <a:p>
          <a:endParaRPr lang="zh-CN" altLang="en-US"/>
        </a:p>
      </dgm:t>
    </dgm:pt>
    <dgm:pt modelId="{BF84745B-21C1-491F-9276-A92D851EAB57}">
      <dgm:prSet phldrT="[文本]"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资产管理公司</a:t>
          </a:r>
        </a:p>
      </dgm:t>
    </dgm:pt>
    <dgm:pt modelId="{C89287B3-CC8F-4F9D-B9E8-714E29B25644}" type="parTrans" cxnId="{4398B7CE-44BE-409A-9970-085760D0D110}">
      <dgm:prSet/>
      <dgm:spPr/>
      <dgm:t>
        <a:bodyPr/>
        <a:lstStyle/>
        <a:p>
          <a:endParaRPr lang="zh-CN" altLang="en-US"/>
        </a:p>
      </dgm:t>
    </dgm:pt>
    <dgm:pt modelId="{ABBEE402-085D-4E17-B2F4-1356EB56970F}" type="sibTrans" cxnId="{4398B7CE-44BE-409A-9970-085760D0D110}">
      <dgm:prSet/>
      <dgm:spPr/>
      <dgm:t>
        <a:bodyPr/>
        <a:lstStyle/>
        <a:p>
          <a:endParaRPr lang="zh-CN" altLang="en-US"/>
        </a:p>
      </dgm:t>
    </dgm:pt>
    <dgm:pt modelId="{A32EFD08-5E95-4845-B486-E62FDB8E00CC}">
      <dgm:prSet phldrT="[文本]"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金融资产管理公司</a:t>
          </a:r>
        </a:p>
      </dgm:t>
    </dgm:pt>
    <dgm:pt modelId="{690B9EDB-EFE4-480E-84F5-ED73858D705D}" type="parTrans" cxnId="{FE8F53EB-612F-466F-9EAE-F65850D06AE7}">
      <dgm:prSet/>
      <dgm:spPr>
        <a:solidFill>
          <a:srgbClr val="FFFFFF">
            <a:alpha val="90000"/>
            <a:hueOff val="0"/>
            <a:satOff val="0"/>
            <a:lumOff val="0"/>
            <a:alphaOff val="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1600" kern="1200">
            <a:solidFill>
              <a:srgbClr val="000000">
                <a:hueOff val="0"/>
                <a:satOff val="0"/>
                <a:lumOff val="0"/>
                <a:alphaOff val="0"/>
              </a:srgbClr>
            </a:solidFill>
            <a:latin typeface="Arial" panose="020B0604020202020204"/>
            <a:ea typeface="微软雅黑" panose="020B0503020204020204" charset="-122"/>
            <a:cs typeface="+mn-cs"/>
          </a:endParaRPr>
        </a:p>
      </dgm:t>
    </dgm:pt>
    <dgm:pt modelId="{605CEAA7-CC12-4086-B541-D922EDCBF321}" type="sibTrans" cxnId="{FE8F53EB-612F-466F-9EAE-F65850D06AE7}">
      <dgm:prSet/>
      <dgm:spPr/>
      <dgm:t>
        <a:bodyPr/>
        <a:lstStyle/>
        <a:p>
          <a:endParaRPr lang="zh-CN" altLang="en-US"/>
        </a:p>
      </dgm:t>
    </dgm:pt>
    <dgm:pt modelId="{CCD219B9-759E-45EE-965A-7929F629A679}">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非金融资产管理公司</a:t>
          </a:r>
        </a:p>
      </dgm:t>
    </dgm:pt>
    <dgm:pt modelId="{5D18F6DD-7E63-4404-8992-D01FFD5D58B2}" type="parTrans" cxnId="{29B930BA-7D9E-4EB4-AF22-50050251F415}">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34F2CCAB-B6E7-4206-B6EE-9AC24E3301B8}" type="sibTrans" cxnId="{29B930BA-7D9E-4EB4-AF22-50050251F415}">
      <dgm:prSet/>
      <dgm:spPr/>
      <dgm:t>
        <a:bodyPr/>
        <a:lstStyle/>
        <a:p>
          <a:endParaRPr lang="zh-CN" altLang="en-US"/>
        </a:p>
      </dgm:t>
    </dgm:pt>
    <dgm:pt modelId="{2AF6043D-590F-4141-95BF-0D60E43E6C25}">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中国华融</a:t>
          </a:r>
        </a:p>
      </dgm:t>
    </dgm:pt>
    <dgm:pt modelId="{5405C660-A778-4030-B116-57450AA912E3}" type="parTrans" cxnId="{B0BF2E6E-D7C0-4663-B3A3-505EA46D80D8}">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8CB36C7E-F26D-473E-9741-B8710ADB2497}" type="sibTrans" cxnId="{B0BF2E6E-D7C0-4663-B3A3-505EA46D80D8}">
      <dgm:prSet/>
      <dgm:spPr/>
      <dgm:t>
        <a:bodyPr/>
        <a:lstStyle/>
        <a:p>
          <a:endParaRPr lang="zh-CN" altLang="en-US"/>
        </a:p>
      </dgm:t>
    </dgm:pt>
    <dgm:pt modelId="{9478DAB5-1FC9-4076-8538-2564D0CF7395}">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中国长城</a:t>
          </a:r>
        </a:p>
      </dgm:t>
    </dgm:pt>
    <dgm:pt modelId="{342A4C69-1576-441E-8393-8FF117D49A95}" type="parTrans" cxnId="{A6FC0107-805F-43E7-ACD5-B7ADE57DD89C}">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DEB1E2A0-3115-4831-A7A2-1BEA128ABE79}" type="sibTrans" cxnId="{A6FC0107-805F-43E7-ACD5-B7ADE57DD89C}">
      <dgm:prSet/>
      <dgm:spPr/>
      <dgm:t>
        <a:bodyPr/>
        <a:lstStyle/>
        <a:p>
          <a:endParaRPr lang="zh-CN" altLang="en-US"/>
        </a:p>
      </dgm:t>
    </dgm:pt>
    <dgm:pt modelId="{7175FF9D-B882-4960-8231-8655E52529FE}">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中国东方</a:t>
          </a:r>
        </a:p>
      </dgm:t>
    </dgm:pt>
    <dgm:pt modelId="{7C1855BC-49C2-4A36-8718-B17DB19E43ED}" type="parTrans" cxnId="{8C0E36C3-D3DC-4754-8DCE-92A8B296B2BD}">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C58BA0BE-0317-4DA0-A61B-3961B5336497}" type="sibTrans" cxnId="{8C0E36C3-D3DC-4754-8DCE-92A8B296B2BD}">
      <dgm:prSet/>
      <dgm:spPr/>
      <dgm:t>
        <a:bodyPr/>
        <a:lstStyle/>
        <a:p>
          <a:endParaRPr lang="zh-CN" altLang="en-US"/>
        </a:p>
      </dgm:t>
    </dgm:pt>
    <dgm:pt modelId="{74D2EC9D-3CB2-46D1-8B79-46100F74DB13}">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中国信达</a:t>
          </a:r>
        </a:p>
      </dgm:t>
    </dgm:pt>
    <dgm:pt modelId="{B407B829-A1EE-4EE2-90F8-D60C76EC72EE}" type="parTrans" cxnId="{1D2F1E3F-9D6D-4E93-9F56-3D106DCA48AF}">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9AEFA63B-B201-4658-96F3-F3EDFE685D29}" type="sibTrans" cxnId="{1D2F1E3F-9D6D-4E93-9F56-3D106DCA48AF}">
      <dgm:prSet/>
      <dgm:spPr/>
      <dgm:t>
        <a:bodyPr/>
        <a:lstStyle/>
        <a:p>
          <a:endParaRPr lang="zh-CN" altLang="en-US"/>
        </a:p>
      </dgm:t>
    </dgm:pt>
    <dgm:pt modelId="{4CE4ED10-599F-4498-84D7-51710449D473}">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信托</a:t>
          </a:r>
        </a:p>
      </dgm:t>
    </dgm:pt>
    <dgm:pt modelId="{7B0C6F98-48E1-4D36-8293-893B611B8D9B}" type="parTrans" cxnId="{333726AD-CDD7-42DF-9042-8FE0DA6196ED}">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E47369A5-95EB-4528-B6BC-73AB8C30063C}" type="sibTrans" cxnId="{333726AD-CDD7-42DF-9042-8FE0DA6196ED}">
      <dgm:prSet/>
      <dgm:spPr/>
      <dgm:t>
        <a:bodyPr/>
        <a:lstStyle/>
        <a:p>
          <a:endParaRPr lang="zh-CN" altLang="en-US"/>
        </a:p>
      </dgm:t>
    </dgm:pt>
    <dgm:pt modelId="{2E7160C7-0406-4D48-A129-77236C9873DB}">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券商资管</a:t>
          </a:r>
        </a:p>
      </dgm:t>
    </dgm:pt>
    <dgm:pt modelId="{16A266DF-3B0E-425D-A47A-BC5FB2F0DF40}" type="parTrans" cxnId="{C81C6F45-D076-4908-8624-5C5F13BCAEC4}">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8DAD6107-7578-41B2-B4BE-AA02629CE94C}" type="sibTrans" cxnId="{C81C6F45-D076-4908-8624-5C5F13BCAEC4}">
      <dgm:prSet/>
      <dgm:spPr/>
      <dgm:t>
        <a:bodyPr/>
        <a:lstStyle/>
        <a:p>
          <a:endParaRPr lang="zh-CN" altLang="en-US"/>
        </a:p>
      </dgm:t>
    </dgm:pt>
    <dgm:pt modelId="{9EE642EE-7B09-40CB-BE59-E03148EC8743}">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700" b="1" kern="1200" dirty="0">
              <a:solidFill>
                <a:srgbClr val="FFFFFF"/>
              </a:solidFill>
              <a:latin typeface="Arial" panose="020B0604020202020204"/>
              <a:ea typeface="微软雅黑" panose="020B0503020204020204" charset="-122"/>
              <a:cs typeface="+mn-cs"/>
            </a:rPr>
            <a:t>基金子公司</a:t>
          </a:r>
        </a:p>
      </dgm:t>
    </dgm:pt>
    <dgm:pt modelId="{1C8970DB-EDE4-4D37-B5A4-7B783FBF80D8}" type="parTrans" cxnId="{2762250C-4290-4504-A935-0893B5EAD012}">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9CF77B92-C0F8-44A3-988B-F9966E504B69}" type="sibTrans" cxnId="{2762250C-4290-4504-A935-0893B5EAD012}">
      <dgm:prSet/>
      <dgm:spPr/>
      <dgm:t>
        <a:bodyPr/>
        <a:lstStyle/>
        <a:p>
          <a:endParaRPr lang="zh-CN" altLang="en-US"/>
        </a:p>
      </dgm:t>
    </dgm:pt>
    <dgm:pt modelId="{808A41B2-23C0-47A9-A714-BB418ABE414B}">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银行、保险资管</a:t>
          </a:r>
        </a:p>
      </dgm:t>
    </dgm:pt>
    <dgm:pt modelId="{C1A0307A-092D-4577-BCB0-8D04D6566A39}" type="parTrans" cxnId="{9A1B5F40-2D2C-423B-AA31-1491C80C891D}">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5F7926C3-24D8-4FC5-9A44-3DD843DDD42E}" type="sibTrans" cxnId="{9A1B5F40-2D2C-423B-AA31-1491C80C891D}">
      <dgm:prSet/>
      <dgm:spPr/>
      <dgm:t>
        <a:bodyPr/>
        <a:lstStyle/>
        <a:p>
          <a:endParaRPr lang="zh-CN" altLang="en-US"/>
        </a:p>
      </dgm:t>
    </dgm:pt>
    <dgm:pt modelId="{C86ED1D6-10B8-4C7B-803F-49DF5A907EEC}">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建设银行</a:t>
          </a:r>
        </a:p>
      </dgm:t>
    </dgm:pt>
    <dgm:pt modelId="{C4EED9B0-9A5A-449D-8FFF-66113A7BA2A8}" type="parTrans" cxnId="{7F3BE29C-BE1E-44A4-89D3-74A89BD48430}">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C8A625FD-E282-4A50-8D63-D7E1D123325F}" type="sibTrans" cxnId="{7F3BE29C-BE1E-44A4-89D3-74A89BD48430}">
      <dgm:prSet/>
      <dgm:spPr/>
      <dgm:t>
        <a:bodyPr/>
        <a:lstStyle/>
        <a:p>
          <a:endParaRPr lang="zh-CN" altLang="en-US"/>
        </a:p>
      </dgm:t>
    </dgm:pt>
    <dgm:pt modelId="{3448F722-A088-4E5F-972A-0DB1BEA91D77}">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中国银行</a:t>
          </a:r>
        </a:p>
      </dgm:t>
    </dgm:pt>
    <dgm:pt modelId="{962AC695-9C0A-466F-8848-CA5A13763907}" type="parTrans" cxnId="{26C51B41-9062-4019-8E39-D6466EF0168A}">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4CBE2CC8-067D-46CB-B186-862BD6429890}" type="sibTrans" cxnId="{26C51B41-9062-4019-8E39-D6466EF0168A}">
      <dgm:prSet/>
      <dgm:spPr/>
      <dgm:t>
        <a:bodyPr/>
        <a:lstStyle/>
        <a:p>
          <a:endParaRPr lang="zh-CN" altLang="en-US"/>
        </a:p>
      </dgm:t>
    </dgm:pt>
    <dgm:pt modelId="{7DD242FF-554A-488B-A985-2169C34B2E6D}">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农业银行</a:t>
          </a:r>
        </a:p>
      </dgm:t>
    </dgm:pt>
    <dgm:pt modelId="{7ABA6B08-14D5-42FA-9A93-F576B097C59B}" type="parTrans" cxnId="{DE946B20-91C2-4211-A1FA-8711461368FB}">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DB9CA61A-BDA0-4B86-BB6D-C3F7AA6DC40A}" type="sibTrans" cxnId="{DE946B20-91C2-4211-A1FA-8711461368FB}">
      <dgm:prSet/>
      <dgm:spPr/>
      <dgm:t>
        <a:bodyPr/>
        <a:lstStyle/>
        <a:p>
          <a:endParaRPr lang="zh-CN" altLang="en-US"/>
        </a:p>
      </dgm:t>
    </dgm:pt>
    <dgm:pt modelId="{69C2D7E1-87D2-4234-BEFC-E867D8789DB5}">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r>
            <a:rPr lang="zh-CN" altLang="en-US" sz="900" b="1" kern="1200" dirty="0">
              <a:solidFill>
                <a:srgbClr val="FFFFFF"/>
              </a:solidFill>
              <a:latin typeface="Arial" panose="020B0604020202020204"/>
              <a:ea typeface="微软雅黑" panose="020B0503020204020204" charset="-122"/>
              <a:cs typeface="+mn-cs"/>
            </a:rPr>
            <a:t>工商银行</a:t>
          </a:r>
        </a:p>
      </dgm:t>
    </dgm:pt>
    <dgm:pt modelId="{34320D9B-1621-47E5-8F94-855FD466C29A}" type="parTrans" cxnId="{835E6234-B93E-499F-B687-2EFD9F9E0BF7}">
      <dgm:prSet custT="1"/>
      <dgm:spPr>
        <a:solidFill>
          <a:srgbClr val="8B0013">
            <a:alpha val="90000"/>
          </a:srgbClr>
        </a:solidFill>
        <a:ln w="12700" cap="flat" cmpd="sng" algn="ctr">
          <a:solidFill>
            <a:srgbClr val="8B0012"/>
          </a:solidFill>
          <a:prstDash val="solid"/>
          <a:miter lim="800000"/>
        </a:ln>
        <a:effectLst/>
      </dgm:spPr>
      <dgm:t>
        <a:bodyPr spcFirstLastPara="0" vert="horz" wrap="square" lIns="125730" tIns="125730" rIns="125730" bIns="125730" numCol="1" spcCol="1270" anchor="ctr" anchorCtr="0"/>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gm:t>
    </dgm:pt>
    <dgm:pt modelId="{565A200A-F770-422F-8ED1-BAC8361F12FD}" type="sibTrans" cxnId="{835E6234-B93E-499F-B687-2EFD9F9E0BF7}">
      <dgm:prSet/>
      <dgm:spPr/>
      <dgm:t>
        <a:bodyPr/>
        <a:lstStyle/>
        <a:p>
          <a:endParaRPr lang="zh-CN" altLang="en-US"/>
        </a:p>
      </dgm:t>
    </dgm:pt>
    <dgm:pt modelId="{81D7CC15-CA53-421B-94CC-21070640A82A}" type="pres">
      <dgm:prSet presAssocID="{9CD43B9E-FD2C-4083-911B-DEBE971DA737}" presName="diagram" presStyleCnt="0">
        <dgm:presLayoutVars>
          <dgm:chPref val="1"/>
          <dgm:dir/>
          <dgm:animOne val="branch"/>
          <dgm:animLvl val="lvl"/>
          <dgm:resizeHandles val="exact"/>
        </dgm:presLayoutVars>
      </dgm:prSet>
      <dgm:spPr/>
    </dgm:pt>
    <dgm:pt modelId="{C692D825-E6CB-49DA-B735-BCA601A1B390}" type="pres">
      <dgm:prSet presAssocID="{BF84745B-21C1-491F-9276-A92D851EAB57}" presName="root1" presStyleCnt="0"/>
      <dgm:spPr/>
    </dgm:pt>
    <dgm:pt modelId="{6606F4E4-F9D8-4610-BDE7-0FC75381DE8D}" type="pres">
      <dgm:prSet presAssocID="{BF84745B-21C1-491F-9276-A92D851EAB57}" presName="LevelOneTextNode" presStyleLbl="node0" presStyleIdx="0" presStyleCnt="1" custScaleX="164748" custScaleY="107021" custLinFactX="-55919" custLinFactNeighborX="-100000" custLinFactNeighborY="4375">
        <dgm:presLayoutVars>
          <dgm:chPref val="3"/>
        </dgm:presLayoutVars>
      </dgm:prSet>
      <dgm:spPr/>
    </dgm:pt>
    <dgm:pt modelId="{0A747B92-5D1C-4C22-B75D-7C0F1BFCAEE7}" type="pres">
      <dgm:prSet presAssocID="{BF84745B-21C1-491F-9276-A92D851EAB57}" presName="level2hierChild" presStyleCnt="0"/>
      <dgm:spPr/>
    </dgm:pt>
    <dgm:pt modelId="{A7AAF2E1-972B-4B07-BDFE-64E80781B782}" type="pres">
      <dgm:prSet presAssocID="{690B9EDB-EFE4-480E-84F5-ED73858D705D}" presName="conn2-1" presStyleLbl="parChTrans1D2" presStyleIdx="0" presStyleCnt="2"/>
      <dgm:spPr/>
    </dgm:pt>
    <dgm:pt modelId="{0B4FFBFB-AC04-4CF0-B458-ECBA05E001DC}" type="pres">
      <dgm:prSet presAssocID="{690B9EDB-EFE4-480E-84F5-ED73858D705D}" presName="connTx" presStyleLbl="parChTrans1D2" presStyleIdx="0" presStyleCnt="2"/>
      <dgm:spPr/>
    </dgm:pt>
    <dgm:pt modelId="{501F82D4-14B7-4D3C-AC75-C79A0E17AA5F}" type="pres">
      <dgm:prSet presAssocID="{A32EFD08-5E95-4845-B486-E62FDB8E00CC}" presName="root2" presStyleCnt="0"/>
      <dgm:spPr/>
    </dgm:pt>
    <dgm:pt modelId="{E2FDF4A9-AF3E-4AD0-A4DB-FFD4F39D08E3}" type="pres">
      <dgm:prSet presAssocID="{A32EFD08-5E95-4845-B486-E62FDB8E00CC}" presName="LevelTwoTextNode" presStyleLbl="node2" presStyleIdx="0" presStyleCnt="2" custScaleX="200644" custScaleY="138706" custLinFactNeighborX="-76218">
        <dgm:presLayoutVars>
          <dgm:chPref val="3"/>
        </dgm:presLayoutVars>
      </dgm:prSet>
      <dgm:spPr/>
    </dgm:pt>
    <dgm:pt modelId="{6B33FDC9-3AFC-45CD-9E29-F187BE242F98}" type="pres">
      <dgm:prSet presAssocID="{A32EFD08-5E95-4845-B486-E62FDB8E00CC}" presName="level3hierChild" presStyleCnt="0"/>
      <dgm:spPr/>
    </dgm:pt>
    <dgm:pt modelId="{981EC8C6-1F72-40CC-8EFD-F42A6805F490}" type="pres">
      <dgm:prSet presAssocID="{5405C660-A778-4030-B116-57450AA912E3}" presName="conn2-1" presStyleLbl="parChTrans1D3" presStyleIdx="0" presStyleCnt="8"/>
      <dgm:spPr>
        <a:xfrm rot="19405165">
          <a:off x="2439642" y="516291"/>
          <a:ext cx="1113517" cy="19865"/>
        </a:xfrm>
        <a:custGeom>
          <a:avLst/>
          <a:gdLst/>
          <a:ahLst/>
          <a:cxnLst/>
          <a:rect l="0" t="0" r="0" b="0"/>
          <a:pathLst>
            <a:path>
              <a:moveTo>
                <a:pt x="0" y="9932"/>
              </a:moveTo>
              <a:lnTo>
                <a:pt x="1113517" y="9932"/>
              </a:lnTo>
            </a:path>
          </a:pathLst>
        </a:custGeom>
      </dgm:spPr>
    </dgm:pt>
    <dgm:pt modelId="{BE0D7331-CB92-4CAB-947B-7E9A631F37CF}" type="pres">
      <dgm:prSet presAssocID="{5405C660-A778-4030-B116-57450AA912E3}" presName="connTx" presStyleLbl="parChTrans1D3" presStyleIdx="0" presStyleCnt="8"/>
      <dgm:spPr/>
    </dgm:pt>
    <dgm:pt modelId="{26EDDA21-9C5D-439C-962A-F1C26E752394}" type="pres">
      <dgm:prSet presAssocID="{2AF6043D-590F-4141-95BF-0D60E43E6C25}" presName="root2" presStyleCnt="0"/>
      <dgm:spPr/>
    </dgm:pt>
    <dgm:pt modelId="{97C6996A-EA7A-4B01-BF02-4A03C4C6C378}" type="pres">
      <dgm:prSet presAssocID="{2AF6043D-590F-4141-95BF-0D60E43E6C25}" presName="LevelTwoTextNode" presStyleLbl="node3" presStyleIdx="0" presStyleCnt="8">
        <dgm:presLayoutVars>
          <dgm:chPref val="3"/>
        </dgm:presLayoutVars>
      </dgm:prSet>
      <dgm:spPr>
        <a:xfrm>
          <a:off x="3443489" y="2073"/>
          <a:ext cx="769395" cy="384697"/>
        </a:xfrm>
        <a:prstGeom prst="roundRect">
          <a:avLst>
            <a:gd name="adj" fmla="val 10000"/>
          </a:avLst>
        </a:prstGeom>
      </dgm:spPr>
    </dgm:pt>
    <dgm:pt modelId="{2F2172B2-BDBF-4CA5-BC57-5E90F40B64BE}" type="pres">
      <dgm:prSet presAssocID="{2AF6043D-590F-4141-95BF-0D60E43E6C25}" presName="level3hierChild" presStyleCnt="0"/>
      <dgm:spPr/>
    </dgm:pt>
    <dgm:pt modelId="{18E54B74-1C0B-441F-997B-B6DC16DB167E}" type="pres">
      <dgm:prSet presAssocID="{34320D9B-1621-47E5-8F94-855FD466C29A}" presName="conn2-1" presStyleLbl="parChTrans1D4" presStyleIdx="0" presStyleCnt="4"/>
      <dgm:spPr>
        <a:xfrm>
          <a:off x="4212884" y="184489"/>
          <a:ext cx="307758" cy="19865"/>
        </a:xfrm>
        <a:custGeom>
          <a:avLst/>
          <a:gdLst/>
          <a:ahLst/>
          <a:cxnLst/>
          <a:rect l="0" t="0" r="0" b="0"/>
          <a:pathLst>
            <a:path>
              <a:moveTo>
                <a:pt x="0" y="9932"/>
              </a:moveTo>
              <a:lnTo>
                <a:pt x="307758" y="9932"/>
              </a:lnTo>
            </a:path>
          </a:pathLst>
        </a:custGeom>
      </dgm:spPr>
    </dgm:pt>
    <dgm:pt modelId="{AD1D6044-D37A-483F-9357-746FFB1D1E3E}" type="pres">
      <dgm:prSet presAssocID="{34320D9B-1621-47E5-8F94-855FD466C29A}" presName="connTx" presStyleLbl="parChTrans1D4" presStyleIdx="0" presStyleCnt="4"/>
      <dgm:spPr/>
    </dgm:pt>
    <dgm:pt modelId="{830479CD-7129-496A-8756-A95A2E780ECC}" type="pres">
      <dgm:prSet presAssocID="{69C2D7E1-87D2-4234-BEFC-E867D8789DB5}" presName="root2" presStyleCnt="0"/>
      <dgm:spPr/>
    </dgm:pt>
    <dgm:pt modelId="{E654D846-405C-4632-8DEF-8EAF0E7D310D}" type="pres">
      <dgm:prSet presAssocID="{69C2D7E1-87D2-4234-BEFC-E867D8789DB5}" presName="LevelTwoTextNode" presStyleLbl="node4" presStyleIdx="0" presStyleCnt="4">
        <dgm:presLayoutVars>
          <dgm:chPref val="3"/>
        </dgm:presLayoutVars>
      </dgm:prSet>
      <dgm:spPr>
        <a:xfrm>
          <a:off x="4520642" y="2073"/>
          <a:ext cx="769395" cy="384697"/>
        </a:xfrm>
        <a:prstGeom prst="roundRect">
          <a:avLst>
            <a:gd name="adj" fmla="val 10000"/>
          </a:avLst>
        </a:prstGeom>
      </dgm:spPr>
    </dgm:pt>
    <dgm:pt modelId="{230BDDF9-F552-4E5F-84E9-259DB1489DC2}" type="pres">
      <dgm:prSet presAssocID="{69C2D7E1-87D2-4234-BEFC-E867D8789DB5}" presName="level3hierChild" presStyleCnt="0"/>
      <dgm:spPr/>
    </dgm:pt>
    <dgm:pt modelId="{B6A7D93D-3F9D-467B-B3B2-BEB09805951A}" type="pres">
      <dgm:prSet presAssocID="{342A4C69-1576-441E-8393-8FF117D49A95}" presName="conn2-1" presStyleLbl="parChTrans1D3" presStyleIdx="1" presStyleCnt="8"/>
      <dgm:spPr>
        <a:xfrm rot="20766308">
          <a:off x="2535836" y="737492"/>
          <a:ext cx="921130" cy="19865"/>
        </a:xfrm>
        <a:custGeom>
          <a:avLst/>
          <a:gdLst/>
          <a:ahLst/>
          <a:cxnLst/>
          <a:rect l="0" t="0" r="0" b="0"/>
          <a:pathLst>
            <a:path>
              <a:moveTo>
                <a:pt x="0" y="9932"/>
              </a:moveTo>
              <a:lnTo>
                <a:pt x="921130" y="9932"/>
              </a:lnTo>
            </a:path>
          </a:pathLst>
        </a:custGeom>
      </dgm:spPr>
    </dgm:pt>
    <dgm:pt modelId="{20F13EBD-C920-4093-9453-C69D6B62A8C8}" type="pres">
      <dgm:prSet presAssocID="{342A4C69-1576-441E-8393-8FF117D49A95}" presName="connTx" presStyleLbl="parChTrans1D3" presStyleIdx="1" presStyleCnt="8"/>
      <dgm:spPr/>
    </dgm:pt>
    <dgm:pt modelId="{F1C5C2A8-5E7A-405B-B521-3996C0485FB8}" type="pres">
      <dgm:prSet presAssocID="{9478DAB5-1FC9-4076-8538-2564D0CF7395}" presName="root2" presStyleCnt="0"/>
      <dgm:spPr/>
    </dgm:pt>
    <dgm:pt modelId="{F621477C-3B37-4F3C-801A-08D73875D8D8}" type="pres">
      <dgm:prSet presAssocID="{9478DAB5-1FC9-4076-8538-2564D0CF7395}" presName="LevelTwoTextNode" presStyleLbl="node3" presStyleIdx="1" presStyleCnt="8">
        <dgm:presLayoutVars>
          <dgm:chPref val="3"/>
        </dgm:presLayoutVars>
      </dgm:prSet>
      <dgm:spPr>
        <a:xfrm>
          <a:off x="3443489" y="444476"/>
          <a:ext cx="769395" cy="384697"/>
        </a:xfrm>
        <a:prstGeom prst="roundRect">
          <a:avLst>
            <a:gd name="adj" fmla="val 10000"/>
          </a:avLst>
        </a:prstGeom>
      </dgm:spPr>
    </dgm:pt>
    <dgm:pt modelId="{CD8193CB-93DC-4124-8902-151323D554C1}" type="pres">
      <dgm:prSet presAssocID="{9478DAB5-1FC9-4076-8538-2564D0CF7395}" presName="level3hierChild" presStyleCnt="0"/>
      <dgm:spPr/>
    </dgm:pt>
    <dgm:pt modelId="{79920165-F2B4-48DC-9777-D2000CA3DDDD}" type="pres">
      <dgm:prSet presAssocID="{7ABA6B08-14D5-42FA-9A93-F576B097C59B}" presName="conn2-1" presStyleLbl="parChTrans1D4" presStyleIdx="1" presStyleCnt="4"/>
      <dgm:spPr>
        <a:xfrm>
          <a:off x="4212884" y="626892"/>
          <a:ext cx="307758" cy="19865"/>
        </a:xfrm>
        <a:custGeom>
          <a:avLst/>
          <a:gdLst/>
          <a:ahLst/>
          <a:cxnLst/>
          <a:rect l="0" t="0" r="0" b="0"/>
          <a:pathLst>
            <a:path>
              <a:moveTo>
                <a:pt x="0" y="9932"/>
              </a:moveTo>
              <a:lnTo>
                <a:pt x="307758" y="9932"/>
              </a:lnTo>
            </a:path>
          </a:pathLst>
        </a:custGeom>
      </dgm:spPr>
    </dgm:pt>
    <dgm:pt modelId="{535A45D7-DFE7-46D2-A408-481E4D36D63F}" type="pres">
      <dgm:prSet presAssocID="{7ABA6B08-14D5-42FA-9A93-F576B097C59B}" presName="connTx" presStyleLbl="parChTrans1D4" presStyleIdx="1" presStyleCnt="4"/>
      <dgm:spPr/>
    </dgm:pt>
    <dgm:pt modelId="{37274990-E09D-4155-9929-6E79EAE3C35E}" type="pres">
      <dgm:prSet presAssocID="{7DD242FF-554A-488B-A985-2169C34B2E6D}" presName="root2" presStyleCnt="0"/>
      <dgm:spPr/>
    </dgm:pt>
    <dgm:pt modelId="{A8574E61-D91A-4644-8236-AD1DBB3EE42C}" type="pres">
      <dgm:prSet presAssocID="{7DD242FF-554A-488B-A985-2169C34B2E6D}" presName="LevelTwoTextNode" presStyleLbl="node4" presStyleIdx="1" presStyleCnt="4">
        <dgm:presLayoutVars>
          <dgm:chPref val="3"/>
        </dgm:presLayoutVars>
      </dgm:prSet>
      <dgm:spPr>
        <a:xfrm>
          <a:off x="4520642" y="444476"/>
          <a:ext cx="769395" cy="384697"/>
        </a:xfrm>
        <a:prstGeom prst="roundRect">
          <a:avLst>
            <a:gd name="adj" fmla="val 10000"/>
          </a:avLst>
        </a:prstGeom>
      </dgm:spPr>
    </dgm:pt>
    <dgm:pt modelId="{76AF2CCE-E8AE-4BE7-98A5-D2EA0BCAFE33}" type="pres">
      <dgm:prSet presAssocID="{7DD242FF-554A-488B-A985-2169C34B2E6D}" presName="level3hierChild" presStyleCnt="0"/>
      <dgm:spPr/>
    </dgm:pt>
    <dgm:pt modelId="{626105B8-003F-4503-A060-F0FDE2E7D789}" type="pres">
      <dgm:prSet presAssocID="{7C1855BC-49C2-4A36-8718-B17DB19E43ED}" presName="conn2-1" presStyleLbl="parChTrans1D3" presStyleIdx="2" presStyleCnt="8"/>
      <dgm:spPr>
        <a:xfrm rot="833692">
          <a:off x="2535836" y="958693"/>
          <a:ext cx="921130" cy="19865"/>
        </a:xfrm>
        <a:custGeom>
          <a:avLst/>
          <a:gdLst/>
          <a:ahLst/>
          <a:cxnLst/>
          <a:rect l="0" t="0" r="0" b="0"/>
          <a:pathLst>
            <a:path>
              <a:moveTo>
                <a:pt x="0" y="9932"/>
              </a:moveTo>
              <a:lnTo>
                <a:pt x="921130" y="9932"/>
              </a:lnTo>
            </a:path>
          </a:pathLst>
        </a:custGeom>
      </dgm:spPr>
    </dgm:pt>
    <dgm:pt modelId="{BDDB17E7-6165-451F-90E3-4391A8A0A890}" type="pres">
      <dgm:prSet presAssocID="{7C1855BC-49C2-4A36-8718-B17DB19E43ED}" presName="connTx" presStyleLbl="parChTrans1D3" presStyleIdx="2" presStyleCnt="8"/>
      <dgm:spPr/>
    </dgm:pt>
    <dgm:pt modelId="{AB79CF83-3BB1-4C5E-960E-ED0103B3B0BD}" type="pres">
      <dgm:prSet presAssocID="{7175FF9D-B882-4960-8231-8655E52529FE}" presName="root2" presStyleCnt="0"/>
      <dgm:spPr/>
    </dgm:pt>
    <dgm:pt modelId="{E742965F-F13A-40AD-9AA9-6300B2FDD7B5}" type="pres">
      <dgm:prSet presAssocID="{7175FF9D-B882-4960-8231-8655E52529FE}" presName="LevelTwoTextNode" presStyleLbl="node3" presStyleIdx="2" presStyleCnt="8">
        <dgm:presLayoutVars>
          <dgm:chPref val="3"/>
        </dgm:presLayoutVars>
      </dgm:prSet>
      <dgm:spPr>
        <a:xfrm>
          <a:off x="3443489" y="886878"/>
          <a:ext cx="769395" cy="384697"/>
        </a:xfrm>
        <a:prstGeom prst="roundRect">
          <a:avLst>
            <a:gd name="adj" fmla="val 10000"/>
          </a:avLst>
        </a:prstGeom>
      </dgm:spPr>
    </dgm:pt>
    <dgm:pt modelId="{1C445917-5C8A-4B93-8725-E4F59C984012}" type="pres">
      <dgm:prSet presAssocID="{7175FF9D-B882-4960-8231-8655E52529FE}" presName="level3hierChild" presStyleCnt="0"/>
      <dgm:spPr/>
    </dgm:pt>
    <dgm:pt modelId="{E109F3BF-D7DD-4D35-BA06-CA93BB089F7E}" type="pres">
      <dgm:prSet presAssocID="{962AC695-9C0A-466F-8848-CA5A13763907}" presName="conn2-1" presStyleLbl="parChTrans1D4" presStyleIdx="2" presStyleCnt="4"/>
      <dgm:spPr>
        <a:xfrm>
          <a:off x="4212884" y="1069294"/>
          <a:ext cx="307758" cy="19865"/>
        </a:xfrm>
        <a:custGeom>
          <a:avLst/>
          <a:gdLst/>
          <a:ahLst/>
          <a:cxnLst/>
          <a:rect l="0" t="0" r="0" b="0"/>
          <a:pathLst>
            <a:path>
              <a:moveTo>
                <a:pt x="0" y="9932"/>
              </a:moveTo>
              <a:lnTo>
                <a:pt x="307758" y="9932"/>
              </a:lnTo>
            </a:path>
          </a:pathLst>
        </a:custGeom>
      </dgm:spPr>
    </dgm:pt>
    <dgm:pt modelId="{86DC53F8-D036-4943-AF7C-19C5FAAB453B}" type="pres">
      <dgm:prSet presAssocID="{962AC695-9C0A-466F-8848-CA5A13763907}" presName="connTx" presStyleLbl="parChTrans1D4" presStyleIdx="2" presStyleCnt="4"/>
      <dgm:spPr/>
    </dgm:pt>
    <dgm:pt modelId="{A24F64E6-28FD-47C9-8179-D6D5AC9667AF}" type="pres">
      <dgm:prSet presAssocID="{3448F722-A088-4E5F-972A-0DB1BEA91D77}" presName="root2" presStyleCnt="0"/>
      <dgm:spPr/>
    </dgm:pt>
    <dgm:pt modelId="{C932DCF5-C90F-4F21-BFA8-AABADE41F7B8}" type="pres">
      <dgm:prSet presAssocID="{3448F722-A088-4E5F-972A-0DB1BEA91D77}" presName="LevelTwoTextNode" presStyleLbl="node4" presStyleIdx="2" presStyleCnt="4">
        <dgm:presLayoutVars>
          <dgm:chPref val="3"/>
        </dgm:presLayoutVars>
      </dgm:prSet>
      <dgm:spPr>
        <a:xfrm>
          <a:off x="4520642" y="886878"/>
          <a:ext cx="769395" cy="384697"/>
        </a:xfrm>
        <a:prstGeom prst="roundRect">
          <a:avLst>
            <a:gd name="adj" fmla="val 10000"/>
          </a:avLst>
        </a:prstGeom>
      </dgm:spPr>
    </dgm:pt>
    <dgm:pt modelId="{35CF8F1D-3E25-4F59-99F0-FEBA12CB0C11}" type="pres">
      <dgm:prSet presAssocID="{3448F722-A088-4E5F-972A-0DB1BEA91D77}" presName="level3hierChild" presStyleCnt="0"/>
      <dgm:spPr/>
    </dgm:pt>
    <dgm:pt modelId="{DFD9F78A-7D9F-47EC-A4D8-6E7C4C81585D}" type="pres">
      <dgm:prSet presAssocID="{B407B829-A1EE-4EE2-90F8-D60C76EC72EE}" presName="conn2-1" presStyleLbl="parChTrans1D3" presStyleIdx="3" presStyleCnt="8"/>
      <dgm:spPr>
        <a:xfrm rot="2194835">
          <a:off x="2439642" y="1179895"/>
          <a:ext cx="1113517" cy="19865"/>
        </a:xfrm>
        <a:custGeom>
          <a:avLst/>
          <a:gdLst/>
          <a:ahLst/>
          <a:cxnLst/>
          <a:rect l="0" t="0" r="0" b="0"/>
          <a:pathLst>
            <a:path>
              <a:moveTo>
                <a:pt x="0" y="9932"/>
              </a:moveTo>
              <a:lnTo>
                <a:pt x="1113517" y="9932"/>
              </a:lnTo>
            </a:path>
          </a:pathLst>
        </a:custGeom>
      </dgm:spPr>
    </dgm:pt>
    <dgm:pt modelId="{99C37F5E-6BB8-4A0D-8AC6-024E5B1F8228}" type="pres">
      <dgm:prSet presAssocID="{B407B829-A1EE-4EE2-90F8-D60C76EC72EE}" presName="connTx" presStyleLbl="parChTrans1D3" presStyleIdx="3" presStyleCnt="8"/>
      <dgm:spPr/>
    </dgm:pt>
    <dgm:pt modelId="{7C62813B-F33F-446F-B70D-C8180E4A3482}" type="pres">
      <dgm:prSet presAssocID="{74D2EC9D-3CB2-46D1-8B79-46100F74DB13}" presName="root2" presStyleCnt="0"/>
      <dgm:spPr/>
    </dgm:pt>
    <dgm:pt modelId="{7E2381B6-6655-4004-8761-AF15924FE087}" type="pres">
      <dgm:prSet presAssocID="{74D2EC9D-3CB2-46D1-8B79-46100F74DB13}" presName="LevelTwoTextNode" presStyleLbl="node3" presStyleIdx="3" presStyleCnt="8">
        <dgm:presLayoutVars>
          <dgm:chPref val="3"/>
        </dgm:presLayoutVars>
      </dgm:prSet>
      <dgm:spPr>
        <a:xfrm>
          <a:off x="3443489" y="1329280"/>
          <a:ext cx="769395" cy="384697"/>
        </a:xfrm>
        <a:prstGeom prst="roundRect">
          <a:avLst>
            <a:gd name="adj" fmla="val 10000"/>
          </a:avLst>
        </a:prstGeom>
      </dgm:spPr>
    </dgm:pt>
    <dgm:pt modelId="{98C4830A-6D28-44F2-B840-5734663EAE0C}" type="pres">
      <dgm:prSet presAssocID="{74D2EC9D-3CB2-46D1-8B79-46100F74DB13}" presName="level3hierChild" presStyleCnt="0"/>
      <dgm:spPr/>
    </dgm:pt>
    <dgm:pt modelId="{C572DA15-4A4A-4273-B8D5-510BCC593500}" type="pres">
      <dgm:prSet presAssocID="{C4EED9B0-9A5A-449D-8FFF-66113A7BA2A8}" presName="conn2-1" presStyleLbl="parChTrans1D4" presStyleIdx="3" presStyleCnt="4"/>
      <dgm:spPr>
        <a:xfrm>
          <a:off x="4212884" y="1511696"/>
          <a:ext cx="307758" cy="19865"/>
        </a:xfrm>
        <a:custGeom>
          <a:avLst/>
          <a:gdLst/>
          <a:ahLst/>
          <a:cxnLst/>
          <a:rect l="0" t="0" r="0" b="0"/>
          <a:pathLst>
            <a:path>
              <a:moveTo>
                <a:pt x="0" y="9932"/>
              </a:moveTo>
              <a:lnTo>
                <a:pt x="307758" y="9932"/>
              </a:lnTo>
            </a:path>
          </a:pathLst>
        </a:custGeom>
      </dgm:spPr>
    </dgm:pt>
    <dgm:pt modelId="{E0D20E38-2ED1-4396-8DD6-9C677BD5D14F}" type="pres">
      <dgm:prSet presAssocID="{C4EED9B0-9A5A-449D-8FFF-66113A7BA2A8}" presName="connTx" presStyleLbl="parChTrans1D4" presStyleIdx="3" presStyleCnt="4"/>
      <dgm:spPr/>
    </dgm:pt>
    <dgm:pt modelId="{C32918D9-D745-4B36-BF9B-9C6CDA9271ED}" type="pres">
      <dgm:prSet presAssocID="{C86ED1D6-10B8-4C7B-803F-49DF5A907EEC}" presName="root2" presStyleCnt="0"/>
      <dgm:spPr/>
    </dgm:pt>
    <dgm:pt modelId="{133E2A46-9D49-4A74-8F98-F1D404F7A397}" type="pres">
      <dgm:prSet presAssocID="{C86ED1D6-10B8-4C7B-803F-49DF5A907EEC}" presName="LevelTwoTextNode" presStyleLbl="node4" presStyleIdx="3" presStyleCnt="4">
        <dgm:presLayoutVars>
          <dgm:chPref val="3"/>
        </dgm:presLayoutVars>
      </dgm:prSet>
      <dgm:spPr>
        <a:xfrm>
          <a:off x="4520642" y="1329280"/>
          <a:ext cx="769395" cy="384697"/>
        </a:xfrm>
        <a:prstGeom prst="roundRect">
          <a:avLst>
            <a:gd name="adj" fmla="val 10000"/>
          </a:avLst>
        </a:prstGeom>
      </dgm:spPr>
    </dgm:pt>
    <dgm:pt modelId="{0613B17F-D267-4E33-B028-BCC8502D725C}" type="pres">
      <dgm:prSet presAssocID="{C86ED1D6-10B8-4C7B-803F-49DF5A907EEC}" presName="level3hierChild" presStyleCnt="0"/>
      <dgm:spPr/>
    </dgm:pt>
    <dgm:pt modelId="{0F69232C-C061-49C3-8A4F-F308691E7131}" type="pres">
      <dgm:prSet presAssocID="{5D18F6DD-7E63-4404-8992-D01FFD5D58B2}" presName="conn2-1" presStyleLbl="parChTrans1D2" presStyleIdx="1" presStyleCnt="2"/>
      <dgm:spPr>
        <a:xfrm rot="2641739">
          <a:off x="678965" y="2194866"/>
          <a:ext cx="1280930" cy="19865"/>
        </a:xfrm>
        <a:custGeom>
          <a:avLst/>
          <a:gdLst/>
          <a:ahLst/>
          <a:cxnLst/>
          <a:rect l="0" t="0" r="0" b="0"/>
          <a:pathLst>
            <a:path>
              <a:moveTo>
                <a:pt x="0" y="9932"/>
              </a:moveTo>
              <a:lnTo>
                <a:pt x="1280930" y="9932"/>
              </a:lnTo>
            </a:path>
          </a:pathLst>
        </a:custGeom>
      </dgm:spPr>
    </dgm:pt>
    <dgm:pt modelId="{96B577C0-6F32-42FE-ABDB-BDD3A8E40CDF}" type="pres">
      <dgm:prSet presAssocID="{5D18F6DD-7E63-4404-8992-D01FFD5D58B2}" presName="connTx" presStyleLbl="parChTrans1D2" presStyleIdx="1" presStyleCnt="2"/>
      <dgm:spPr/>
    </dgm:pt>
    <dgm:pt modelId="{0701B5FE-CB9D-4E51-9A5B-CF992D980493}" type="pres">
      <dgm:prSet presAssocID="{CCD219B9-759E-45EE-965A-7929F629A679}" presName="root2" presStyleCnt="0"/>
      <dgm:spPr/>
    </dgm:pt>
    <dgm:pt modelId="{A79E5A6B-94EB-4876-862E-B0252C126105}" type="pres">
      <dgm:prSet presAssocID="{CCD219B9-759E-45EE-965A-7929F629A679}" presName="LevelTwoTextNode" presStyleLbl="node2" presStyleIdx="1" presStyleCnt="2" custScaleX="192758" custScaleY="158177" custLinFactNeighborX="-67522" custLinFactNeighborY="9662">
        <dgm:presLayoutVars>
          <dgm:chPref val="3"/>
        </dgm:presLayoutVars>
      </dgm:prSet>
      <dgm:spPr>
        <a:xfrm>
          <a:off x="1779917" y="2457587"/>
          <a:ext cx="769395" cy="384697"/>
        </a:xfrm>
        <a:prstGeom prst="roundRect">
          <a:avLst>
            <a:gd name="adj" fmla="val 10000"/>
          </a:avLst>
        </a:prstGeom>
      </dgm:spPr>
    </dgm:pt>
    <dgm:pt modelId="{EA55DBD7-219C-42B4-967A-831F7B246E3D}" type="pres">
      <dgm:prSet presAssocID="{CCD219B9-759E-45EE-965A-7929F629A679}" presName="level3hierChild" presStyleCnt="0"/>
      <dgm:spPr/>
    </dgm:pt>
    <dgm:pt modelId="{D91C0641-4417-4666-BFBA-2725819B5F1F}" type="pres">
      <dgm:prSet presAssocID="{7B0C6F98-48E1-4D36-8293-893B611B8D9B}" presName="conn2-1" presStyleLbl="parChTrans1D3" presStyleIdx="4" presStyleCnt="8"/>
      <dgm:spPr>
        <a:xfrm rot="19350535">
          <a:off x="2432926" y="2297051"/>
          <a:ext cx="1126949" cy="19865"/>
        </a:xfrm>
        <a:custGeom>
          <a:avLst/>
          <a:gdLst/>
          <a:ahLst/>
          <a:cxnLst/>
          <a:rect l="0" t="0" r="0" b="0"/>
          <a:pathLst>
            <a:path>
              <a:moveTo>
                <a:pt x="0" y="9932"/>
              </a:moveTo>
              <a:lnTo>
                <a:pt x="1126949" y="9932"/>
              </a:lnTo>
            </a:path>
          </a:pathLst>
        </a:custGeom>
      </dgm:spPr>
    </dgm:pt>
    <dgm:pt modelId="{BE347E10-4C31-473C-8527-DE64F1E26032}" type="pres">
      <dgm:prSet presAssocID="{7B0C6F98-48E1-4D36-8293-893B611B8D9B}" presName="connTx" presStyleLbl="parChTrans1D3" presStyleIdx="4" presStyleCnt="8"/>
      <dgm:spPr/>
    </dgm:pt>
    <dgm:pt modelId="{E9841F33-6A1D-4B3E-B5FC-D90084AC1281}" type="pres">
      <dgm:prSet presAssocID="{4CE4ED10-599F-4498-84D7-51710449D473}" presName="root2" presStyleCnt="0"/>
      <dgm:spPr/>
    </dgm:pt>
    <dgm:pt modelId="{EF5E7AEF-4D53-46F5-8558-7AE10ABF71E1}" type="pres">
      <dgm:prSet presAssocID="{4CE4ED10-599F-4498-84D7-51710449D473}" presName="LevelTwoTextNode" presStyleLbl="node3" presStyleIdx="4" presStyleCnt="8" custLinFactNeighborX="8696" custLinFactNeighborY="-7401">
        <dgm:presLayoutVars>
          <dgm:chPref val="3"/>
        </dgm:presLayoutVars>
      </dgm:prSet>
      <dgm:spPr>
        <a:xfrm>
          <a:off x="3443489" y="1771683"/>
          <a:ext cx="769395" cy="384697"/>
        </a:xfrm>
        <a:prstGeom prst="roundRect">
          <a:avLst>
            <a:gd name="adj" fmla="val 10000"/>
          </a:avLst>
        </a:prstGeom>
      </dgm:spPr>
    </dgm:pt>
    <dgm:pt modelId="{44FDC7D4-DD9E-4DAE-A5FA-B4561FE7E105}" type="pres">
      <dgm:prSet presAssocID="{4CE4ED10-599F-4498-84D7-51710449D473}" presName="level3hierChild" presStyleCnt="0"/>
      <dgm:spPr/>
    </dgm:pt>
    <dgm:pt modelId="{2B88EF60-FA1E-415F-9875-6767B93CBB72}" type="pres">
      <dgm:prSet presAssocID="{16A266DF-3B0E-425D-A47A-BC5FB2F0DF40}" presName="conn2-1" presStyleLbl="parChTrans1D3" presStyleIdx="5" presStyleCnt="8"/>
      <dgm:spPr>
        <a:xfrm rot="20685996">
          <a:off x="2533031" y="2518252"/>
          <a:ext cx="926738" cy="19865"/>
        </a:xfrm>
        <a:custGeom>
          <a:avLst/>
          <a:gdLst/>
          <a:ahLst/>
          <a:cxnLst/>
          <a:rect l="0" t="0" r="0" b="0"/>
          <a:pathLst>
            <a:path>
              <a:moveTo>
                <a:pt x="0" y="9932"/>
              </a:moveTo>
              <a:lnTo>
                <a:pt x="926738" y="9932"/>
              </a:lnTo>
            </a:path>
          </a:pathLst>
        </a:custGeom>
      </dgm:spPr>
    </dgm:pt>
    <dgm:pt modelId="{88D592C5-6998-45A1-94E0-BC987639346E}" type="pres">
      <dgm:prSet presAssocID="{16A266DF-3B0E-425D-A47A-BC5FB2F0DF40}" presName="connTx" presStyleLbl="parChTrans1D3" presStyleIdx="5" presStyleCnt="8"/>
      <dgm:spPr/>
    </dgm:pt>
    <dgm:pt modelId="{A6909D83-537D-4DB0-B4C2-3CDCFC6D0890}" type="pres">
      <dgm:prSet presAssocID="{2E7160C7-0406-4D48-A129-77236C9873DB}" presName="root2" presStyleCnt="0"/>
      <dgm:spPr/>
    </dgm:pt>
    <dgm:pt modelId="{29C9F533-A0EF-4C4E-B937-741F5B613495}" type="pres">
      <dgm:prSet presAssocID="{2E7160C7-0406-4D48-A129-77236C9873DB}" presName="LevelTwoTextNode" presStyleLbl="node3" presStyleIdx="5" presStyleCnt="8" custLinFactNeighborX="8696" custLinFactNeighborY="-1932">
        <dgm:presLayoutVars>
          <dgm:chPref val="3"/>
        </dgm:presLayoutVars>
      </dgm:prSet>
      <dgm:spPr>
        <a:xfrm>
          <a:off x="3443489" y="2214085"/>
          <a:ext cx="769395" cy="384697"/>
        </a:xfrm>
        <a:prstGeom prst="roundRect">
          <a:avLst>
            <a:gd name="adj" fmla="val 10000"/>
          </a:avLst>
        </a:prstGeom>
      </dgm:spPr>
    </dgm:pt>
    <dgm:pt modelId="{DD49F792-9EB1-44B3-BDB0-C5DD05840834}" type="pres">
      <dgm:prSet presAssocID="{2E7160C7-0406-4D48-A129-77236C9873DB}" presName="level3hierChild" presStyleCnt="0"/>
      <dgm:spPr/>
    </dgm:pt>
    <dgm:pt modelId="{D19C7A3F-949E-473F-B50C-E4C5A3B65AAE}" type="pres">
      <dgm:prSet presAssocID="{1C8970DB-EDE4-4D37-B5A4-7B783FBF80D8}" presName="conn2-1" presStyleLbl="parChTrans1D3" presStyleIdx="6" presStyleCnt="8"/>
      <dgm:spPr>
        <a:xfrm rot="752441">
          <a:off x="2538385" y="2739453"/>
          <a:ext cx="916030" cy="19865"/>
        </a:xfrm>
        <a:custGeom>
          <a:avLst/>
          <a:gdLst/>
          <a:ahLst/>
          <a:cxnLst/>
          <a:rect l="0" t="0" r="0" b="0"/>
          <a:pathLst>
            <a:path>
              <a:moveTo>
                <a:pt x="0" y="9932"/>
              </a:moveTo>
              <a:lnTo>
                <a:pt x="916030" y="9932"/>
              </a:lnTo>
            </a:path>
          </a:pathLst>
        </a:custGeom>
      </dgm:spPr>
    </dgm:pt>
    <dgm:pt modelId="{7EAAC75D-29FA-46C2-97A3-483634E0E69A}" type="pres">
      <dgm:prSet presAssocID="{1C8970DB-EDE4-4D37-B5A4-7B783FBF80D8}" presName="connTx" presStyleLbl="parChTrans1D3" presStyleIdx="6" presStyleCnt="8"/>
      <dgm:spPr/>
    </dgm:pt>
    <dgm:pt modelId="{1AB469E1-9F61-4BFD-BBC7-70E7C3F35261}" type="pres">
      <dgm:prSet presAssocID="{9EE642EE-7B09-40CB-BE59-E03148EC8743}" presName="root2" presStyleCnt="0"/>
      <dgm:spPr/>
    </dgm:pt>
    <dgm:pt modelId="{98F00027-4690-4324-8A86-019FB1E10E6B}" type="pres">
      <dgm:prSet presAssocID="{9EE642EE-7B09-40CB-BE59-E03148EC8743}" presName="LevelTwoTextNode" presStyleLbl="node3" presStyleIdx="6" presStyleCnt="8" custLinFactNeighborX="6764" custLinFactNeighborY="-1932">
        <dgm:presLayoutVars>
          <dgm:chPref val="3"/>
        </dgm:presLayoutVars>
      </dgm:prSet>
      <dgm:spPr>
        <a:xfrm>
          <a:off x="3443489" y="2656488"/>
          <a:ext cx="769395" cy="384697"/>
        </a:xfrm>
        <a:prstGeom prst="roundRect">
          <a:avLst>
            <a:gd name="adj" fmla="val 10000"/>
          </a:avLst>
        </a:prstGeom>
      </dgm:spPr>
    </dgm:pt>
    <dgm:pt modelId="{DAA15365-5E80-4337-8CC3-8820691E6D15}" type="pres">
      <dgm:prSet presAssocID="{9EE642EE-7B09-40CB-BE59-E03148EC8743}" presName="level3hierChild" presStyleCnt="0"/>
      <dgm:spPr/>
    </dgm:pt>
    <dgm:pt modelId="{04037CAB-048C-4C05-8B43-E8AF77F6BF3C}" type="pres">
      <dgm:prSet presAssocID="{C1A0307A-092D-4577-BCB0-8D04D6566A39}" presName="conn2-1" presStyleLbl="parChTrans1D3" presStyleIdx="7" presStyleCnt="8"/>
      <dgm:spPr>
        <a:xfrm rot="2138884">
          <a:off x="2446214" y="2960655"/>
          <a:ext cx="1100372" cy="19865"/>
        </a:xfrm>
        <a:custGeom>
          <a:avLst/>
          <a:gdLst/>
          <a:ahLst/>
          <a:cxnLst/>
          <a:rect l="0" t="0" r="0" b="0"/>
          <a:pathLst>
            <a:path>
              <a:moveTo>
                <a:pt x="0" y="9932"/>
              </a:moveTo>
              <a:lnTo>
                <a:pt x="1100372" y="9932"/>
              </a:lnTo>
            </a:path>
          </a:pathLst>
        </a:custGeom>
      </dgm:spPr>
    </dgm:pt>
    <dgm:pt modelId="{C212BC54-468D-42AC-9B3B-A3DAF861A7A2}" type="pres">
      <dgm:prSet presAssocID="{C1A0307A-092D-4577-BCB0-8D04D6566A39}" presName="connTx" presStyleLbl="parChTrans1D3" presStyleIdx="7" presStyleCnt="8"/>
      <dgm:spPr/>
    </dgm:pt>
    <dgm:pt modelId="{F3E4FEA2-67A4-4857-B649-DACA599E93D4}" type="pres">
      <dgm:prSet presAssocID="{808A41B2-23C0-47A9-A714-BB418ABE414B}" presName="root2" presStyleCnt="0"/>
      <dgm:spPr/>
    </dgm:pt>
    <dgm:pt modelId="{0EA446EF-BE59-4E88-A771-E5BD6EF70395}" type="pres">
      <dgm:prSet presAssocID="{808A41B2-23C0-47A9-A714-BB418ABE414B}" presName="LevelTwoTextNode" presStyleLbl="node3" presStyleIdx="7" presStyleCnt="8" custLinFactNeighborX="7730" custLinFactNeighborY="-5258">
        <dgm:presLayoutVars>
          <dgm:chPref val="3"/>
        </dgm:presLayoutVars>
      </dgm:prSet>
      <dgm:spPr>
        <a:xfrm>
          <a:off x="3443489" y="3098890"/>
          <a:ext cx="769395" cy="384697"/>
        </a:xfrm>
        <a:prstGeom prst="roundRect">
          <a:avLst>
            <a:gd name="adj" fmla="val 10000"/>
          </a:avLst>
        </a:prstGeom>
      </dgm:spPr>
    </dgm:pt>
    <dgm:pt modelId="{CCDF1465-EC13-4F35-9918-21F06C31FE50}" type="pres">
      <dgm:prSet presAssocID="{808A41B2-23C0-47A9-A714-BB418ABE414B}" presName="level3hierChild" presStyleCnt="0"/>
      <dgm:spPr/>
    </dgm:pt>
  </dgm:ptLst>
  <dgm:cxnLst>
    <dgm:cxn modelId="{A6FC0107-805F-43E7-ACD5-B7ADE57DD89C}" srcId="{A32EFD08-5E95-4845-B486-E62FDB8E00CC}" destId="{9478DAB5-1FC9-4076-8538-2564D0CF7395}" srcOrd="1" destOrd="0" parTransId="{342A4C69-1576-441E-8393-8FF117D49A95}" sibTransId="{DEB1E2A0-3115-4831-A7A2-1BEA128ABE79}"/>
    <dgm:cxn modelId="{2762250C-4290-4504-A935-0893B5EAD012}" srcId="{CCD219B9-759E-45EE-965A-7929F629A679}" destId="{9EE642EE-7B09-40CB-BE59-E03148EC8743}" srcOrd="2" destOrd="0" parTransId="{1C8970DB-EDE4-4D37-B5A4-7B783FBF80D8}" sibTransId="{9CF77B92-C0F8-44A3-988B-F9966E504B69}"/>
    <dgm:cxn modelId="{E8707B0E-A580-4859-812F-619823C803FD}" type="presOf" srcId="{B407B829-A1EE-4EE2-90F8-D60C76EC72EE}" destId="{99C37F5E-6BB8-4A0D-8AC6-024E5B1F8228}" srcOrd="1" destOrd="0" presId="urn:microsoft.com/office/officeart/2005/8/layout/hierarchy2#1"/>
    <dgm:cxn modelId="{D79BB30E-8EAA-43E2-B35E-34333CE18A7C}" type="presOf" srcId="{7ABA6B08-14D5-42FA-9A93-F576B097C59B}" destId="{535A45D7-DFE7-46D2-A408-481E4D36D63F}" srcOrd="1" destOrd="0" presId="urn:microsoft.com/office/officeart/2005/8/layout/hierarchy2#1"/>
    <dgm:cxn modelId="{9780EE1A-98F8-4111-846C-D31CCCC8B6E9}" type="presOf" srcId="{1C8970DB-EDE4-4D37-B5A4-7B783FBF80D8}" destId="{7EAAC75D-29FA-46C2-97A3-483634E0E69A}" srcOrd="1" destOrd="0" presId="urn:microsoft.com/office/officeart/2005/8/layout/hierarchy2#1"/>
    <dgm:cxn modelId="{DE946B20-91C2-4211-A1FA-8711461368FB}" srcId="{9478DAB5-1FC9-4076-8538-2564D0CF7395}" destId="{7DD242FF-554A-488B-A985-2169C34B2E6D}" srcOrd="0" destOrd="0" parTransId="{7ABA6B08-14D5-42FA-9A93-F576B097C59B}" sibTransId="{DB9CA61A-BDA0-4B86-BB6D-C3F7AA6DC40A}"/>
    <dgm:cxn modelId="{3C6FCE32-C5FC-4EC1-978D-7FCB4959A061}" type="presOf" srcId="{7B0C6F98-48E1-4D36-8293-893B611B8D9B}" destId="{D91C0641-4417-4666-BFBA-2725819B5F1F}" srcOrd="0" destOrd="0" presId="urn:microsoft.com/office/officeart/2005/8/layout/hierarchy2#1"/>
    <dgm:cxn modelId="{835E6234-B93E-499F-B687-2EFD9F9E0BF7}" srcId="{2AF6043D-590F-4141-95BF-0D60E43E6C25}" destId="{69C2D7E1-87D2-4234-BEFC-E867D8789DB5}" srcOrd="0" destOrd="0" parTransId="{34320D9B-1621-47E5-8F94-855FD466C29A}" sibTransId="{565A200A-F770-422F-8ED1-BAC8361F12FD}"/>
    <dgm:cxn modelId="{0B310038-E9D6-452E-8F98-E65CB9D14825}" type="presOf" srcId="{7ABA6B08-14D5-42FA-9A93-F576B097C59B}" destId="{79920165-F2B4-48DC-9777-D2000CA3DDDD}" srcOrd="0" destOrd="0" presId="urn:microsoft.com/office/officeart/2005/8/layout/hierarchy2#1"/>
    <dgm:cxn modelId="{1D2F1E3F-9D6D-4E93-9F56-3D106DCA48AF}" srcId="{A32EFD08-5E95-4845-B486-E62FDB8E00CC}" destId="{74D2EC9D-3CB2-46D1-8B79-46100F74DB13}" srcOrd="3" destOrd="0" parTransId="{B407B829-A1EE-4EE2-90F8-D60C76EC72EE}" sibTransId="{9AEFA63B-B201-4658-96F3-F3EDFE685D29}"/>
    <dgm:cxn modelId="{9A1B5F40-2D2C-423B-AA31-1491C80C891D}" srcId="{CCD219B9-759E-45EE-965A-7929F629A679}" destId="{808A41B2-23C0-47A9-A714-BB418ABE414B}" srcOrd="3" destOrd="0" parTransId="{C1A0307A-092D-4577-BCB0-8D04D6566A39}" sibTransId="{5F7926C3-24D8-4FC5-9A44-3DD843DDD42E}"/>
    <dgm:cxn modelId="{35A3B25E-2F47-4ECA-89C0-706F473A6158}" type="presOf" srcId="{74D2EC9D-3CB2-46D1-8B79-46100F74DB13}" destId="{7E2381B6-6655-4004-8761-AF15924FE087}" srcOrd="0" destOrd="0" presId="urn:microsoft.com/office/officeart/2005/8/layout/hierarchy2#1"/>
    <dgm:cxn modelId="{26C51B41-9062-4019-8E39-D6466EF0168A}" srcId="{7175FF9D-B882-4960-8231-8655E52529FE}" destId="{3448F722-A088-4E5F-972A-0DB1BEA91D77}" srcOrd="0" destOrd="0" parTransId="{962AC695-9C0A-466F-8848-CA5A13763907}" sibTransId="{4CBE2CC8-067D-46CB-B186-862BD6429890}"/>
    <dgm:cxn modelId="{17EA8463-5DF4-40DE-8489-AB97A0229CB3}" type="presOf" srcId="{C4EED9B0-9A5A-449D-8FFF-66113A7BA2A8}" destId="{C572DA15-4A4A-4273-B8D5-510BCC593500}" srcOrd="0" destOrd="0" presId="urn:microsoft.com/office/officeart/2005/8/layout/hierarchy2#1"/>
    <dgm:cxn modelId="{EDE82D64-4501-47C4-B845-362341D7EFEE}" type="presOf" srcId="{16A266DF-3B0E-425D-A47A-BC5FB2F0DF40}" destId="{88D592C5-6998-45A1-94E0-BC987639346E}" srcOrd="1" destOrd="0" presId="urn:microsoft.com/office/officeart/2005/8/layout/hierarchy2#1"/>
    <dgm:cxn modelId="{766B9F44-4581-4F81-97F5-1E54D4A48604}" type="presOf" srcId="{5D18F6DD-7E63-4404-8992-D01FFD5D58B2}" destId="{96B577C0-6F32-42FE-ABDB-BDD3A8E40CDF}" srcOrd="1" destOrd="0" presId="urn:microsoft.com/office/officeart/2005/8/layout/hierarchy2#1"/>
    <dgm:cxn modelId="{AA26AE44-431F-4E6D-8676-6333851D7612}" type="presOf" srcId="{9CD43B9E-FD2C-4083-911B-DEBE971DA737}" destId="{81D7CC15-CA53-421B-94CC-21070640A82A}" srcOrd="0" destOrd="0" presId="urn:microsoft.com/office/officeart/2005/8/layout/hierarchy2#1"/>
    <dgm:cxn modelId="{C81C6F45-D076-4908-8624-5C5F13BCAEC4}" srcId="{CCD219B9-759E-45EE-965A-7929F629A679}" destId="{2E7160C7-0406-4D48-A129-77236C9873DB}" srcOrd="1" destOrd="0" parTransId="{16A266DF-3B0E-425D-A47A-BC5FB2F0DF40}" sibTransId="{8DAD6107-7578-41B2-B4BE-AA02629CE94C}"/>
    <dgm:cxn modelId="{4CA30367-33A0-4693-8B17-2F654421BB71}" type="presOf" srcId="{C86ED1D6-10B8-4C7B-803F-49DF5A907EEC}" destId="{133E2A46-9D49-4A74-8F98-F1D404F7A397}" srcOrd="0" destOrd="0" presId="urn:microsoft.com/office/officeart/2005/8/layout/hierarchy2#1"/>
    <dgm:cxn modelId="{B0BF2E6E-D7C0-4663-B3A3-505EA46D80D8}" srcId="{A32EFD08-5E95-4845-B486-E62FDB8E00CC}" destId="{2AF6043D-590F-4141-95BF-0D60E43E6C25}" srcOrd="0" destOrd="0" parTransId="{5405C660-A778-4030-B116-57450AA912E3}" sibTransId="{8CB36C7E-F26D-473E-9741-B8710ADB2497}"/>
    <dgm:cxn modelId="{DE2A916E-19EC-48D7-97EF-F331D525C087}" type="presOf" srcId="{342A4C69-1576-441E-8393-8FF117D49A95}" destId="{B6A7D93D-3F9D-467B-B3B2-BEB09805951A}" srcOrd="0" destOrd="0" presId="urn:microsoft.com/office/officeart/2005/8/layout/hierarchy2#1"/>
    <dgm:cxn modelId="{DFCA4A50-0996-4760-B871-3556F85B2B3E}" type="presOf" srcId="{2AF6043D-590F-4141-95BF-0D60E43E6C25}" destId="{97C6996A-EA7A-4B01-BF02-4A03C4C6C378}" srcOrd="0" destOrd="0" presId="urn:microsoft.com/office/officeart/2005/8/layout/hierarchy2#1"/>
    <dgm:cxn modelId="{10CCF451-4220-4A37-93FC-FEB85046A360}" type="presOf" srcId="{16A266DF-3B0E-425D-A47A-BC5FB2F0DF40}" destId="{2B88EF60-FA1E-415F-9875-6767B93CBB72}" srcOrd="0" destOrd="0" presId="urn:microsoft.com/office/officeart/2005/8/layout/hierarchy2#1"/>
    <dgm:cxn modelId="{23E95873-BD4B-4FE1-BE4E-F3F0238D9CC7}" type="presOf" srcId="{3448F722-A088-4E5F-972A-0DB1BEA91D77}" destId="{C932DCF5-C90F-4F21-BFA8-AABADE41F7B8}" srcOrd="0" destOrd="0" presId="urn:microsoft.com/office/officeart/2005/8/layout/hierarchy2#1"/>
    <dgm:cxn modelId="{CFCF5E5A-7D20-4AD5-9A2C-13BA5B8BF557}" type="presOf" srcId="{962AC695-9C0A-466F-8848-CA5A13763907}" destId="{E109F3BF-D7DD-4D35-BA06-CA93BB089F7E}" srcOrd="0" destOrd="0" presId="urn:microsoft.com/office/officeart/2005/8/layout/hierarchy2#1"/>
    <dgm:cxn modelId="{693AC87E-8791-443C-BB5C-F60C83CCE6BF}" type="presOf" srcId="{7C1855BC-49C2-4A36-8718-B17DB19E43ED}" destId="{BDDB17E7-6165-451F-90E3-4391A8A0A890}" srcOrd="1" destOrd="0" presId="urn:microsoft.com/office/officeart/2005/8/layout/hierarchy2#1"/>
    <dgm:cxn modelId="{D4609A8A-5AA6-4C2A-8B24-D6C95D84D82A}" type="presOf" srcId="{A32EFD08-5E95-4845-B486-E62FDB8E00CC}" destId="{E2FDF4A9-AF3E-4AD0-A4DB-FFD4F39D08E3}" srcOrd="0" destOrd="0" presId="urn:microsoft.com/office/officeart/2005/8/layout/hierarchy2#1"/>
    <dgm:cxn modelId="{BFEDB08A-1425-4D81-9599-6D4970608C89}" type="presOf" srcId="{34320D9B-1621-47E5-8F94-855FD466C29A}" destId="{AD1D6044-D37A-483F-9357-746FFB1D1E3E}" srcOrd="1" destOrd="0" presId="urn:microsoft.com/office/officeart/2005/8/layout/hierarchy2#1"/>
    <dgm:cxn modelId="{97B8148D-749A-4E36-BA32-21DEB7870C5A}" type="presOf" srcId="{5D18F6DD-7E63-4404-8992-D01FFD5D58B2}" destId="{0F69232C-C061-49C3-8A4F-F308691E7131}" srcOrd="0" destOrd="0" presId="urn:microsoft.com/office/officeart/2005/8/layout/hierarchy2#1"/>
    <dgm:cxn modelId="{ECD69298-58C2-455A-B633-9B02652AD6C6}" type="presOf" srcId="{808A41B2-23C0-47A9-A714-BB418ABE414B}" destId="{0EA446EF-BE59-4E88-A771-E5BD6EF70395}" srcOrd="0" destOrd="0" presId="urn:microsoft.com/office/officeart/2005/8/layout/hierarchy2#1"/>
    <dgm:cxn modelId="{7F3BE29C-BE1E-44A4-89D3-74A89BD48430}" srcId="{74D2EC9D-3CB2-46D1-8B79-46100F74DB13}" destId="{C86ED1D6-10B8-4C7B-803F-49DF5A907EEC}" srcOrd="0" destOrd="0" parTransId="{C4EED9B0-9A5A-449D-8FFF-66113A7BA2A8}" sibTransId="{C8A625FD-E282-4A50-8D63-D7E1D123325F}"/>
    <dgm:cxn modelId="{55BAB19D-94F9-443E-95A8-B4CD8BB5A77A}" type="presOf" srcId="{4CE4ED10-599F-4498-84D7-51710449D473}" destId="{EF5E7AEF-4D53-46F5-8558-7AE10ABF71E1}" srcOrd="0" destOrd="0" presId="urn:microsoft.com/office/officeart/2005/8/layout/hierarchy2#1"/>
    <dgm:cxn modelId="{94B67D9E-6F6F-430B-8F9E-B01E7A72DD22}" type="presOf" srcId="{B407B829-A1EE-4EE2-90F8-D60C76EC72EE}" destId="{DFD9F78A-7D9F-47EC-A4D8-6E7C4C81585D}" srcOrd="0" destOrd="0" presId="urn:microsoft.com/office/officeart/2005/8/layout/hierarchy2#1"/>
    <dgm:cxn modelId="{0E0DCF9E-F46C-42DD-86A2-759477DF7046}" type="presOf" srcId="{2E7160C7-0406-4D48-A129-77236C9873DB}" destId="{29C9F533-A0EF-4C4E-B937-741F5B613495}" srcOrd="0" destOrd="0" presId="urn:microsoft.com/office/officeart/2005/8/layout/hierarchy2#1"/>
    <dgm:cxn modelId="{C7FBD29F-F84F-4831-A359-28D9A36DF8F7}" type="presOf" srcId="{BF84745B-21C1-491F-9276-A92D851EAB57}" destId="{6606F4E4-F9D8-4610-BDE7-0FC75381DE8D}" srcOrd="0" destOrd="0" presId="urn:microsoft.com/office/officeart/2005/8/layout/hierarchy2#1"/>
    <dgm:cxn modelId="{99938BA1-17A3-4A02-91FB-C27BEA38E36D}" type="presOf" srcId="{C4EED9B0-9A5A-449D-8FFF-66113A7BA2A8}" destId="{E0D20E38-2ED1-4396-8DD6-9C677BD5D14F}" srcOrd="1" destOrd="0" presId="urn:microsoft.com/office/officeart/2005/8/layout/hierarchy2#1"/>
    <dgm:cxn modelId="{93B5F6A4-B356-4FFE-A4D6-78D86813F30F}" type="presOf" srcId="{CCD219B9-759E-45EE-965A-7929F629A679}" destId="{A79E5A6B-94EB-4876-862E-B0252C126105}" srcOrd="0" destOrd="0" presId="urn:microsoft.com/office/officeart/2005/8/layout/hierarchy2#1"/>
    <dgm:cxn modelId="{A0214AA8-75CC-4B4F-B91F-9DF1E72CA865}" type="presOf" srcId="{7C1855BC-49C2-4A36-8718-B17DB19E43ED}" destId="{626105B8-003F-4503-A060-F0FDE2E7D789}" srcOrd="0" destOrd="0" presId="urn:microsoft.com/office/officeart/2005/8/layout/hierarchy2#1"/>
    <dgm:cxn modelId="{333726AD-CDD7-42DF-9042-8FE0DA6196ED}" srcId="{CCD219B9-759E-45EE-965A-7929F629A679}" destId="{4CE4ED10-599F-4498-84D7-51710449D473}" srcOrd="0" destOrd="0" parTransId="{7B0C6F98-48E1-4D36-8293-893B611B8D9B}" sibTransId="{E47369A5-95EB-4528-B6BC-73AB8C30063C}"/>
    <dgm:cxn modelId="{42EC32AE-F472-45DF-B5BB-828463F5821C}" type="presOf" srcId="{C1A0307A-092D-4577-BCB0-8D04D6566A39}" destId="{C212BC54-468D-42AC-9B3B-A3DAF861A7A2}" srcOrd="1" destOrd="0" presId="urn:microsoft.com/office/officeart/2005/8/layout/hierarchy2#1"/>
    <dgm:cxn modelId="{4BB400BA-CA48-4B48-A3B3-C47DA21DA425}" type="presOf" srcId="{9EE642EE-7B09-40CB-BE59-E03148EC8743}" destId="{98F00027-4690-4324-8A86-019FB1E10E6B}" srcOrd="0" destOrd="0" presId="urn:microsoft.com/office/officeart/2005/8/layout/hierarchy2#1"/>
    <dgm:cxn modelId="{29B930BA-7D9E-4EB4-AF22-50050251F415}" srcId="{BF84745B-21C1-491F-9276-A92D851EAB57}" destId="{CCD219B9-759E-45EE-965A-7929F629A679}" srcOrd="1" destOrd="0" parTransId="{5D18F6DD-7E63-4404-8992-D01FFD5D58B2}" sibTransId="{34F2CCAB-B6E7-4206-B6EE-9AC24E3301B8}"/>
    <dgm:cxn modelId="{6B6DBABC-B4F6-43D9-A4E6-1DDE2983644A}" type="presOf" srcId="{342A4C69-1576-441E-8393-8FF117D49A95}" destId="{20F13EBD-C920-4093-9453-C69D6B62A8C8}" srcOrd="1" destOrd="0" presId="urn:microsoft.com/office/officeart/2005/8/layout/hierarchy2#1"/>
    <dgm:cxn modelId="{8C0E36C3-D3DC-4754-8DCE-92A8B296B2BD}" srcId="{A32EFD08-5E95-4845-B486-E62FDB8E00CC}" destId="{7175FF9D-B882-4960-8231-8655E52529FE}" srcOrd="2" destOrd="0" parTransId="{7C1855BC-49C2-4A36-8718-B17DB19E43ED}" sibTransId="{C58BA0BE-0317-4DA0-A61B-3961B5336497}"/>
    <dgm:cxn modelId="{063612C5-47DB-4B36-900D-076D0A905460}" type="presOf" srcId="{5405C660-A778-4030-B116-57450AA912E3}" destId="{BE0D7331-CB92-4CAB-947B-7E9A631F37CF}" srcOrd="1" destOrd="0" presId="urn:microsoft.com/office/officeart/2005/8/layout/hierarchy2#1"/>
    <dgm:cxn modelId="{C34FF0C5-C33A-4C7F-A085-5FFE50077E27}" type="presOf" srcId="{9478DAB5-1FC9-4076-8538-2564D0CF7395}" destId="{F621477C-3B37-4F3C-801A-08D73875D8D8}" srcOrd="0" destOrd="0" presId="urn:microsoft.com/office/officeart/2005/8/layout/hierarchy2#1"/>
    <dgm:cxn modelId="{59A98FCA-C8D7-4BD1-838C-B50D23BE5BC4}" type="presOf" srcId="{690B9EDB-EFE4-480E-84F5-ED73858D705D}" destId="{0B4FFBFB-AC04-4CF0-B458-ECBA05E001DC}" srcOrd="1" destOrd="0" presId="urn:microsoft.com/office/officeart/2005/8/layout/hierarchy2#1"/>
    <dgm:cxn modelId="{06C882CC-5D41-48AE-85DA-07DC58513C3F}" type="presOf" srcId="{5405C660-A778-4030-B116-57450AA912E3}" destId="{981EC8C6-1F72-40CC-8EFD-F42A6805F490}" srcOrd="0" destOrd="0" presId="urn:microsoft.com/office/officeart/2005/8/layout/hierarchy2#1"/>
    <dgm:cxn modelId="{EAA173CD-EC3B-4D8F-81A0-3C710239C670}" type="presOf" srcId="{962AC695-9C0A-466F-8848-CA5A13763907}" destId="{86DC53F8-D036-4943-AF7C-19C5FAAB453B}" srcOrd="1" destOrd="0" presId="urn:microsoft.com/office/officeart/2005/8/layout/hierarchy2#1"/>
    <dgm:cxn modelId="{4398B7CE-44BE-409A-9970-085760D0D110}" srcId="{9CD43B9E-FD2C-4083-911B-DEBE971DA737}" destId="{BF84745B-21C1-491F-9276-A92D851EAB57}" srcOrd="0" destOrd="0" parTransId="{C89287B3-CC8F-4F9D-B9E8-714E29B25644}" sibTransId="{ABBEE402-085D-4E17-B2F4-1356EB56970F}"/>
    <dgm:cxn modelId="{EDFDE2CE-5251-40BB-B385-FA966B5282F8}" type="presOf" srcId="{7175FF9D-B882-4960-8231-8655E52529FE}" destId="{E742965F-F13A-40AD-9AA9-6300B2FDD7B5}" srcOrd="0" destOrd="0" presId="urn:microsoft.com/office/officeart/2005/8/layout/hierarchy2#1"/>
    <dgm:cxn modelId="{ECE578D1-2B5F-4919-BEEF-8A64B1025819}" type="presOf" srcId="{690B9EDB-EFE4-480E-84F5-ED73858D705D}" destId="{A7AAF2E1-972B-4B07-BDFE-64E80781B782}" srcOrd="0" destOrd="0" presId="urn:microsoft.com/office/officeart/2005/8/layout/hierarchy2#1"/>
    <dgm:cxn modelId="{3E0C9EE7-AB37-4B44-A14C-35593517326B}" type="presOf" srcId="{C1A0307A-092D-4577-BCB0-8D04D6566A39}" destId="{04037CAB-048C-4C05-8B43-E8AF77F6BF3C}" srcOrd="0" destOrd="0" presId="urn:microsoft.com/office/officeart/2005/8/layout/hierarchy2#1"/>
    <dgm:cxn modelId="{FE8F53EB-612F-466F-9EAE-F65850D06AE7}" srcId="{BF84745B-21C1-491F-9276-A92D851EAB57}" destId="{A32EFD08-5E95-4845-B486-E62FDB8E00CC}" srcOrd="0" destOrd="0" parTransId="{690B9EDB-EFE4-480E-84F5-ED73858D705D}" sibTransId="{605CEAA7-CC12-4086-B541-D922EDCBF321}"/>
    <dgm:cxn modelId="{5D7DFBEB-25F8-419E-A276-CE5877F451D9}" type="presOf" srcId="{34320D9B-1621-47E5-8F94-855FD466C29A}" destId="{18E54B74-1C0B-441F-997B-B6DC16DB167E}" srcOrd="0" destOrd="0" presId="urn:microsoft.com/office/officeart/2005/8/layout/hierarchy2#1"/>
    <dgm:cxn modelId="{AAE639F1-1DA0-4358-B15A-E411D05E3226}" type="presOf" srcId="{7B0C6F98-48E1-4D36-8293-893B611B8D9B}" destId="{BE347E10-4C31-473C-8527-DE64F1E26032}" srcOrd="1" destOrd="0" presId="urn:microsoft.com/office/officeart/2005/8/layout/hierarchy2#1"/>
    <dgm:cxn modelId="{19D9FCF4-9977-45AD-8C06-FD0823A61CED}" type="presOf" srcId="{1C8970DB-EDE4-4D37-B5A4-7B783FBF80D8}" destId="{D19C7A3F-949E-473F-B50C-E4C5A3B65AAE}" srcOrd="0" destOrd="0" presId="urn:microsoft.com/office/officeart/2005/8/layout/hierarchy2#1"/>
    <dgm:cxn modelId="{FBE04CF7-5B13-44E0-8416-96133604962F}" type="presOf" srcId="{69C2D7E1-87D2-4234-BEFC-E867D8789DB5}" destId="{E654D846-405C-4632-8DEF-8EAF0E7D310D}" srcOrd="0" destOrd="0" presId="urn:microsoft.com/office/officeart/2005/8/layout/hierarchy2#1"/>
    <dgm:cxn modelId="{DC85A5FD-FB37-4AB7-A0F9-A9295961B66E}" type="presOf" srcId="{7DD242FF-554A-488B-A985-2169C34B2E6D}" destId="{A8574E61-D91A-4644-8236-AD1DBB3EE42C}" srcOrd="0" destOrd="0" presId="urn:microsoft.com/office/officeart/2005/8/layout/hierarchy2#1"/>
    <dgm:cxn modelId="{B29CBC1D-00D6-4BFF-ADA4-9010DC3B62A5}" type="presParOf" srcId="{81D7CC15-CA53-421B-94CC-21070640A82A}" destId="{C692D825-E6CB-49DA-B735-BCA601A1B390}" srcOrd="0" destOrd="0" presId="urn:microsoft.com/office/officeart/2005/8/layout/hierarchy2#1"/>
    <dgm:cxn modelId="{193A6901-FABC-4E8F-9B71-2934651D9E22}" type="presParOf" srcId="{C692D825-E6CB-49DA-B735-BCA601A1B390}" destId="{6606F4E4-F9D8-4610-BDE7-0FC75381DE8D}" srcOrd="0" destOrd="0" presId="urn:microsoft.com/office/officeart/2005/8/layout/hierarchy2#1"/>
    <dgm:cxn modelId="{B75D5CA1-09AC-4A38-9C50-7C707C9403AC}" type="presParOf" srcId="{C692D825-E6CB-49DA-B735-BCA601A1B390}" destId="{0A747B92-5D1C-4C22-B75D-7C0F1BFCAEE7}" srcOrd="1" destOrd="0" presId="urn:microsoft.com/office/officeart/2005/8/layout/hierarchy2#1"/>
    <dgm:cxn modelId="{6EAA3388-C909-4345-B819-13C6FB14D8B2}" type="presParOf" srcId="{0A747B92-5D1C-4C22-B75D-7C0F1BFCAEE7}" destId="{A7AAF2E1-972B-4B07-BDFE-64E80781B782}" srcOrd="0" destOrd="0" presId="urn:microsoft.com/office/officeart/2005/8/layout/hierarchy2#1"/>
    <dgm:cxn modelId="{2A6FD6AB-E6D9-473E-AC27-5537366931A8}" type="presParOf" srcId="{A7AAF2E1-972B-4B07-BDFE-64E80781B782}" destId="{0B4FFBFB-AC04-4CF0-B458-ECBA05E001DC}" srcOrd="0" destOrd="0" presId="urn:microsoft.com/office/officeart/2005/8/layout/hierarchy2#1"/>
    <dgm:cxn modelId="{FAD77252-C2EC-4D61-B958-52AFBA15ACFA}" type="presParOf" srcId="{0A747B92-5D1C-4C22-B75D-7C0F1BFCAEE7}" destId="{501F82D4-14B7-4D3C-AC75-C79A0E17AA5F}" srcOrd="1" destOrd="0" presId="urn:microsoft.com/office/officeart/2005/8/layout/hierarchy2#1"/>
    <dgm:cxn modelId="{C90BD4EC-13A0-41E4-AF9A-2E3C15A2ECCB}" type="presParOf" srcId="{501F82D4-14B7-4D3C-AC75-C79A0E17AA5F}" destId="{E2FDF4A9-AF3E-4AD0-A4DB-FFD4F39D08E3}" srcOrd="0" destOrd="0" presId="urn:microsoft.com/office/officeart/2005/8/layout/hierarchy2#1"/>
    <dgm:cxn modelId="{94146913-8977-43A9-9222-876E246CC990}" type="presParOf" srcId="{501F82D4-14B7-4D3C-AC75-C79A0E17AA5F}" destId="{6B33FDC9-3AFC-45CD-9E29-F187BE242F98}" srcOrd="1" destOrd="0" presId="urn:microsoft.com/office/officeart/2005/8/layout/hierarchy2#1"/>
    <dgm:cxn modelId="{52741241-E16B-47CC-BFFE-4B48D2B2FD79}" type="presParOf" srcId="{6B33FDC9-3AFC-45CD-9E29-F187BE242F98}" destId="{981EC8C6-1F72-40CC-8EFD-F42A6805F490}" srcOrd="0" destOrd="0" presId="urn:microsoft.com/office/officeart/2005/8/layout/hierarchy2#1"/>
    <dgm:cxn modelId="{401A0363-61D1-432F-BF5A-1D9FEE4CB61D}" type="presParOf" srcId="{981EC8C6-1F72-40CC-8EFD-F42A6805F490}" destId="{BE0D7331-CB92-4CAB-947B-7E9A631F37CF}" srcOrd="0" destOrd="0" presId="urn:microsoft.com/office/officeart/2005/8/layout/hierarchy2#1"/>
    <dgm:cxn modelId="{EEEB52C7-61C8-4570-BD34-0827F3071D9B}" type="presParOf" srcId="{6B33FDC9-3AFC-45CD-9E29-F187BE242F98}" destId="{26EDDA21-9C5D-439C-962A-F1C26E752394}" srcOrd="1" destOrd="0" presId="urn:microsoft.com/office/officeart/2005/8/layout/hierarchy2#1"/>
    <dgm:cxn modelId="{96D449D3-045D-4778-948E-A6DA2D567636}" type="presParOf" srcId="{26EDDA21-9C5D-439C-962A-F1C26E752394}" destId="{97C6996A-EA7A-4B01-BF02-4A03C4C6C378}" srcOrd="0" destOrd="0" presId="urn:microsoft.com/office/officeart/2005/8/layout/hierarchy2#1"/>
    <dgm:cxn modelId="{47E7D78E-92B2-4C7A-87BA-67AB777D791C}" type="presParOf" srcId="{26EDDA21-9C5D-439C-962A-F1C26E752394}" destId="{2F2172B2-BDBF-4CA5-BC57-5E90F40B64BE}" srcOrd="1" destOrd="0" presId="urn:microsoft.com/office/officeart/2005/8/layout/hierarchy2#1"/>
    <dgm:cxn modelId="{B03380DF-5954-4E0C-9DE2-18F38BB83648}" type="presParOf" srcId="{2F2172B2-BDBF-4CA5-BC57-5E90F40B64BE}" destId="{18E54B74-1C0B-441F-997B-B6DC16DB167E}" srcOrd="0" destOrd="0" presId="urn:microsoft.com/office/officeart/2005/8/layout/hierarchy2#1"/>
    <dgm:cxn modelId="{C6F81A8B-2384-41DC-A784-ED3FA7065CDB}" type="presParOf" srcId="{18E54B74-1C0B-441F-997B-B6DC16DB167E}" destId="{AD1D6044-D37A-483F-9357-746FFB1D1E3E}" srcOrd="0" destOrd="0" presId="urn:microsoft.com/office/officeart/2005/8/layout/hierarchy2#1"/>
    <dgm:cxn modelId="{43C51064-5FB3-49B3-99CB-C8515942815B}" type="presParOf" srcId="{2F2172B2-BDBF-4CA5-BC57-5E90F40B64BE}" destId="{830479CD-7129-496A-8756-A95A2E780ECC}" srcOrd="1" destOrd="0" presId="urn:microsoft.com/office/officeart/2005/8/layout/hierarchy2#1"/>
    <dgm:cxn modelId="{425EDA3A-C0B9-4C19-BDF0-AB4D31278439}" type="presParOf" srcId="{830479CD-7129-496A-8756-A95A2E780ECC}" destId="{E654D846-405C-4632-8DEF-8EAF0E7D310D}" srcOrd="0" destOrd="0" presId="urn:microsoft.com/office/officeart/2005/8/layout/hierarchy2#1"/>
    <dgm:cxn modelId="{A1CA8B77-A189-419D-BED1-D5CBDDABE70C}" type="presParOf" srcId="{830479CD-7129-496A-8756-A95A2E780ECC}" destId="{230BDDF9-F552-4E5F-84E9-259DB1489DC2}" srcOrd="1" destOrd="0" presId="urn:microsoft.com/office/officeart/2005/8/layout/hierarchy2#1"/>
    <dgm:cxn modelId="{897C2AD5-C5C3-4BA1-A9AC-E0A73C7ABCBD}" type="presParOf" srcId="{6B33FDC9-3AFC-45CD-9E29-F187BE242F98}" destId="{B6A7D93D-3F9D-467B-B3B2-BEB09805951A}" srcOrd="2" destOrd="0" presId="urn:microsoft.com/office/officeart/2005/8/layout/hierarchy2#1"/>
    <dgm:cxn modelId="{C515DF9C-C93B-473D-8E91-ACC6318FACAA}" type="presParOf" srcId="{B6A7D93D-3F9D-467B-B3B2-BEB09805951A}" destId="{20F13EBD-C920-4093-9453-C69D6B62A8C8}" srcOrd="0" destOrd="0" presId="urn:microsoft.com/office/officeart/2005/8/layout/hierarchy2#1"/>
    <dgm:cxn modelId="{B3317238-3CE9-45AF-9030-F3F813B1CAB2}" type="presParOf" srcId="{6B33FDC9-3AFC-45CD-9E29-F187BE242F98}" destId="{F1C5C2A8-5E7A-405B-B521-3996C0485FB8}" srcOrd="3" destOrd="0" presId="urn:microsoft.com/office/officeart/2005/8/layout/hierarchy2#1"/>
    <dgm:cxn modelId="{5E716F73-452D-431A-B133-984E572EB888}" type="presParOf" srcId="{F1C5C2A8-5E7A-405B-B521-3996C0485FB8}" destId="{F621477C-3B37-4F3C-801A-08D73875D8D8}" srcOrd="0" destOrd="0" presId="urn:microsoft.com/office/officeart/2005/8/layout/hierarchy2#1"/>
    <dgm:cxn modelId="{74220685-49BE-4720-A28F-65F51C2F2C0B}" type="presParOf" srcId="{F1C5C2A8-5E7A-405B-B521-3996C0485FB8}" destId="{CD8193CB-93DC-4124-8902-151323D554C1}" srcOrd="1" destOrd="0" presId="urn:microsoft.com/office/officeart/2005/8/layout/hierarchy2#1"/>
    <dgm:cxn modelId="{D4D95CBC-01A5-4E2E-A7D8-0E4A0C012097}" type="presParOf" srcId="{CD8193CB-93DC-4124-8902-151323D554C1}" destId="{79920165-F2B4-48DC-9777-D2000CA3DDDD}" srcOrd="0" destOrd="0" presId="urn:microsoft.com/office/officeart/2005/8/layout/hierarchy2#1"/>
    <dgm:cxn modelId="{89F47F2C-43EE-4867-B99C-5C6829F1B5D2}" type="presParOf" srcId="{79920165-F2B4-48DC-9777-D2000CA3DDDD}" destId="{535A45D7-DFE7-46D2-A408-481E4D36D63F}" srcOrd="0" destOrd="0" presId="urn:microsoft.com/office/officeart/2005/8/layout/hierarchy2#1"/>
    <dgm:cxn modelId="{FD4FDE53-AED3-41D5-AAE7-3BAACE2214DE}" type="presParOf" srcId="{CD8193CB-93DC-4124-8902-151323D554C1}" destId="{37274990-E09D-4155-9929-6E79EAE3C35E}" srcOrd="1" destOrd="0" presId="urn:microsoft.com/office/officeart/2005/8/layout/hierarchy2#1"/>
    <dgm:cxn modelId="{30FE122B-CA94-4200-805F-397892198F0F}" type="presParOf" srcId="{37274990-E09D-4155-9929-6E79EAE3C35E}" destId="{A8574E61-D91A-4644-8236-AD1DBB3EE42C}" srcOrd="0" destOrd="0" presId="urn:microsoft.com/office/officeart/2005/8/layout/hierarchy2#1"/>
    <dgm:cxn modelId="{205F4757-8A03-47C9-8F2E-3E6EA629F274}" type="presParOf" srcId="{37274990-E09D-4155-9929-6E79EAE3C35E}" destId="{76AF2CCE-E8AE-4BE7-98A5-D2EA0BCAFE33}" srcOrd="1" destOrd="0" presId="urn:microsoft.com/office/officeart/2005/8/layout/hierarchy2#1"/>
    <dgm:cxn modelId="{21F12A7B-9437-4662-A0BB-60421E8CF110}" type="presParOf" srcId="{6B33FDC9-3AFC-45CD-9E29-F187BE242F98}" destId="{626105B8-003F-4503-A060-F0FDE2E7D789}" srcOrd="4" destOrd="0" presId="urn:microsoft.com/office/officeart/2005/8/layout/hierarchy2#1"/>
    <dgm:cxn modelId="{81516BD3-2F38-4D95-A17F-F791F5583EEF}" type="presParOf" srcId="{626105B8-003F-4503-A060-F0FDE2E7D789}" destId="{BDDB17E7-6165-451F-90E3-4391A8A0A890}" srcOrd="0" destOrd="0" presId="urn:microsoft.com/office/officeart/2005/8/layout/hierarchy2#1"/>
    <dgm:cxn modelId="{B5C05166-184D-44D7-BEF2-3AFD7DDF899E}" type="presParOf" srcId="{6B33FDC9-3AFC-45CD-9E29-F187BE242F98}" destId="{AB79CF83-3BB1-4C5E-960E-ED0103B3B0BD}" srcOrd="5" destOrd="0" presId="urn:microsoft.com/office/officeart/2005/8/layout/hierarchy2#1"/>
    <dgm:cxn modelId="{D8463390-CAB9-4AD3-B090-3A89E2533B93}" type="presParOf" srcId="{AB79CF83-3BB1-4C5E-960E-ED0103B3B0BD}" destId="{E742965F-F13A-40AD-9AA9-6300B2FDD7B5}" srcOrd="0" destOrd="0" presId="urn:microsoft.com/office/officeart/2005/8/layout/hierarchy2#1"/>
    <dgm:cxn modelId="{F89853F3-AFEF-4C58-B7FD-F1D0C609E873}" type="presParOf" srcId="{AB79CF83-3BB1-4C5E-960E-ED0103B3B0BD}" destId="{1C445917-5C8A-4B93-8725-E4F59C984012}" srcOrd="1" destOrd="0" presId="urn:microsoft.com/office/officeart/2005/8/layout/hierarchy2#1"/>
    <dgm:cxn modelId="{03327341-178C-479D-AA4A-D5117A4B9138}" type="presParOf" srcId="{1C445917-5C8A-4B93-8725-E4F59C984012}" destId="{E109F3BF-D7DD-4D35-BA06-CA93BB089F7E}" srcOrd="0" destOrd="0" presId="urn:microsoft.com/office/officeart/2005/8/layout/hierarchy2#1"/>
    <dgm:cxn modelId="{B9A75E22-F8F6-4C07-BFC6-C71B29EDDA60}" type="presParOf" srcId="{E109F3BF-D7DD-4D35-BA06-CA93BB089F7E}" destId="{86DC53F8-D036-4943-AF7C-19C5FAAB453B}" srcOrd="0" destOrd="0" presId="urn:microsoft.com/office/officeart/2005/8/layout/hierarchy2#1"/>
    <dgm:cxn modelId="{BAB85558-1533-4236-A33A-1A6A6ACD4742}" type="presParOf" srcId="{1C445917-5C8A-4B93-8725-E4F59C984012}" destId="{A24F64E6-28FD-47C9-8179-D6D5AC9667AF}" srcOrd="1" destOrd="0" presId="urn:microsoft.com/office/officeart/2005/8/layout/hierarchy2#1"/>
    <dgm:cxn modelId="{BC67553E-E49E-4CC0-AA2B-4B5B0F1DCE70}" type="presParOf" srcId="{A24F64E6-28FD-47C9-8179-D6D5AC9667AF}" destId="{C932DCF5-C90F-4F21-BFA8-AABADE41F7B8}" srcOrd="0" destOrd="0" presId="urn:microsoft.com/office/officeart/2005/8/layout/hierarchy2#1"/>
    <dgm:cxn modelId="{36DE14F2-0838-4F3F-8E65-8FCC4852BFEF}" type="presParOf" srcId="{A24F64E6-28FD-47C9-8179-D6D5AC9667AF}" destId="{35CF8F1D-3E25-4F59-99F0-FEBA12CB0C11}" srcOrd="1" destOrd="0" presId="urn:microsoft.com/office/officeart/2005/8/layout/hierarchy2#1"/>
    <dgm:cxn modelId="{9C1BCFC0-8D22-4BBE-B74A-4C8776874FC0}" type="presParOf" srcId="{6B33FDC9-3AFC-45CD-9E29-F187BE242F98}" destId="{DFD9F78A-7D9F-47EC-A4D8-6E7C4C81585D}" srcOrd="6" destOrd="0" presId="urn:microsoft.com/office/officeart/2005/8/layout/hierarchy2#1"/>
    <dgm:cxn modelId="{FA67BE9C-0652-440A-BCDD-AF62DE04196F}" type="presParOf" srcId="{DFD9F78A-7D9F-47EC-A4D8-6E7C4C81585D}" destId="{99C37F5E-6BB8-4A0D-8AC6-024E5B1F8228}" srcOrd="0" destOrd="0" presId="urn:microsoft.com/office/officeart/2005/8/layout/hierarchy2#1"/>
    <dgm:cxn modelId="{B04A869D-5666-4139-AA8E-F19FD4645FD8}" type="presParOf" srcId="{6B33FDC9-3AFC-45CD-9E29-F187BE242F98}" destId="{7C62813B-F33F-446F-B70D-C8180E4A3482}" srcOrd="7" destOrd="0" presId="urn:microsoft.com/office/officeart/2005/8/layout/hierarchy2#1"/>
    <dgm:cxn modelId="{66A78F4F-7204-40CA-8F97-2B19EFD97022}" type="presParOf" srcId="{7C62813B-F33F-446F-B70D-C8180E4A3482}" destId="{7E2381B6-6655-4004-8761-AF15924FE087}" srcOrd="0" destOrd="0" presId="urn:microsoft.com/office/officeart/2005/8/layout/hierarchy2#1"/>
    <dgm:cxn modelId="{69614315-0839-4627-833B-DF2D1189BCEC}" type="presParOf" srcId="{7C62813B-F33F-446F-B70D-C8180E4A3482}" destId="{98C4830A-6D28-44F2-B840-5734663EAE0C}" srcOrd="1" destOrd="0" presId="urn:microsoft.com/office/officeart/2005/8/layout/hierarchy2#1"/>
    <dgm:cxn modelId="{0EC95C2A-4382-4BAC-B652-78A40B83C332}" type="presParOf" srcId="{98C4830A-6D28-44F2-B840-5734663EAE0C}" destId="{C572DA15-4A4A-4273-B8D5-510BCC593500}" srcOrd="0" destOrd="0" presId="urn:microsoft.com/office/officeart/2005/8/layout/hierarchy2#1"/>
    <dgm:cxn modelId="{2B24AB17-4EEB-498D-B531-0DA46C905DE1}" type="presParOf" srcId="{C572DA15-4A4A-4273-B8D5-510BCC593500}" destId="{E0D20E38-2ED1-4396-8DD6-9C677BD5D14F}" srcOrd="0" destOrd="0" presId="urn:microsoft.com/office/officeart/2005/8/layout/hierarchy2#1"/>
    <dgm:cxn modelId="{2DBA5BC0-69C3-4C6D-BC1D-4382F0F48758}" type="presParOf" srcId="{98C4830A-6D28-44F2-B840-5734663EAE0C}" destId="{C32918D9-D745-4B36-BF9B-9C6CDA9271ED}" srcOrd="1" destOrd="0" presId="urn:microsoft.com/office/officeart/2005/8/layout/hierarchy2#1"/>
    <dgm:cxn modelId="{E841C716-FF3F-4942-A0D0-FB58DD7C69E8}" type="presParOf" srcId="{C32918D9-D745-4B36-BF9B-9C6CDA9271ED}" destId="{133E2A46-9D49-4A74-8F98-F1D404F7A397}" srcOrd="0" destOrd="0" presId="urn:microsoft.com/office/officeart/2005/8/layout/hierarchy2#1"/>
    <dgm:cxn modelId="{C0E09706-62BE-49DE-A750-BD8F26DBEFE6}" type="presParOf" srcId="{C32918D9-D745-4B36-BF9B-9C6CDA9271ED}" destId="{0613B17F-D267-4E33-B028-BCC8502D725C}" srcOrd="1" destOrd="0" presId="urn:microsoft.com/office/officeart/2005/8/layout/hierarchy2#1"/>
    <dgm:cxn modelId="{9688EB9F-28CF-4A86-B909-CC0DC0F48192}" type="presParOf" srcId="{0A747B92-5D1C-4C22-B75D-7C0F1BFCAEE7}" destId="{0F69232C-C061-49C3-8A4F-F308691E7131}" srcOrd="2" destOrd="0" presId="urn:microsoft.com/office/officeart/2005/8/layout/hierarchy2#1"/>
    <dgm:cxn modelId="{C57E87C4-D17C-471B-8402-C49C4BAFA8DE}" type="presParOf" srcId="{0F69232C-C061-49C3-8A4F-F308691E7131}" destId="{96B577C0-6F32-42FE-ABDB-BDD3A8E40CDF}" srcOrd="0" destOrd="0" presId="urn:microsoft.com/office/officeart/2005/8/layout/hierarchy2#1"/>
    <dgm:cxn modelId="{4488A462-215E-465E-B597-D125D5016D6F}" type="presParOf" srcId="{0A747B92-5D1C-4C22-B75D-7C0F1BFCAEE7}" destId="{0701B5FE-CB9D-4E51-9A5B-CF992D980493}" srcOrd="3" destOrd="0" presId="urn:microsoft.com/office/officeart/2005/8/layout/hierarchy2#1"/>
    <dgm:cxn modelId="{DE336184-B96B-470A-823A-0CE7D9DA10C7}" type="presParOf" srcId="{0701B5FE-CB9D-4E51-9A5B-CF992D980493}" destId="{A79E5A6B-94EB-4876-862E-B0252C126105}" srcOrd="0" destOrd="0" presId="urn:microsoft.com/office/officeart/2005/8/layout/hierarchy2#1"/>
    <dgm:cxn modelId="{D7CE1ABD-984B-41A9-8B8D-1185312AF599}" type="presParOf" srcId="{0701B5FE-CB9D-4E51-9A5B-CF992D980493}" destId="{EA55DBD7-219C-42B4-967A-831F7B246E3D}" srcOrd="1" destOrd="0" presId="urn:microsoft.com/office/officeart/2005/8/layout/hierarchy2#1"/>
    <dgm:cxn modelId="{48393F26-55BB-4600-A4D1-8E90722F14FB}" type="presParOf" srcId="{EA55DBD7-219C-42B4-967A-831F7B246E3D}" destId="{D91C0641-4417-4666-BFBA-2725819B5F1F}" srcOrd="0" destOrd="0" presId="urn:microsoft.com/office/officeart/2005/8/layout/hierarchy2#1"/>
    <dgm:cxn modelId="{33EDA29A-42B7-40C4-8C1A-37F02BA29C25}" type="presParOf" srcId="{D91C0641-4417-4666-BFBA-2725819B5F1F}" destId="{BE347E10-4C31-473C-8527-DE64F1E26032}" srcOrd="0" destOrd="0" presId="urn:microsoft.com/office/officeart/2005/8/layout/hierarchy2#1"/>
    <dgm:cxn modelId="{53116571-C05C-48DB-B213-5BFDCA040E2B}" type="presParOf" srcId="{EA55DBD7-219C-42B4-967A-831F7B246E3D}" destId="{E9841F33-6A1D-4B3E-B5FC-D90084AC1281}" srcOrd="1" destOrd="0" presId="urn:microsoft.com/office/officeart/2005/8/layout/hierarchy2#1"/>
    <dgm:cxn modelId="{576DF48D-6447-472B-A136-D1677BDF25A0}" type="presParOf" srcId="{E9841F33-6A1D-4B3E-B5FC-D90084AC1281}" destId="{EF5E7AEF-4D53-46F5-8558-7AE10ABF71E1}" srcOrd="0" destOrd="0" presId="urn:microsoft.com/office/officeart/2005/8/layout/hierarchy2#1"/>
    <dgm:cxn modelId="{B137E7F2-6A49-4FCB-8F80-328930415449}" type="presParOf" srcId="{E9841F33-6A1D-4B3E-B5FC-D90084AC1281}" destId="{44FDC7D4-DD9E-4DAE-A5FA-B4561FE7E105}" srcOrd="1" destOrd="0" presId="urn:microsoft.com/office/officeart/2005/8/layout/hierarchy2#1"/>
    <dgm:cxn modelId="{687694F6-501C-4E7C-A4EC-3BC9128101C0}" type="presParOf" srcId="{EA55DBD7-219C-42B4-967A-831F7B246E3D}" destId="{2B88EF60-FA1E-415F-9875-6767B93CBB72}" srcOrd="2" destOrd="0" presId="urn:microsoft.com/office/officeart/2005/8/layout/hierarchy2#1"/>
    <dgm:cxn modelId="{66248373-8065-4D12-9BE1-20D79ED2034D}" type="presParOf" srcId="{2B88EF60-FA1E-415F-9875-6767B93CBB72}" destId="{88D592C5-6998-45A1-94E0-BC987639346E}" srcOrd="0" destOrd="0" presId="urn:microsoft.com/office/officeart/2005/8/layout/hierarchy2#1"/>
    <dgm:cxn modelId="{2B8DAC54-76FD-49D8-99C9-564745FE5FC5}" type="presParOf" srcId="{EA55DBD7-219C-42B4-967A-831F7B246E3D}" destId="{A6909D83-537D-4DB0-B4C2-3CDCFC6D0890}" srcOrd="3" destOrd="0" presId="urn:microsoft.com/office/officeart/2005/8/layout/hierarchy2#1"/>
    <dgm:cxn modelId="{073A1ACB-709A-477C-8FE7-3569EAD32442}" type="presParOf" srcId="{A6909D83-537D-4DB0-B4C2-3CDCFC6D0890}" destId="{29C9F533-A0EF-4C4E-B937-741F5B613495}" srcOrd="0" destOrd="0" presId="urn:microsoft.com/office/officeart/2005/8/layout/hierarchy2#1"/>
    <dgm:cxn modelId="{9DC24ACB-9F41-4432-9E74-FA155FF6A57F}" type="presParOf" srcId="{A6909D83-537D-4DB0-B4C2-3CDCFC6D0890}" destId="{DD49F792-9EB1-44B3-BDB0-C5DD05840834}" srcOrd="1" destOrd="0" presId="urn:microsoft.com/office/officeart/2005/8/layout/hierarchy2#1"/>
    <dgm:cxn modelId="{1AA7C3EF-58DF-4906-A214-D777E3823431}" type="presParOf" srcId="{EA55DBD7-219C-42B4-967A-831F7B246E3D}" destId="{D19C7A3F-949E-473F-B50C-E4C5A3B65AAE}" srcOrd="4" destOrd="0" presId="urn:microsoft.com/office/officeart/2005/8/layout/hierarchy2#1"/>
    <dgm:cxn modelId="{C14950E5-0FF7-4F32-BB13-A901623A02A1}" type="presParOf" srcId="{D19C7A3F-949E-473F-B50C-E4C5A3B65AAE}" destId="{7EAAC75D-29FA-46C2-97A3-483634E0E69A}" srcOrd="0" destOrd="0" presId="urn:microsoft.com/office/officeart/2005/8/layout/hierarchy2#1"/>
    <dgm:cxn modelId="{9970A59C-407F-45E9-AF1A-B1CA2C7E0E62}" type="presParOf" srcId="{EA55DBD7-219C-42B4-967A-831F7B246E3D}" destId="{1AB469E1-9F61-4BFD-BBC7-70E7C3F35261}" srcOrd="5" destOrd="0" presId="urn:microsoft.com/office/officeart/2005/8/layout/hierarchy2#1"/>
    <dgm:cxn modelId="{1B8EF0E4-42D9-4F90-9970-79D4D1337BD6}" type="presParOf" srcId="{1AB469E1-9F61-4BFD-BBC7-70E7C3F35261}" destId="{98F00027-4690-4324-8A86-019FB1E10E6B}" srcOrd="0" destOrd="0" presId="urn:microsoft.com/office/officeart/2005/8/layout/hierarchy2#1"/>
    <dgm:cxn modelId="{5F39DC5A-A3B9-4334-A2AA-F13B5D0CB6DA}" type="presParOf" srcId="{1AB469E1-9F61-4BFD-BBC7-70E7C3F35261}" destId="{DAA15365-5E80-4337-8CC3-8820691E6D15}" srcOrd="1" destOrd="0" presId="urn:microsoft.com/office/officeart/2005/8/layout/hierarchy2#1"/>
    <dgm:cxn modelId="{3E6B8B88-4131-4577-8938-61F9FE2CC915}" type="presParOf" srcId="{EA55DBD7-219C-42B4-967A-831F7B246E3D}" destId="{04037CAB-048C-4C05-8B43-E8AF77F6BF3C}" srcOrd="6" destOrd="0" presId="urn:microsoft.com/office/officeart/2005/8/layout/hierarchy2#1"/>
    <dgm:cxn modelId="{BD74C71C-68CE-4ADE-ABA1-BAAC91497FFB}" type="presParOf" srcId="{04037CAB-048C-4C05-8B43-E8AF77F6BF3C}" destId="{C212BC54-468D-42AC-9B3B-A3DAF861A7A2}" srcOrd="0" destOrd="0" presId="urn:microsoft.com/office/officeart/2005/8/layout/hierarchy2#1"/>
    <dgm:cxn modelId="{9AE316EA-3500-47E4-94FA-730A8D14E559}" type="presParOf" srcId="{EA55DBD7-219C-42B4-967A-831F7B246E3D}" destId="{F3E4FEA2-67A4-4857-B649-DACA599E93D4}" srcOrd="7" destOrd="0" presId="urn:microsoft.com/office/officeart/2005/8/layout/hierarchy2#1"/>
    <dgm:cxn modelId="{9D6724B6-A3E8-4D15-991C-4EA470350D79}" type="presParOf" srcId="{F3E4FEA2-67A4-4857-B649-DACA599E93D4}" destId="{0EA446EF-BE59-4E88-A771-E5BD6EF70395}" srcOrd="0" destOrd="0" presId="urn:microsoft.com/office/officeart/2005/8/layout/hierarchy2#1"/>
    <dgm:cxn modelId="{AB634488-7064-43B3-9880-0D73626E93AD}" type="presParOf" srcId="{F3E4FEA2-67A4-4857-B649-DACA599E93D4}" destId="{CCDF1465-EC13-4F35-9918-21F06C31FE50}" srcOrd="1" destOrd="0" presId="urn:microsoft.com/office/officeart/2005/8/layout/hierarchy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2AA47-1CFD-4FD5-92A9-0DCF1B884211}">
      <dsp:nvSpPr>
        <dsp:cNvPr id="0" name=""/>
        <dsp:cNvSpPr/>
      </dsp:nvSpPr>
      <dsp:spPr>
        <a:xfrm>
          <a:off x="5198394" y="1109319"/>
          <a:ext cx="140900" cy="1058300"/>
        </a:xfrm>
        <a:custGeom>
          <a:avLst/>
          <a:gdLst/>
          <a:ahLst/>
          <a:cxnLst/>
          <a:rect l="0" t="0" r="0" b="0"/>
          <a:pathLst>
            <a:path>
              <a:moveTo>
                <a:pt x="0" y="0"/>
              </a:moveTo>
              <a:lnTo>
                <a:pt x="0" y="882615"/>
              </a:lnTo>
              <a:lnTo>
                <a:pt x="113155" y="882615"/>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5457ACD0-D71B-4785-A782-F3A65C652D7E}">
      <dsp:nvSpPr>
        <dsp:cNvPr id="0" name=""/>
        <dsp:cNvSpPr/>
      </dsp:nvSpPr>
      <dsp:spPr>
        <a:xfrm>
          <a:off x="5198394" y="1109319"/>
          <a:ext cx="140900" cy="413338"/>
        </a:xfrm>
        <a:custGeom>
          <a:avLst/>
          <a:gdLst/>
          <a:ahLst/>
          <a:cxnLst/>
          <a:rect l="0" t="0" r="0" b="0"/>
          <a:pathLst>
            <a:path>
              <a:moveTo>
                <a:pt x="0" y="0"/>
              </a:moveTo>
              <a:lnTo>
                <a:pt x="0" y="347011"/>
              </a:lnTo>
              <a:lnTo>
                <a:pt x="113155" y="347011"/>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38383DF5-947D-4D17-92DF-7D4D6BB35B08}">
      <dsp:nvSpPr>
        <dsp:cNvPr id="0" name=""/>
        <dsp:cNvSpPr/>
      </dsp:nvSpPr>
      <dsp:spPr>
        <a:xfrm>
          <a:off x="3332027" y="464357"/>
          <a:ext cx="2242101" cy="181714"/>
        </a:xfrm>
        <a:custGeom>
          <a:avLst/>
          <a:gdLst/>
          <a:ahLst/>
          <a:cxnLst/>
          <a:rect l="0" t="0" r="0" b="0"/>
          <a:pathLst>
            <a:path>
              <a:moveTo>
                <a:pt x="0" y="0"/>
              </a:moveTo>
              <a:lnTo>
                <a:pt x="0" y="79209"/>
              </a:lnTo>
              <a:lnTo>
                <a:pt x="1825581" y="79209"/>
              </a:lnTo>
              <a:lnTo>
                <a:pt x="1825581" y="158418"/>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A774A3E4-3413-4A3E-9DD6-6183FFEAC2D6}">
      <dsp:nvSpPr>
        <dsp:cNvPr id="0" name=""/>
        <dsp:cNvSpPr/>
      </dsp:nvSpPr>
      <dsp:spPr>
        <a:xfrm>
          <a:off x="4077343" y="1109319"/>
          <a:ext cx="140900" cy="2348224"/>
        </a:xfrm>
        <a:custGeom>
          <a:avLst/>
          <a:gdLst/>
          <a:ahLst/>
          <a:cxnLst/>
          <a:rect l="0" t="0" r="0" b="0"/>
          <a:pathLst>
            <a:path>
              <a:moveTo>
                <a:pt x="0" y="0"/>
              </a:moveTo>
              <a:lnTo>
                <a:pt x="0" y="1953824"/>
              </a:lnTo>
              <a:lnTo>
                <a:pt x="113155" y="1953824"/>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1FB23998-92C7-4922-885F-7122E9629397}">
      <dsp:nvSpPr>
        <dsp:cNvPr id="0" name=""/>
        <dsp:cNvSpPr/>
      </dsp:nvSpPr>
      <dsp:spPr>
        <a:xfrm>
          <a:off x="4077343" y="1109319"/>
          <a:ext cx="140900" cy="1703262"/>
        </a:xfrm>
        <a:custGeom>
          <a:avLst/>
          <a:gdLst/>
          <a:ahLst/>
          <a:cxnLst/>
          <a:rect l="0" t="0" r="0" b="0"/>
          <a:pathLst>
            <a:path>
              <a:moveTo>
                <a:pt x="0" y="0"/>
              </a:moveTo>
              <a:lnTo>
                <a:pt x="0" y="1418220"/>
              </a:lnTo>
              <a:lnTo>
                <a:pt x="113155" y="1418220"/>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5FA2C297-45FE-491B-A9E4-F61470E24DA8}">
      <dsp:nvSpPr>
        <dsp:cNvPr id="0" name=""/>
        <dsp:cNvSpPr/>
      </dsp:nvSpPr>
      <dsp:spPr>
        <a:xfrm>
          <a:off x="4077343" y="1109319"/>
          <a:ext cx="140900" cy="1058300"/>
        </a:xfrm>
        <a:custGeom>
          <a:avLst/>
          <a:gdLst/>
          <a:ahLst/>
          <a:cxnLst/>
          <a:rect l="0" t="0" r="0" b="0"/>
          <a:pathLst>
            <a:path>
              <a:moveTo>
                <a:pt x="0" y="0"/>
              </a:moveTo>
              <a:lnTo>
                <a:pt x="0" y="882615"/>
              </a:lnTo>
              <a:lnTo>
                <a:pt x="113155" y="882615"/>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703A98C5-2D43-4555-BF04-67C09FDE68E0}">
      <dsp:nvSpPr>
        <dsp:cNvPr id="0" name=""/>
        <dsp:cNvSpPr/>
      </dsp:nvSpPr>
      <dsp:spPr>
        <a:xfrm>
          <a:off x="4077343" y="1109319"/>
          <a:ext cx="140900" cy="413338"/>
        </a:xfrm>
        <a:custGeom>
          <a:avLst/>
          <a:gdLst/>
          <a:ahLst/>
          <a:cxnLst/>
          <a:rect l="0" t="0" r="0" b="0"/>
          <a:pathLst>
            <a:path>
              <a:moveTo>
                <a:pt x="0" y="0"/>
              </a:moveTo>
              <a:lnTo>
                <a:pt x="0" y="347011"/>
              </a:lnTo>
              <a:lnTo>
                <a:pt x="113155" y="347011"/>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D8AF2ABF-7DB2-409D-B322-5874FA827E7B}">
      <dsp:nvSpPr>
        <dsp:cNvPr id="0" name=""/>
        <dsp:cNvSpPr/>
      </dsp:nvSpPr>
      <dsp:spPr>
        <a:xfrm>
          <a:off x="3332027" y="464357"/>
          <a:ext cx="1121050" cy="181714"/>
        </a:xfrm>
        <a:custGeom>
          <a:avLst/>
          <a:gdLst/>
          <a:ahLst/>
          <a:cxnLst/>
          <a:rect l="0" t="0" r="0" b="0"/>
          <a:pathLst>
            <a:path>
              <a:moveTo>
                <a:pt x="0" y="0"/>
              </a:moveTo>
              <a:lnTo>
                <a:pt x="0" y="79209"/>
              </a:lnTo>
              <a:lnTo>
                <a:pt x="912790" y="79209"/>
              </a:lnTo>
              <a:lnTo>
                <a:pt x="912790" y="158418"/>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D561F33D-5C55-44E0-9C1B-24D56227FCF1}">
      <dsp:nvSpPr>
        <dsp:cNvPr id="0" name=""/>
        <dsp:cNvSpPr/>
      </dsp:nvSpPr>
      <dsp:spPr>
        <a:xfrm>
          <a:off x="2956293" y="1109319"/>
          <a:ext cx="140900" cy="1058300"/>
        </a:xfrm>
        <a:custGeom>
          <a:avLst/>
          <a:gdLst/>
          <a:ahLst/>
          <a:cxnLst/>
          <a:rect l="0" t="0" r="0" b="0"/>
          <a:pathLst>
            <a:path>
              <a:moveTo>
                <a:pt x="0" y="0"/>
              </a:moveTo>
              <a:lnTo>
                <a:pt x="0" y="882615"/>
              </a:lnTo>
              <a:lnTo>
                <a:pt x="113155" y="882615"/>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4E221424-A0BA-4FEC-BE2B-A8EA5E3EA522}">
      <dsp:nvSpPr>
        <dsp:cNvPr id="0" name=""/>
        <dsp:cNvSpPr/>
      </dsp:nvSpPr>
      <dsp:spPr>
        <a:xfrm>
          <a:off x="2956293" y="1109319"/>
          <a:ext cx="140900" cy="413338"/>
        </a:xfrm>
        <a:custGeom>
          <a:avLst/>
          <a:gdLst/>
          <a:ahLst/>
          <a:cxnLst/>
          <a:rect l="0" t="0" r="0" b="0"/>
          <a:pathLst>
            <a:path>
              <a:moveTo>
                <a:pt x="0" y="0"/>
              </a:moveTo>
              <a:lnTo>
                <a:pt x="0" y="347011"/>
              </a:lnTo>
              <a:lnTo>
                <a:pt x="113155" y="347011"/>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047EFCA2-DF67-4409-9416-D4646AA8ED0A}">
      <dsp:nvSpPr>
        <dsp:cNvPr id="0" name=""/>
        <dsp:cNvSpPr/>
      </dsp:nvSpPr>
      <dsp:spPr>
        <a:xfrm>
          <a:off x="3286307" y="464357"/>
          <a:ext cx="91440" cy="181714"/>
        </a:xfrm>
        <a:custGeom>
          <a:avLst/>
          <a:gdLst/>
          <a:ahLst/>
          <a:cxnLst/>
          <a:rect l="0" t="0" r="0" b="0"/>
          <a:pathLst>
            <a:path>
              <a:moveTo>
                <a:pt x="45720" y="0"/>
              </a:moveTo>
              <a:lnTo>
                <a:pt x="45720" y="158418"/>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058E2594-AFA5-4D57-B09F-92EFB2516B5A}">
      <dsp:nvSpPr>
        <dsp:cNvPr id="0" name=""/>
        <dsp:cNvSpPr/>
      </dsp:nvSpPr>
      <dsp:spPr>
        <a:xfrm>
          <a:off x="1835242" y="1109319"/>
          <a:ext cx="140900" cy="1058300"/>
        </a:xfrm>
        <a:custGeom>
          <a:avLst/>
          <a:gdLst/>
          <a:ahLst/>
          <a:cxnLst/>
          <a:rect l="0" t="0" r="0" b="0"/>
          <a:pathLst>
            <a:path>
              <a:moveTo>
                <a:pt x="0" y="0"/>
              </a:moveTo>
              <a:lnTo>
                <a:pt x="0" y="882615"/>
              </a:lnTo>
              <a:lnTo>
                <a:pt x="113155" y="882615"/>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52FE367F-0858-4E4F-BE83-AA35E5E3DE23}">
      <dsp:nvSpPr>
        <dsp:cNvPr id="0" name=""/>
        <dsp:cNvSpPr/>
      </dsp:nvSpPr>
      <dsp:spPr>
        <a:xfrm>
          <a:off x="1835242" y="1109319"/>
          <a:ext cx="140900" cy="413338"/>
        </a:xfrm>
        <a:custGeom>
          <a:avLst/>
          <a:gdLst/>
          <a:ahLst/>
          <a:cxnLst/>
          <a:rect l="0" t="0" r="0" b="0"/>
          <a:pathLst>
            <a:path>
              <a:moveTo>
                <a:pt x="0" y="0"/>
              </a:moveTo>
              <a:lnTo>
                <a:pt x="0" y="413338"/>
              </a:lnTo>
              <a:lnTo>
                <a:pt x="140900" y="413338"/>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09A33F4E-6BC5-4582-B2E3-AD5488A8A0A7}">
      <dsp:nvSpPr>
        <dsp:cNvPr id="0" name=""/>
        <dsp:cNvSpPr/>
      </dsp:nvSpPr>
      <dsp:spPr>
        <a:xfrm>
          <a:off x="2210976" y="464357"/>
          <a:ext cx="1121050" cy="181714"/>
        </a:xfrm>
        <a:custGeom>
          <a:avLst/>
          <a:gdLst/>
          <a:ahLst/>
          <a:cxnLst/>
          <a:rect l="0" t="0" r="0" b="0"/>
          <a:pathLst>
            <a:path>
              <a:moveTo>
                <a:pt x="1121050" y="0"/>
              </a:moveTo>
              <a:lnTo>
                <a:pt x="1121050" y="90857"/>
              </a:lnTo>
              <a:lnTo>
                <a:pt x="0" y="90857"/>
              </a:lnTo>
              <a:lnTo>
                <a:pt x="0" y="181714"/>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C7B28F7E-A4DE-49E8-87B8-02927F475F1A}">
      <dsp:nvSpPr>
        <dsp:cNvPr id="0" name=""/>
        <dsp:cNvSpPr/>
      </dsp:nvSpPr>
      <dsp:spPr>
        <a:xfrm>
          <a:off x="714191" y="1109319"/>
          <a:ext cx="140900" cy="1058300"/>
        </a:xfrm>
        <a:custGeom>
          <a:avLst/>
          <a:gdLst/>
          <a:ahLst/>
          <a:cxnLst/>
          <a:rect l="0" t="0" r="0" b="0"/>
          <a:pathLst>
            <a:path>
              <a:moveTo>
                <a:pt x="0" y="0"/>
              </a:moveTo>
              <a:lnTo>
                <a:pt x="0" y="882615"/>
              </a:lnTo>
              <a:lnTo>
                <a:pt x="113155" y="882615"/>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946402E6-A035-4F25-8FBD-658439DDD7BB}">
      <dsp:nvSpPr>
        <dsp:cNvPr id="0" name=""/>
        <dsp:cNvSpPr/>
      </dsp:nvSpPr>
      <dsp:spPr>
        <a:xfrm>
          <a:off x="714191" y="1109319"/>
          <a:ext cx="140900" cy="413338"/>
        </a:xfrm>
        <a:custGeom>
          <a:avLst/>
          <a:gdLst/>
          <a:ahLst/>
          <a:cxnLst/>
          <a:rect l="0" t="0" r="0" b="0"/>
          <a:pathLst>
            <a:path>
              <a:moveTo>
                <a:pt x="0" y="0"/>
              </a:moveTo>
              <a:lnTo>
                <a:pt x="0" y="347011"/>
              </a:lnTo>
              <a:lnTo>
                <a:pt x="113155" y="347011"/>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28EDE84E-F4FC-4C16-8EE1-BB459E0D899C}">
      <dsp:nvSpPr>
        <dsp:cNvPr id="0" name=""/>
        <dsp:cNvSpPr/>
      </dsp:nvSpPr>
      <dsp:spPr>
        <a:xfrm>
          <a:off x="1089926" y="464357"/>
          <a:ext cx="2242101" cy="181714"/>
        </a:xfrm>
        <a:custGeom>
          <a:avLst/>
          <a:gdLst/>
          <a:ahLst/>
          <a:cxnLst/>
          <a:rect l="0" t="0" r="0" b="0"/>
          <a:pathLst>
            <a:path>
              <a:moveTo>
                <a:pt x="1825581" y="0"/>
              </a:moveTo>
              <a:lnTo>
                <a:pt x="1825581" y="79209"/>
              </a:lnTo>
              <a:lnTo>
                <a:pt x="0" y="79209"/>
              </a:lnTo>
              <a:lnTo>
                <a:pt x="0" y="158418"/>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sp>
    <dsp:sp modelId="{D3075C72-8803-4AA9-A43B-467738F4E2D8}">
      <dsp:nvSpPr>
        <dsp:cNvPr id="0" name=""/>
        <dsp:cNvSpPr/>
      </dsp:nvSpPr>
      <dsp:spPr>
        <a:xfrm>
          <a:off x="2813504" y="1110"/>
          <a:ext cx="1037046"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证券投资基金</a:t>
          </a:r>
        </a:p>
      </dsp:txBody>
      <dsp:txXfrm>
        <a:off x="2813504" y="1110"/>
        <a:ext cx="1037046" cy="463247"/>
      </dsp:txXfrm>
    </dsp:sp>
    <dsp:sp modelId="{6E330C1D-4513-4D55-87DA-D9223AA31361}">
      <dsp:nvSpPr>
        <dsp:cNvPr id="0" name=""/>
        <dsp:cNvSpPr/>
      </dsp:nvSpPr>
      <dsp:spPr>
        <a:xfrm>
          <a:off x="620258" y="646072"/>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募集方式</a:t>
          </a:r>
        </a:p>
      </dsp:txBody>
      <dsp:txXfrm>
        <a:off x="620258" y="646072"/>
        <a:ext cx="939335" cy="463247"/>
      </dsp:txXfrm>
    </dsp:sp>
    <dsp:sp modelId="{C69BE6BF-2DCA-4642-9B46-485D2F455921}">
      <dsp:nvSpPr>
        <dsp:cNvPr id="0" name=""/>
        <dsp:cNvSpPr/>
      </dsp:nvSpPr>
      <dsp:spPr>
        <a:xfrm>
          <a:off x="855092" y="1291034"/>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公募基金</a:t>
          </a:r>
          <a:endParaRPr lang="en-US" altLang="zh-CN" sz="900" b="1" kern="1200" dirty="0">
            <a:solidFill>
              <a:srgbClr val="FFFFFF"/>
            </a:solidFill>
            <a:latin typeface="Arial" panose="020B0604020202020204"/>
            <a:ea typeface="微软雅黑" panose="020B0503020204020204" charset="-122"/>
            <a:cs typeface="+mn-cs"/>
          </a:endParaRPr>
        </a:p>
      </dsp:txBody>
      <dsp:txXfrm>
        <a:off x="855092" y="1291034"/>
        <a:ext cx="939335" cy="463247"/>
      </dsp:txXfrm>
    </dsp:sp>
    <dsp:sp modelId="{883D2D08-FFA4-45A9-ADFC-F466D67B4CB7}">
      <dsp:nvSpPr>
        <dsp:cNvPr id="0" name=""/>
        <dsp:cNvSpPr/>
      </dsp:nvSpPr>
      <dsp:spPr>
        <a:xfrm>
          <a:off x="855092" y="1935996"/>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私募基金</a:t>
          </a:r>
        </a:p>
      </dsp:txBody>
      <dsp:txXfrm>
        <a:off x="855092" y="1935996"/>
        <a:ext cx="939335" cy="463247"/>
      </dsp:txXfrm>
    </dsp:sp>
    <dsp:sp modelId="{F4E220FF-9937-4014-9064-AF0F870588CB}">
      <dsp:nvSpPr>
        <dsp:cNvPr id="0" name=""/>
        <dsp:cNvSpPr/>
      </dsp:nvSpPr>
      <dsp:spPr>
        <a:xfrm>
          <a:off x="1741309" y="646072"/>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组织形式</a:t>
          </a:r>
        </a:p>
      </dsp:txBody>
      <dsp:txXfrm>
        <a:off x="1741309" y="646072"/>
        <a:ext cx="939335" cy="463247"/>
      </dsp:txXfrm>
    </dsp:sp>
    <dsp:sp modelId="{E70E12F0-8482-4AF7-B793-460DF55C9752}">
      <dsp:nvSpPr>
        <dsp:cNvPr id="0" name=""/>
        <dsp:cNvSpPr/>
      </dsp:nvSpPr>
      <dsp:spPr>
        <a:xfrm>
          <a:off x="1976142" y="1291034"/>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契约型基金</a:t>
          </a:r>
        </a:p>
      </dsp:txBody>
      <dsp:txXfrm>
        <a:off x="1976142" y="1291034"/>
        <a:ext cx="939335" cy="463247"/>
      </dsp:txXfrm>
    </dsp:sp>
    <dsp:sp modelId="{252EA224-41DC-4684-9C4D-F637ADBFAFF0}">
      <dsp:nvSpPr>
        <dsp:cNvPr id="0" name=""/>
        <dsp:cNvSpPr/>
      </dsp:nvSpPr>
      <dsp:spPr>
        <a:xfrm>
          <a:off x="1976142" y="1935996"/>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公司型基金</a:t>
          </a:r>
        </a:p>
      </dsp:txBody>
      <dsp:txXfrm>
        <a:off x="1976142" y="1935996"/>
        <a:ext cx="939335" cy="463247"/>
      </dsp:txXfrm>
    </dsp:sp>
    <dsp:sp modelId="{C970A298-3F63-45FC-B0B8-9EAD56348DE1}">
      <dsp:nvSpPr>
        <dsp:cNvPr id="0" name=""/>
        <dsp:cNvSpPr/>
      </dsp:nvSpPr>
      <dsp:spPr>
        <a:xfrm>
          <a:off x="2862359" y="646072"/>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运作方式</a:t>
          </a:r>
        </a:p>
      </dsp:txBody>
      <dsp:txXfrm>
        <a:off x="2862359" y="646072"/>
        <a:ext cx="939335" cy="463247"/>
      </dsp:txXfrm>
    </dsp:sp>
    <dsp:sp modelId="{DBE32350-C766-424A-BBA5-311B3C5B016F}">
      <dsp:nvSpPr>
        <dsp:cNvPr id="0" name=""/>
        <dsp:cNvSpPr/>
      </dsp:nvSpPr>
      <dsp:spPr>
        <a:xfrm>
          <a:off x="3097193" y="1291034"/>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开放式</a:t>
          </a:r>
        </a:p>
      </dsp:txBody>
      <dsp:txXfrm>
        <a:off x="3097193" y="1291034"/>
        <a:ext cx="939335" cy="463247"/>
      </dsp:txXfrm>
    </dsp:sp>
    <dsp:sp modelId="{B4CF5D7E-89A1-479C-BD63-0481924B7C07}">
      <dsp:nvSpPr>
        <dsp:cNvPr id="0" name=""/>
        <dsp:cNvSpPr/>
      </dsp:nvSpPr>
      <dsp:spPr>
        <a:xfrm>
          <a:off x="3097193" y="1935996"/>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封闭式</a:t>
          </a:r>
        </a:p>
      </dsp:txBody>
      <dsp:txXfrm>
        <a:off x="3097193" y="1935996"/>
        <a:ext cx="939335" cy="463247"/>
      </dsp:txXfrm>
    </dsp:sp>
    <dsp:sp modelId="{B71DAB5E-A65A-45C0-9254-B5B40167F4A4}">
      <dsp:nvSpPr>
        <dsp:cNvPr id="0" name=""/>
        <dsp:cNvSpPr/>
      </dsp:nvSpPr>
      <dsp:spPr>
        <a:xfrm>
          <a:off x="3983410" y="646072"/>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投资标的</a:t>
          </a:r>
        </a:p>
      </dsp:txBody>
      <dsp:txXfrm>
        <a:off x="3983410" y="646072"/>
        <a:ext cx="939335" cy="463247"/>
      </dsp:txXfrm>
    </dsp:sp>
    <dsp:sp modelId="{0AE997B8-09BB-498D-ADD6-7FA451A1974F}">
      <dsp:nvSpPr>
        <dsp:cNvPr id="0" name=""/>
        <dsp:cNvSpPr/>
      </dsp:nvSpPr>
      <dsp:spPr>
        <a:xfrm>
          <a:off x="4218244" y="1291034"/>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股票型基金</a:t>
          </a:r>
        </a:p>
      </dsp:txBody>
      <dsp:txXfrm>
        <a:off x="4218244" y="1291034"/>
        <a:ext cx="939335" cy="463247"/>
      </dsp:txXfrm>
    </dsp:sp>
    <dsp:sp modelId="{DF4DAD02-2FEE-4DA8-B64B-19066E8C9BF4}">
      <dsp:nvSpPr>
        <dsp:cNvPr id="0" name=""/>
        <dsp:cNvSpPr/>
      </dsp:nvSpPr>
      <dsp:spPr>
        <a:xfrm>
          <a:off x="4218244" y="1935996"/>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债券型基金</a:t>
          </a:r>
        </a:p>
      </dsp:txBody>
      <dsp:txXfrm>
        <a:off x="4218244" y="1935996"/>
        <a:ext cx="939335" cy="463247"/>
      </dsp:txXfrm>
    </dsp:sp>
    <dsp:sp modelId="{9AD328F9-85A8-4BE1-8C93-E4012918681D}">
      <dsp:nvSpPr>
        <dsp:cNvPr id="0" name=""/>
        <dsp:cNvSpPr/>
      </dsp:nvSpPr>
      <dsp:spPr>
        <a:xfrm>
          <a:off x="4218244" y="2580959"/>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货币市场基金</a:t>
          </a:r>
        </a:p>
      </dsp:txBody>
      <dsp:txXfrm>
        <a:off x="4218244" y="2580959"/>
        <a:ext cx="939335" cy="463247"/>
      </dsp:txXfrm>
    </dsp:sp>
    <dsp:sp modelId="{A5C5302D-6D3D-43AA-A7ED-2414C04AC045}">
      <dsp:nvSpPr>
        <dsp:cNvPr id="0" name=""/>
        <dsp:cNvSpPr/>
      </dsp:nvSpPr>
      <dsp:spPr>
        <a:xfrm>
          <a:off x="4218244" y="3225921"/>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混合市场基金</a:t>
          </a:r>
        </a:p>
      </dsp:txBody>
      <dsp:txXfrm>
        <a:off x="4218244" y="3225921"/>
        <a:ext cx="939335" cy="463247"/>
      </dsp:txXfrm>
    </dsp:sp>
    <dsp:sp modelId="{80284F10-D60C-42F7-A09A-311224692574}">
      <dsp:nvSpPr>
        <dsp:cNvPr id="0" name=""/>
        <dsp:cNvSpPr/>
      </dsp:nvSpPr>
      <dsp:spPr>
        <a:xfrm>
          <a:off x="5104460" y="646072"/>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特殊基金</a:t>
          </a:r>
        </a:p>
      </dsp:txBody>
      <dsp:txXfrm>
        <a:off x="5104460" y="646072"/>
        <a:ext cx="939335" cy="463247"/>
      </dsp:txXfrm>
    </dsp:sp>
    <dsp:sp modelId="{C807ECF2-FCD8-4554-ABAF-F873C88DA2BB}">
      <dsp:nvSpPr>
        <dsp:cNvPr id="0" name=""/>
        <dsp:cNvSpPr/>
      </dsp:nvSpPr>
      <dsp:spPr>
        <a:xfrm>
          <a:off x="5339294" y="1291034"/>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altLang="zh-CN" sz="900" b="1" kern="1200" dirty="0">
              <a:solidFill>
                <a:srgbClr val="FFFFFF"/>
              </a:solidFill>
              <a:latin typeface="Arial" panose="020B0604020202020204"/>
              <a:ea typeface="微软雅黑" panose="020B0503020204020204" charset="-122"/>
              <a:cs typeface="+mn-cs"/>
            </a:rPr>
            <a:t>ETF</a:t>
          </a:r>
          <a:endParaRPr lang="zh-CN" altLang="en-US" sz="900" b="1" kern="1200" dirty="0">
            <a:solidFill>
              <a:srgbClr val="FFFFFF"/>
            </a:solidFill>
            <a:latin typeface="Arial" panose="020B0604020202020204"/>
            <a:ea typeface="微软雅黑" panose="020B0503020204020204" charset="-122"/>
            <a:cs typeface="+mn-cs"/>
          </a:endParaRPr>
        </a:p>
      </dsp:txBody>
      <dsp:txXfrm>
        <a:off x="5339294" y="1291034"/>
        <a:ext cx="939335" cy="463247"/>
      </dsp:txXfrm>
    </dsp:sp>
    <dsp:sp modelId="{82DE71FF-0261-4EF0-B843-A9D02323900F}">
      <dsp:nvSpPr>
        <dsp:cNvPr id="0" name=""/>
        <dsp:cNvSpPr/>
      </dsp:nvSpPr>
      <dsp:spPr>
        <a:xfrm>
          <a:off x="5339294" y="1935996"/>
          <a:ext cx="939335" cy="463247"/>
        </a:xfrm>
        <a:prstGeom prst="rect">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altLang="zh-CN" sz="900" b="1" kern="1200" dirty="0">
              <a:solidFill>
                <a:srgbClr val="FFFFFF"/>
              </a:solidFill>
              <a:latin typeface="Arial" panose="020B0604020202020204"/>
              <a:ea typeface="微软雅黑" panose="020B0503020204020204" charset="-122"/>
              <a:cs typeface="+mn-cs"/>
            </a:rPr>
            <a:t>LOF</a:t>
          </a:r>
          <a:endParaRPr lang="zh-CN" altLang="en-US" sz="900" b="1" kern="1200" dirty="0">
            <a:solidFill>
              <a:srgbClr val="FFFFFF"/>
            </a:solidFill>
            <a:latin typeface="Arial" panose="020B0604020202020204"/>
            <a:ea typeface="微软雅黑" panose="020B0503020204020204" charset="-122"/>
            <a:cs typeface="+mn-cs"/>
          </a:endParaRPr>
        </a:p>
      </dsp:txBody>
      <dsp:txXfrm>
        <a:off x="5339294" y="1935996"/>
        <a:ext cx="939335" cy="463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6F4E4-F9D8-4610-BDE7-0FC75381DE8D}">
      <dsp:nvSpPr>
        <dsp:cNvPr id="0" name=""/>
        <dsp:cNvSpPr/>
      </dsp:nvSpPr>
      <dsp:spPr>
        <a:xfrm>
          <a:off x="0" y="1572533"/>
          <a:ext cx="1267563" cy="41170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资产管理公司</a:t>
          </a:r>
        </a:p>
      </dsp:txBody>
      <dsp:txXfrm>
        <a:off x="12058" y="1584591"/>
        <a:ext cx="1243447" cy="387591"/>
      </dsp:txXfrm>
    </dsp:sp>
    <dsp:sp modelId="{A7AAF2E1-972B-4B07-BDFE-64E80781B782}">
      <dsp:nvSpPr>
        <dsp:cNvPr id="0" name=""/>
        <dsp:cNvSpPr/>
      </dsp:nvSpPr>
      <dsp:spPr>
        <a:xfrm rot="18048882">
          <a:off x="1006222" y="1308274"/>
          <a:ext cx="1071647" cy="19865"/>
        </a:xfrm>
        <a:custGeom>
          <a:avLst/>
          <a:gdLst/>
          <a:ahLst/>
          <a:cxnLst/>
          <a:rect l="0" t="0" r="0" b="0"/>
          <a:pathLst>
            <a:path>
              <a:moveTo>
                <a:pt x="0" y="9932"/>
              </a:moveTo>
              <a:lnTo>
                <a:pt x="1071647"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500" kern="1200">
            <a:solidFill>
              <a:srgbClr val="000000">
                <a:hueOff val="0"/>
                <a:satOff val="0"/>
                <a:lumOff val="0"/>
                <a:alphaOff val="0"/>
              </a:srgbClr>
            </a:solidFill>
            <a:latin typeface="Arial" panose="020B0604020202020204"/>
            <a:ea typeface="微软雅黑" panose="020B0503020204020204" charset="-122"/>
            <a:cs typeface="+mn-cs"/>
          </a:endParaRPr>
        </a:p>
      </dsp:txBody>
      <dsp:txXfrm>
        <a:off x="1515255" y="1291415"/>
        <a:ext cx="53582" cy="53582"/>
      </dsp:txXfrm>
    </dsp:sp>
    <dsp:sp modelId="{E2FDF4A9-AF3E-4AD0-A4DB-FFD4F39D08E3}">
      <dsp:nvSpPr>
        <dsp:cNvPr id="0" name=""/>
        <dsp:cNvSpPr/>
      </dsp:nvSpPr>
      <dsp:spPr>
        <a:xfrm>
          <a:off x="1816529" y="591226"/>
          <a:ext cx="1543745" cy="533598"/>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金融资产管理公司</a:t>
          </a:r>
        </a:p>
      </dsp:txBody>
      <dsp:txXfrm>
        <a:off x="1832158" y="606855"/>
        <a:ext cx="1512487" cy="502340"/>
      </dsp:txXfrm>
    </dsp:sp>
    <dsp:sp modelId="{981EC8C6-1F72-40CC-8EFD-F42A6805F490}">
      <dsp:nvSpPr>
        <dsp:cNvPr id="0" name=""/>
        <dsp:cNvSpPr/>
      </dsp:nvSpPr>
      <dsp:spPr>
        <a:xfrm rot="19405165">
          <a:off x="3250604" y="516291"/>
          <a:ext cx="1113517" cy="19865"/>
        </a:xfrm>
        <a:custGeom>
          <a:avLst/>
          <a:gdLst/>
          <a:ahLst/>
          <a:cxnLst/>
          <a:rect l="0" t="0" r="0" b="0"/>
          <a:pathLst>
            <a:path>
              <a:moveTo>
                <a:pt x="0" y="9932"/>
              </a:moveTo>
              <a:lnTo>
                <a:pt x="1113517"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3779524" y="498386"/>
        <a:ext cx="55675" cy="55675"/>
      </dsp:txXfrm>
    </dsp:sp>
    <dsp:sp modelId="{97C6996A-EA7A-4B01-BF02-4A03C4C6C378}">
      <dsp:nvSpPr>
        <dsp:cNvPr id="0" name=""/>
        <dsp:cNvSpPr/>
      </dsp:nvSpPr>
      <dsp:spPr>
        <a:xfrm>
          <a:off x="4254450" y="2073"/>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中国华融</a:t>
          </a:r>
        </a:p>
      </dsp:txBody>
      <dsp:txXfrm>
        <a:off x="4265717" y="13340"/>
        <a:ext cx="746861" cy="362163"/>
      </dsp:txXfrm>
    </dsp:sp>
    <dsp:sp modelId="{18E54B74-1C0B-441F-997B-B6DC16DB167E}">
      <dsp:nvSpPr>
        <dsp:cNvPr id="0" name=""/>
        <dsp:cNvSpPr/>
      </dsp:nvSpPr>
      <dsp:spPr>
        <a:xfrm>
          <a:off x="5023846" y="184489"/>
          <a:ext cx="307758" cy="19865"/>
        </a:xfrm>
        <a:custGeom>
          <a:avLst/>
          <a:gdLst/>
          <a:ahLst/>
          <a:cxnLst/>
          <a:rect l="0" t="0" r="0" b="0"/>
          <a:pathLst>
            <a:path>
              <a:moveTo>
                <a:pt x="0" y="9932"/>
              </a:moveTo>
              <a:lnTo>
                <a:pt x="307758"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5170031" y="186728"/>
        <a:ext cx="15387" cy="15387"/>
      </dsp:txXfrm>
    </dsp:sp>
    <dsp:sp modelId="{E654D846-405C-4632-8DEF-8EAF0E7D310D}">
      <dsp:nvSpPr>
        <dsp:cNvPr id="0" name=""/>
        <dsp:cNvSpPr/>
      </dsp:nvSpPr>
      <dsp:spPr>
        <a:xfrm>
          <a:off x="5331604" y="2073"/>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4000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工商银行</a:t>
          </a:r>
        </a:p>
      </dsp:txBody>
      <dsp:txXfrm>
        <a:off x="5342871" y="13340"/>
        <a:ext cx="746861" cy="362163"/>
      </dsp:txXfrm>
    </dsp:sp>
    <dsp:sp modelId="{B6A7D93D-3F9D-467B-B3B2-BEB09805951A}">
      <dsp:nvSpPr>
        <dsp:cNvPr id="0" name=""/>
        <dsp:cNvSpPr/>
      </dsp:nvSpPr>
      <dsp:spPr>
        <a:xfrm rot="20766308">
          <a:off x="3346797" y="737492"/>
          <a:ext cx="921130" cy="19865"/>
        </a:xfrm>
        <a:custGeom>
          <a:avLst/>
          <a:gdLst/>
          <a:ahLst/>
          <a:cxnLst/>
          <a:rect l="0" t="0" r="0" b="0"/>
          <a:pathLst>
            <a:path>
              <a:moveTo>
                <a:pt x="0" y="9932"/>
              </a:moveTo>
              <a:lnTo>
                <a:pt x="921130"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3784334" y="724397"/>
        <a:ext cx="46056" cy="46056"/>
      </dsp:txXfrm>
    </dsp:sp>
    <dsp:sp modelId="{F621477C-3B37-4F3C-801A-08D73875D8D8}">
      <dsp:nvSpPr>
        <dsp:cNvPr id="0" name=""/>
        <dsp:cNvSpPr/>
      </dsp:nvSpPr>
      <dsp:spPr>
        <a:xfrm>
          <a:off x="4254450" y="444476"/>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中国长城</a:t>
          </a:r>
        </a:p>
      </dsp:txBody>
      <dsp:txXfrm>
        <a:off x="4265717" y="455743"/>
        <a:ext cx="746861" cy="362163"/>
      </dsp:txXfrm>
    </dsp:sp>
    <dsp:sp modelId="{79920165-F2B4-48DC-9777-D2000CA3DDDD}">
      <dsp:nvSpPr>
        <dsp:cNvPr id="0" name=""/>
        <dsp:cNvSpPr/>
      </dsp:nvSpPr>
      <dsp:spPr>
        <a:xfrm>
          <a:off x="5023846" y="626892"/>
          <a:ext cx="307758" cy="19865"/>
        </a:xfrm>
        <a:custGeom>
          <a:avLst/>
          <a:gdLst/>
          <a:ahLst/>
          <a:cxnLst/>
          <a:rect l="0" t="0" r="0" b="0"/>
          <a:pathLst>
            <a:path>
              <a:moveTo>
                <a:pt x="0" y="9932"/>
              </a:moveTo>
              <a:lnTo>
                <a:pt x="307758"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5170031" y="629131"/>
        <a:ext cx="15387" cy="15387"/>
      </dsp:txXfrm>
    </dsp:sp>
    <dsp:sp modelId="{A8574E61-D91A-4644-8236-AD1DBB3EE42C}">
      <dsp:nvSpPr>
        <dsp:cNvPr id="0" name=""/>
        <dsp:cNvSpPr/>
      </dsp:nvSpPr>
      <dsp:spPr>
        <a:xfrm>
          <a:off x="5331604" y="444476"/>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农业银行</a:t>
          </a:r>
        </a:p>
      </dsp:txBody>
      <dsp:txXfrm>
        <a:off x="5342871" y="455743"/>
        <a:ext cx="746861" cy="362163"/>
      </dsp:txXfrm>
    </dsp:sp>
    <dsp:sp modelId="{626105B8-003F-4503-A060-F0FDE2E7D789}">
      <dsp:nvSpPr>
        <dsp:cNvPr id="0" name=""/>
        <dsp:cNvSpPr/>
      </dsp:nvSpPr>
      <dsp:spPr>
        <a:xfrm rot="833692">
          <a:off x="3346797" y="958693"/>
          <a:ext cx="921130" cy="19865"/>
        </a:xfrm>
        <a:custGeom>
          <a:avLst/>
          <a:gdLst/>
          <a:ahLst/>
          <a:cxnLst/>
          <a:rect l="0" t="0" r="0" b="0"/>
          <a:pathLst>
            <a:path>
              <a:moveTo>
                <a:pt x="0" y="9932"/>
              </a:moveTo>
              <a:lnTo>
                <a:pt x="921130"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3784334" y="945598"/>
        <a:ext cx="46056" cy="46056"/>
      </dsp:txXfrm>
    </dsp:sp>
    <dsp:sp modelId="{E742965F-F13A-40AD-9AA9-6300B2FDD7B5}">
      <dsp:nvSpPr>
        <dsp:cNvPr id="0" name=""/>
        <dsp:cNvSpPr/>
      </dsp:nvSpPr>
      <dsp:spPr>
        <a:xfrm>
          <a:off x="4254450" y="886878"/>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中国东方</a:t>
          </a:r>
        </a:p>
      </dsp:txBody>
      <dsp:txXfrm>
        <a:off x="4265717" y="898145"/>
        <a:ext cx="746861" cy="362163"/>
      </dsp:txXfrm>
    </dsp:sp>
    <dsp:sp modelId="{E109F3BF-D7DD-4D35-BA06-CA93BB089F7E}">
      <dsp:nvSpPr>
        <dsp:cNvPr id="0" name=""/>
        <dsp:cNvSpPr/>
      </dsp:nvSpPr>
      <dsp:spPr>
        <a:xfrm>
          <a:off x="5023846" y="1069294"/>
          <a:ext cx="307758" cy="19865"/>
        </a:xfrm>
        <a:custGeom>
          <a:avLst/>
          <a:gdLst/>
          <a:ahLst/>
          <a:cxnLst/>
          <a:rect l="0" t="0" r="0" b="0"/>
          <a:pathLst>
            <a:path>
              <a:moveTo>
                <a:pt x="0" y="9932"/>
              </a:moveTo>
              <a:lnTo>
                <a:pt x="307758"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5170031" y="1071533"/>
        <a:ext cx="15387" cy="15387"/>
      </dsp:txXfrm>
    </dsp:sp>
    <dsp:sp modelId="{C932DCF5-C90F-4F21-BFA8-AABADE41F7B8}">
      <dsp:nvSpPr>
        <dsp:cNvPr id="0" name=""/>
        <dsp:cNvSpPr/>
      </dsp:nvSpPr>
      <dsp:spPr>
        <a:xfrm>
          <a:off x="5331604" y="886878"/>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中国银行</a:t>
          </a:r>
        </a:p>
      </dsp:txBody>
      <dsp:txXfrm>
        <a:off x="5342871" y="898145"/>
        <a:ext cx="746861" cy="362163"/>
      </dsp:txXfrm>
    </dsp:sp>
    <dsp:sp modelId="{DFD9F78A-7D9F-47EC-A4D8-6E7C4C81585D}">
      <dsp:nvSpPr>
        <dsp:cNvPr id="0" name=""/>
        <dsp:cNvSpPr/>
      </dsp:nvSpPr>
      <dsp:spPr>
        <a:xfrm rot="2194835">
          <a:off x="3250604" y="1179895"/>
          <a:ext cx="1113517" cy="19865"/>
        </a:xfrm>
        <a:custGeom>
          <a:avLst/>
          <a:gdLst/>
          <a:ahLst/>
          <a:cxnLst/>
          <a:rect l="0" t="0" r="0" b="0"/>
          <a:pathLst>
            <a:path>
              <a:moveTo>
                <a:pt x="0" y="9932"/>
              </a:moveTo>
              <a:lnTo>
                <a:pt x="1113517"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3779524" y="1161990"/>
        <a:ext cx="55675" cy="55675"/>
      </dsp:txXfrm>
    </dsp:sp>
    <dsp:sp modelId="{7E2381B6-6655-4004-8761-AF15924FE087}">
      <dsp:nvSpPr>
        <dsp:cNvPr id="0" name=""/>
        <dsp:cNvSpPr/>
      </dsp:nvSpPr>
      <dsp:spPr>
        <a:xfrm>
          <a:off x="4254450" y="1329280"/>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中国信达</a:t>
          </a:r>
        </a:p>
      </dsp:txBody>
      <dsp:txXfrm>
        <a:off x="4265717" y="1340547"/>
        <a:ext cx="746861" cy="362163"/>
      </dsp:txXfrm>
    </dsp:sp>
    <dsp:sp modelId="{C572DA15-4A4A-4273-B8D5-510BCC593500}">
      <dsp:nvSpPr>
        <dsp:cNvPr id="0" name=""/>
        <dsp:cNvSpPr/>
      </dsp:nvSpPr>
      <dsp:spPr>
        <a:xfrm>
          <a:off x="5023846" y="1511696"/>
          <a:ext cx="307758" cy="19865"/>
        </a:xfrm>
        <a:custGeom>
          <a:avLst/>
          <a:gdLst/>
          <a:ahLst/>
          <a:cxnLst/>
          <a:rect l="0" t="0" r="0" b="0"/>
          <a:pathLst>
            <a:path>
              <a:moveTo>
                <a:pt x="0" y="9932"/>
              </a:moveTo>
              <a:lnTo>
                <a:pt x="307758"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5170031" y="1513935"/>
        <a:ext cx="15387" cy="15387"/>
      </dsp:txXfrm>
    </dsp:sp>
    <dsp:sp modelId="{133E2A46-9D49-4A74-8F98-F1D404F7A397}">
      <dsp:nvSpPr>
        <dsp:cNvPr id="0" name=""/>
        <dsp:cNvSpPr/>
      </dsp:nvSpPr>
      <dsp:spPr>
        <a:xfrm>
          <a:off x="5331604" y="1329280"/>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建设银行</a:t>
          </a:r>
        </a:p>
      </dsp:txBody>
      <dsp:txXfrm>
        <a:off x="5342871" y="1340547"/>
        <a:ext cx="746861" cy="362163"/>
      </dsp:txXfrm>
    </dsp:sp>
    <dsp:sp modelId="{0F69232C-C061-49C3-8A4F-F308691E7131}">
      <dsp:nvSpPr>
        <dsp:cNvPr id="0" name=""/>
        <dsp:cNvSpPr/>
      </dsp:nvSpPr>
      <dsp:spPr>
        <a:xfrm rot="3312533">
          <a:off x="1035815" y="2211663"/>
          <a:ext cx="1079367" cy="19865"/>
        </a:xfrm>
        <a:custGeom>
          <a:avLst/>
          <a:gdLst/>
          <a:ahLst/>
          <a:cxnLst/>
          <a:rect l="0" t="0" r="0" b="0"/>
          <a:pathLst>
            <a:path>
              <a:moveTo>
                <a:pt x="0" y="9932"/>
              </a:moveTo>
              <a:lnTo>
                <a:pt x="1280930"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1548515" y="2194612"/>
        <a:ext cx="53968" cy="53968"/>
      </dsp:txXfrm>
    </dsp:sp>
    <dsp:sp modelId="{A79E5A6B-94EB-4876-862E-B0252C126105}">
      <dsp:nvSpPr>
        <dsp:cNvPr id="0" name=""/>
        <dsp:cNvSpPr/>
      </dsp:nvSpPr>
      <dsp:spPr>
        <a:xfrm>
          <a:off x="1883435" y="2360553"/>
          <a:ext cx="1483071" cy="608503"/>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非金融资产管理公司</a:t>
          </a:r>
        </a:p>
      </dsp:txBody>
      <dsp:txXfrm>
        <a:off x="1901257" y="2378375"/>
        <a:ext cx="1447427" cy="572859"/>
      </dsp:txXfrm>
    </dsp:sp>
    <dsp:sp modelId="{D91C0641-4417-4666-BFBA-2725819B5F1F}">
      <dsp:nvSpPr>
        <dsp:cNvPr id="0" name=""/>
        <dsp:cNvSpPr/>
      </dsp:nvSpPr>
      <dsp:spPr>
        <a:xfrm rot="19248064">
          <a:off x="3236674" y="2290250"/>
          <a:ext cx="1153840" cy="19865"/>
        </a:xfrm>
        <a:custGeom>
          <a:avLst/>
          <a:gdLst/>
          <a:ahLst/>
          <a:cxnLst/>
          <a:rect l="0" t="0" r="0" b="0"/>
          <a:pathLst>
            <a:path>
              <a:moveTo>
                <a:pt x="0" y="9932"/>
              </a:moveTo>
              <a:lnTo>
                <a:pt x="1126949"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3784748" y="2271336"/>
        <a:ext cx="57692" cy="57692"/>
      </dsp:txXfrm>
    </dsp:sp>
    <dsp:sp modelId="{EF5E7AEF-4D53-46F5-8558-7AE10ABF71E1}">
      <dsp:nvSpPr>
        <dsp:cNvPr id="0" name=""/>
        <dsp:cNvSpPr/>
      </dsp:nvSpPr>
      <dsp:spPr>
        <a:xfrm>
          <a:off x="4260682" y="1743211"/>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信托</a:t>
          </a:r>
        </a:p>
      </dsp:txBody>
      <dsp:txXfrm>
        <a:off x="4271949" y="1754478"/>
        <a:ext cx="746861" cy="362163"/>
      </dsp:txXfrm>
    </dsp:sp>
    <dsp:sp modelId="{2B88EF60-FA1E-415F-9875-6767B93CBB72}">
      <dsp:nvSpPr>
        <dsp:cNvPr id="0" name=""/>
        <dsp:cNvSpPr/>
      </dsp:nvSpPr>
      <dsp:spPr>
        <a:xfrm rot="20606693">
          <a:off x="3347171" y="2521970"/>
          <a:ext cx="932846" cy="19865"/>
        </a:xfrm>
        <a:custGeom>
          <a:avLst/>
          <a:gdLst/>
          <a:ahLst/>
          <a:cxnLst/>
          <a:rect l="0" t="0" r="0" b="0"/>
          <a:pathLst>
            <a:path>
              <a:moveTo>
                <a:pt x="0" y="9932"/>
              </a:moveTo>
              <a:lnTo>
                <a:pt x="926738"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3790273" y="2508582"/>
        <a:ext cx="46642" cy="46642"/>
      </dsp:txXfrm>
    </dsp:sp>
    <dsp:sp modelId="{29C9F533-A0EF-4C4E-B937-741F5B613495}">
      <dsp:nvSpPr>
        <dsp:cNvPr id="0" name=""/>
        <dsp:cNvSpPr/>
      </dsp:nvSpPr>
      <dsp:spPr>
        <a:xfrm>
          <a:off x="4260682" y="2206653"/>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券商资管</a:t>
          </a:r>
        </a:p>
      </dsp:txBody>
      <dsp:txXfrm>
        <a:off x="4271949" y="2217920"/>
        <a:ext cx="746861" cy="362163"/>
      </dsp:txXfrm>
    </dsp:sp>
    <dsp:sp modelId="{D19C7A3F-949E-473F-B50C-E4C5A3B65AAE}">
      <dsp:nvSpPr>
        <dsp:cNvPr id="0" name=""/>
        <dsp:cNvSpPr/>
      </dsp:nvSpPr>
      <dsp:spPr>
        <a:xfrm rot="681366">
          <a:off x="3357727" y="2743171"/>
          <a:ext cx="896869" cy="19865"/>
        </a:xfrm>
        <a:custGeom>
          <a:avLst/>
          <a:gdLst/>
          <a:ahLst/>
          <a:cxnLst/>
          <a:rect l="0" t="0" r="0" b="0"/>
          <a:pathLst>
            <a:path>
              <a:moveTo>
                <a:pt x="0" y="9932"/>
              </a:moveTo>
              <a:lnTo>
                <a:pt x="916030"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3783740" y="2730683"/>
        <a:ext cx="44843" cy="44843"/>
      </dsp:txXfrm>
    </dsp:sp>
    <dsp:sp modelId="{98F00027-4690-4324-8A86-019FB1E10E6B}">
      <dsp:nvSpPr>
        <dsp:cNvPr id="0" name=""/>
        <dsp:cNvSpPr/>
      </dsp:nvSpPr>
      <dsp:spPr>
        <a:xfrm>
          <a:off x="4245818" y="2649055"/>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700" b="1" kern="1200" dirty="0">
              <a:solidFill>
                <a:srgbClr val="FFFFFF"/>
              </a:solidFill>
              <a:latin typeface="Arial" panose="020B0604020202020204"/>
              <a:ea typeface="微软雅黑" panose="020B0503020204020204" charset="-122"/>
              <a:cs typeface="+mn-cs"/>
            </a:rPr>
            <a:t>基金子公司</a:t>
          </a:r>
        </a:p>
      </dsp:txBody>
      <dsp:txXfrm>
        <a:off x="4257085" y="2660322"/>
        <a:ext cx="746861" cy="362163"/>
      </dsp:txXfrm>
    </dsp:sp>
    <dsp:sp modelId="{04037CAB-048C-4C05-8B43-E8AF77F6BF3C}">
      <dsp:nvSpPr>
        <dsp:cNvPr id="0" name=""/>
        <dsp:cNvSpPr/>
      </dsp:nvSpPr>
      <dsp:spPr>
        <a:xfrm rot="2061467">
          <a:off x="3272803" y="2957975"/>
          <a:ext cx="1074151" cy="19865"/>
        </a:xfrm>
        <a:custGeom>
          <a:avLst/>
          <a:gdLst/>
          <a:ahLst/>
          <a:cxnLst/>
          <a:rect l="0" t="0" r="0" b="0"/>
          <a:pathLst>
            <a:path>
              <a:moveTo>
                <a:pt x="0" y="9932"/>
              </a:moveTo>
              <a:lnTo>
                <a:pt x="1100372" y="9932"/>
              </a:lnTo>
            </a:path>
          </a:pathLst>
        </a:custGeom>
        <a:noFill/>
        <a:ln w="12700" cap="flat" cmpd="sng" algn="ctr">
          <a:solidFill>
            <a:srgbClr val="8B001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CN" altLang="en-US" sz="900" b="1" kern="1200">
            <a:solidFill>
              <a:srgbClr val="FFFFFF"/>
            </a:solidFill>
            <a:latin typeface="Arial" panose="020B0604020202020204"/>
            <a:ea typeface="微软雅黑" panose="020B0503020204020204" charset="-122"/>
            <a:cs typeface="+mn-cs"/>
          </a:endParaRPr>
        </a:p>
      </dsp:txBody>
      <dsp:txXfrm>
        <a:off x="3783024" y="2941054"/>
        <a:ext cx="53707" cy="53707"/>
      </dsp:txXfrm>
    </dsp:sp>
    <dsp:sp modelId="{0EA446EF-BE59-4E88-A771-E5BD6EF70395}">
      <dsp:nvSpPr>
        <dsp:cNvPr id="0" name=""/>
        <dsp:cNvSpPr/>
      </dsp:nvSpPr>
      <dsp:spPr>
        <a:xfrm>
          <a:off x="4253250" y="3078662"/>
          <a:ext cx="769395" cy="384697"/>
        </a:xfrm>
        <a:prstGeom prst="roundRect">
          <a:avLst>
            <a:gd name="adj" fmla="val 10000"/>
          </a:avLst>
        </a:prstGeom>
        <a:solidFill>
          <a:srgbClr val="8B0013">
            <a:alpha val="90000"/>
          </a:srgbClr>
        </a:solidFill>
        <a:ln w="12700" cap="flat" cmpd="sng" algn="ctr">
          <a:solidFill>
            <a:srgbClr val="8B00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CN" altLang="en-US" sz="900" b="1" kern="1200" dirty="0">
              <a:solidFill>
                <a:srgbClr val="FFFFFF"/>
              </a:solidFill>
              <a:latin typeface="Arial" panose="020B0604020202020204"/>
              <a:ea typeface="微软雅黑" panose="020B0503020204020204" charset="-122"/>
              <a:cs typeface="+mn-cs"/>
            </a:rPr>
            <a:t>银行、保险资管</a:t>
          </a:r>
        </a:p>
      </dsp:txBody>
      <dsp:txXfrm>
        <a:off x="4264517" y="3089929"/>
        <a:ext cx="746861" cy="36216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1</a:t>
            </a: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4615D-9CE9-429A-A223-474B18918F25}" type="datetimeFigureOut">
              <a:rPr lang="zh-CN" altLang="en-US" smtClean="0"/>
              <a:t>2020/10/9</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1</a:t>
            </a: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F0B17-20C8-4CBB-BD66-70902ADF39C6}"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a:t>
            </a:fld>
            <a:endParaRPr lang="zh-CN" altLang="en-US"/>
          </a:p>
        </p:txBody>
      </p:sp>
    </p:spTree>
    <p:extLst>
      <p:ext uri="{BB962C8B-B14F-4D97-AF65-F5344CB8AC3E}">
        <p14:creationId xmlns:p14="http://schemas.microsoft.com/office/powerpoint/2010/main" val="3969560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5" name="灯片编号占位符 4"/>
          <p:cNvSpPr>
            <a:spLocks noGrp="1"/>
          </p:cNvSpPr>
          <p:nvPr>
            <p:ph type="sldNum" sz="quarter" idx="5"/>
          </p:nvPr>
        </p:nvSpPr>
        <p:spPr/>
        <p:txBody>
          <a:bodyPr/>
          <a:lstStyle/>
          <a:p>
            <a:fld id="{3D7F0B17-20C8-4CBB-BD66-70902ADF39C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no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883185" y="1270969"/>
            <a:ext cx="3411485" cy="2146226"/>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015510" y="2455425"/>
            <a:ext cx="1136015" cy="1831923"/>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2985121" y="2747188"/>
            <a:ext cx="3372563" cy="131471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3043304" y="2513798"/>
            <a:ext cx="3372563" cy="131471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31693" y="442913"/>
            <a:ext cx="7880296" cy="476250"/>
          </a:xfrm>
        </p:spPr>
        <p:txBody>
          <a:bodyPr/>
          <a:lstStyle/>
          <a:p>
            <a:r>
              <a:rPr lang="zh-CN" altLang="en-US" noProof="1"/>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9144000" cy="5144400"/>
          </a:xfrm>
          <a:prstGeom prst="rect">
            <a:avLst/>
          </a:prstGeo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656306" y="1270830"/>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3790190" y="1270830"/>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6914988" y="1270830"/>
            <a:ext cx="1575156" cy="1566925"/>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5361527" y="2837755"/>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230306" y="2837755"/>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656036"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2682095"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719191"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6747420"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656034" y="1212288"/>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656034" y="2845837"/>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4650236" y="1212288"/>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4650236" y="2845837"/>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no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59777" y="1489790"/>
            <a:ext cx="2148659" cy="184303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02940" y="1489790"/>
            <a:ext cx="2148659" cy="184303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946102" y="1489790"/>
            <a:ext cx="2148659" cy="184303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922248"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2881447"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840645"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6799844"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3075653" y="1231331"/>
            <a:ext cx="2781001" cy="1760771"/>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984402" y="1231331"/>
            <a:ext cx="2492669" cy="1538649"/>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56036" y="3129721"/>
            <a:ext cx="5200618" cy="132398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883185" y="1270969"/>
            <a:ext cx="3411485" cy="2146226"/>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015510" y="2455425"/>
            <a:ext cx="1136015" cy="1831923"/>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2985121" y="2747188"/>
            <a:ext cx="3372563" cy="131471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3043304" y="2513798"/>
            <a:ext cx="3372563" cy="131471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pic>
        <p:nvPicPr>
          <p:cNvPr id="4" name="图片 3" descr="辅助图形-02"/>
          <p:cNvPicPr>
            <a:picLocks noChangeAspect="1"/>
          </p:cNvPicPr>
          <p:nvPr userDrawn="1"/>
        </p:nvPicPr>
        <p:blipFill>
          <a:blip r:embed="rId2"/>
          <a:srcRect l="56" t="4794" b="68865"/>
          <a:stretch>
            <a:fillRect/>
          </a:stretch>
        </p:blipFill>
        <p:spPr>
          <a:xfrm flipH="1">
            <a:off x="-8255" y="4634865"/>
            <a:ext cx="9153525" cy="513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656306" y="1270830"/>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3790190" y="1270830"/>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6914988" y="1270830"/>
            <a:ext cx="1575156" cy="1566925"/>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5361527" y="2837755"/>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230306" y="2837755"/>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656036"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2682095"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719191"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6747420"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656034" y="1212288"/>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656034" y="2845837"/>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4650236" y="1212288"/>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4650236" y="2845837"/>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59777" y="1489790"/>
            <a:ext cx="2148659" cy="184303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02940" y="1489790"/>
            <a:ext cx="2148659" cy="184303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946102" y="1489790"/>
            <a:ext cx="2148659" cy="184303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922248"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2881447"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840645"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6799844"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3075653" y="1231331"/>
            <a:ext cx="2781001" cy="1760771"/>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984402" y="1231331"/>
            <a:ext cx="2492669" cy="1538649"/>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56036" y="3129721"/>
            <a:ext cx="5200618" cy="132398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北大汇丰名片汇总-29"/>
          <p:cNvPicPr>
            <a:picLocks noChangeAspect="1"/>
          </p:cNvPicPr>
          <p:nvPr userDrawn="1"/>
        </p:nvPicPr>
        <p:blipFill>
          <a:blip r:embed="rId15" cstate="print"/>
          <a:srcRect l="3398" t="15906" r="3304" b="60627"/>
          <a:stretch>
            <a:fillRect/>
          </a:stretch>
        </p:blipFill>
        <p:spPr>
          <a:xfrm flipH="1">
            <a:off x="3175" y="4474210"/>
            <a:ext cx="9149080" cy="674370"/>
          </a:xfrm>
          <a:prstGeom prst="rect">
            <a:avLst/>
          </a:prstGeom>
        </p:spPr>
      </p:pic>
      <p:pic>
        <p:nvPicPr>
          <p:cNvPr id="2" name="图片 1" descr="01 PHBS-商界军校（全部）-02"/>
          <p:cNvPicPr>
            <a:picLocks noChangeAspect="1"/>
          </p:cNvPicPr>
          <p:nvPr userDrawn="1"/>
        </p:nvPicPr>
        <p:blipFill>
          <a:blip r:embed="rId16" cstate="print"/>
          <a:stretch>
            <a:fillRect/>
          </a:stretch>
        </p:blipFill>
        <p:spPr>
          <a:xfrm>
            <a:off x="288925" y="4566285"/>
            <a:ext cx="1111885" cy="29400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图片 3" descr="辅助图形-02"/>
          <p:cNvPicPr>
            <a:picLocks noChangeAspect="1"/>
          </p:cNvPicPr>
          <p:nvPr userDrawn="1"/>
        </p:nvPicPr>
        <p:blipFill>
          <a:blip r:embed="rId14"/>
          <a:srcRect l="56" t="4794" b="68865"/>
          <a:stretch>
            <a:fillRect/>
          </a:stretch>
        </p:blipFill>
        <p:spPr>
          <a:xfrm flipH="1">
            <a:off x="-8255" y="4634865"/>
            <a:ext cx="9153525" cy="513080"/>
          </a:xfrm>
          <a:prstGeom prst="rect">
            <a:avLst/>
          </a:prstGeom>
        </p:spPr>
      </p:pic>
      <p:pic>
        <p:nvPicPr>
          <p:cNvPr id="2" name="图片 1" descr="01 PHBS-商界军校（全部）-02"/>
          <p:cNvPicPr>
            <a:picLocks noChangeAspect="1"/>
          </p:cNvPicPr>
          <p:nvPr userDrawn="1"/>
        </p:nvPicPr>
        <p:blipFill>
          <a:blip r:embed="rId15" cstate="print"/>
          <a:stretch>
            <a:fillRect/>
          </a:stretch>
        </p:blipFill>
        <p:spPr>
          <a:xfrm>
            <a:off x="346075" y="4635500"/>
            <a:ext cx="1111885" cy="294005"/>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mc:AlternateContent xmlns:mc="http://schemas.openxmlformats.org/markup-compatibility/2006" xmlns:p14="http://schemas.microsoft.com/office/powerpoint/2010/main">
    <mc:Choice Requires="p14">
      <p:transition p14:dur="9"/>
    </mc:Choice>
    <mc:Fallback xmlns="">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3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4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9.jpeg"/><Relationship Id="rId2" Type="http://schemas.openxmlformats.org/officeDocument/2006/relationships/notesSlide" Target="../notesSlides/notesSlide55.xml"/><Relationship Id="rId1" Type="http://schemas.openxmlformats.org/officeDocument/2006/relationships/slideLayout" Target="../slideLayouts/slideLayout16.xml"/><Relationship Id="rId6" Type="http://schemas.openxmlformats.org/officeDocument/2006/relationships/image" Target="../media/image28.jpeg"/><Relationship Id="rId5" Type="http://schemas.openxmlformats.org/officeDocument/2006/relationships/image" Target="../media/image24.jpeg"/><Relationship Id="rId4" Type="http://schemas.openxmlformats.org/officeDocument/2006/relationships/image" Target="../media/image23.jpeg"/></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9.xml"/><Relationship Id="rId1" Type="http://schemas.openxmlformats.org/officeDocument/2006/relationships/slideLayout" Target="../slideLayouts/slideLayout9.xml"/><Relationship Id="rId5" Type="http://schemas.openxmlformats.org/officeDocument/2006/relationships/image" Target="../media/image33.jpeg"/><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北大汇丰名片汇总-29"/>
          <p:cNvPicPr>
            <a:picLocks noChangeAspect="1"/>
          </p:cNvPicPr>
          <p:nvPr/>
        </p:nvPicPr>
        <p:blipFill>
          <a:blip r:embed="rId3" cstate="print"/>
          <a:srcRect l="3398" t="15906" r="3304" b="12271"/>
          <a:stretch>
            <a:fillRect/>
          </a:stretch>
        </p:blipFill>
        <p:spPr>
          <a:xfrm>
            <a:off x="9525" y="1322070"/>
            <a:ext cx="6751955" cy="2704465"/>
          </a:xfrm>
          <a:prstGeom prst="rect">
            <a:avLst/>
          </a:prstGeom>
        </p:spPr>
      </p:pic>
      <p:sp>
        <p:nvSpPr>
          <p:cNvPr id="442" name="文本框 441"/>
          <p:cNvSpPr txBox="1"/>
          <p:nvPr/>
        </p:nvSpPr>
        <p:spPr>
          <a:xfrm>
            <a:off x="294997" y="2090299"/>
            <a:ext cx="6306525" cy="1964961"/>
          </a:xfrm>
          <a:prstGeom prst="rect">
            <a:avLst/>
          </a:prstGeom>
          <a:noFill/>
        </p:spPr>
        <p:txBody>
          <a:bodyPr wrap="square" rtlCol="0">
            <a:spAutoFit/>
          </a:bodyPr>
          <a:lstStyle/>
          <a:p>
            <a:pPr algn="ctr">
              <a:lnSpc>
                <a:spcPct val="150000"/>
              </a:lnSpc>
            </a:pPr>
            <a:r>
              <a:rPr lang="zh-CN" altLang="en-US" sz="2400" b="1" dirty="0">
                <a:solidFill>
                  <a:schemeClr val="bg1"/>
                </a:solidFill>
                <a:effectLst>
                  <a:outerShdw blurRad="38100" dist="19050" dir="2700000" algn="tl" rotWithShape="0">
                    <a:schemeClr val="dk1">
                      <a:alpha val="40000"/>
                    </a:schemeClr>
                  </a:outerShdw>
                </a:effectLst>
                <a:latin typeface="+mn-ea"/>
              </a:rPr>
              <a:t>北京大学汇丰商学院金融科技协会</a:t>
            </a:r>
            <a:endParaRPr lang="en-US" altLang="zh-CN" sz="2400" b="1" dirty="0">
              <a:solidFill>
                <a:schemeClr val="bg1"/>
              </a:solidFill>
              <a:effectLst>
                <a:outerShdw blurRad="38100" dist="19050" dir="2700000" algn="tl" rotWithShape="0">
                  <a:schemeClr val="dk1">
                    <a:alpha val="40000"/>
                  </a:schemeClr>
                </a:outerShdw>
              </a:effectLst>
              <a:latin typeface="+mn-ea"/>
              <a:ea typeface="楷体" panose="02010609060101010101" pitchFamily="49" charset="-122"/>
            </a:endParaRPr>
          </a:p>
          <a:p>
            <a:pPr algn="ctr">
              <a:lnSpc>
                <a:spcPct val="150000"/>
              </a:lnSpc>
            </a:pPr>
            <a:r>
              <a:rPr lang="zh-CN" altLang="en-US" sz="2400" b="1" dirty="0">
                <a:solidFill>
                  <a:schemeClr val="bg1"/>
                </a:solidFill>
                <a:effectLst>
                  <a:outerShdw blurRad="38100" dist="19050" dir="2700000" algn="tl" rotWithShape="0">
                    <a:schemeClr val="dk1">
                      <a:alpha val="40000"/>
                    </a:schemeClr>
                  </a:outerShdw>
                </a:effectLst>
                <a:latin typeface="+mj-ea"/>
                <a:ea typeface="+mj-ea"/>
              </a:rPr>
              <a:t>内部培训</a:t>
            </a:r>
            <a:r>
              <a:rPr lang="en-US" altLang="zh-CN" sz="2400" b="1" dirty="0">
                <a:solidFill>
                  <a:schemeClr val="bg1"/>
                </a:solidFill>
                <a:effectLst>
                  <a:outerShdw blurRad="38100" dist="19050" dir="2700000" algn="tl" rotWithShape="0">
                    <a:schemeClr val="dk1">
                      <a:alpha val="40000"/>
                    </a:schemeClr>
                  </a:outerShdw>
                </a:effectLst>
                <a:latin typeface="+mj-ea"/>
                <a:ea typeface="+mj-ea"/>
              </a:rPr>
              <a:t>—</a:t>
            </a:r>
            <a:r>
              <a:rPr lang="zh-CN" altLang="en-US" sz="2400" b="1" dirty="0">
                <a:solidFill>
                  <a:schemeClr val="bg1"/>
                </a:solidFill>
                <a:effectLst>
                  <a:outerShdw blurRad="38100" dist="19050" dir="2700000" algn="tl" rotWithShape="0">
                    <a:schemeClr val="dk1">
                      <a:alpha val="40000"/>
                    </a:schemeClr>
                  </a:outerShdw>
                </a:effectLst>
                <a:latin typeface="+mj-ea"/>
                <a:ea typeface="+mj-ea"/>
              </a:rPr>
              <a:t>金融行业概览</a:t>
            </a:r>
            <a:endParaRPr lang="en-US" altLang="zh-CN" sz="2400" b="1" dirty="0">
              <a:solidFill>
                <a:schemeClr val="bg1"/>
              </a:solidFill>
              <a:effectLst>
                <a:outerShdw blurRad="38100" dist="19050" dir="2700000" algn="tl" rotWithShape="0">
                  <a:schemeClr val="dk1">
                    <a:alpha val="40000"/>
                  </a:schemeClr>
                </a:outerShdw>
              </a:effectLst>
              <a:latin typeface="+mj-ea"/>
              <a:ea typeface="+mj-ea"/>
            </a:endParaRPr>
          </a:p>
          <a:p>
            <a:pPr algn="ctr">
              <a:lnSpc>
                <a:spcPct val="150000"/>
              </a:lnSpc>
            </a:pPr>
            <a:r>
              <a:rPr lang="en-US" altLang="zh-CN" sz="500" b="1" dirty="0">
                <a:solidFill>
                  <a:schemeClr val="bg1"/>
                </a:solidFill>
                <a:effectLst>
                  <a:outerShdw blurRad="38100" dist="19050" dir="2700000" algn="tl" rotWithShape="0">
                    <a:schemeClr val="dk1">
                      <a:alpha val="40000"/>
                    </a:schemeClr>
                  </a:outerShdw>
                </a:effectLst>
                <a:latin typeface="+mj-ea"/>
                <a:ea typeface="+mj-ea"/>
              </a:rPr>
              <a:t> </a:t>
            </a:r>
          </a:p>
          <a:p>
            <a:pPr algn="ctr">
              <a:lnSpc>
                <a:spcPct val="150000"/>
              </a:lnSpc>
            </a:pPr>
            <a:r>
              <a:rPr lang="zh-CN" altLang="en-US" b="1" dirty="0">
                <a:solidFill>
                  <a:schemeClr val="bg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汇报人：王梦婕 徐航 院子桐</a:t>
            </a:r>
            <a:endParaRPr lang="en-US" altLang="zh-CN" b="1" dirty="0">
              <a:solidFill>
                <a:schemeClr val="bg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pPr algn="ctr">
              <a:lnSpc>
                <a:spcPct val="150000"/>
              </a:lnSpc>
            </a:pPr>
            <a:r>
              <a:rPr lang="en-US" altLang="zh-CN" sz="1200" b="1" dirty="0">
                <a:solidFill>
                  <a:schemeClr val="bg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2020.10.09</a:t>
            </a:r>
            <a:endParaRPr lang="zh-CN" altLang="zh-CN" sz="900" b="1" dirty="0">
              <a:solidFill>
                <a:schemeClr val="bg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p:txBody>
      </p:sp>
      <p:pic>
        <p:nvPicPr>
          <p:cNvPr id="3" name="图片 2" descr="01 PHBS-商界军校（全部）-02"/>
          <p:cNvPicPr>
            <a:picLocks noChangeAspect="1"/>
          </p:cNvPicPr>
          <p:nvPr/>
        </p:nvPicPr>
        <p:blipFill>
          <a:blip r:embed="rId4" cstate="print"/>
          <a:stretch>
            <a:fillRect/>
          </a:stretch>
        </p:blipFill>
        <p:spPr>
          <a:xfrm>
            <a:off x="518160" y="507365"/>
            <a:ext cx="1922145" cy="506730"/>
          </a:xfrm>
          <a:prstGeom prst="rect">
            <a:avLst/>
          </a:prstGeom>
        </p:spPr>
      </p:pic>
    </p:spTree>
    <p:extLst>
      <p:ext uri="{BB962C8B-B14F-4D97-AF65-F5344CB8AC3E}">
        <p14:creationId xmlns:p14="http://schemas.microsoft.com/office/powerpoint/2010/main" val="3466968635"/>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107440" y="1448435"/>
            <a:ext cx="6692900" cy="33591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825" b="0" i="0" u="none" strike="noStrike" kern="1200" cap="none" spc="0" normalizeH="0" baseline="0" noProof="0" dirty="0">
              <a:ln>
                <a:noFill/>
              </a:ln>
              <a:solidFill>
                <a:srgbClr val="000000">
                  <a:lumMod val="50000"/>
                  <a:lumOff val="50000"/>
                </a:srgbClr>
              </a:solidFill>
              <a:effectLst/>
              <a:uLnTx/>
              <a:uFillTx/>
              <a:latin typeface="思源黑体 Regular" panose="020B0500000000000000" charset="-122"/>
              <a:ea typeface="思源黑体 Regular" panose="020B0500000000000000" charset="-122"/>
              <a:cs typeface="+mn-cs"/>
            </a:endParaRPr>
          </a:p>
        </p:txBody>
      </p:sp>
      <p:sp>
        <p:nvSpPr>
          <p:cNvPr id="18" name="文本框 17"/>
          <p:cNvSpPr txBox="1"/>
          <p:nvPr/>
        </p:nvSpPr>
        <p:spPr>
          <a:xfrm>
            <a:off x="293370" y="172720"/>
            <a:ext cx="406781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CVC/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战略投资：用人偏好</a:t>
            </a:r>
          </a:p>
        </p:txBody>
      </p:sp>
      <p:graphicFrame>
        <p:nvGraphicFramePr>
          <p:cNvPr id="9" name="表格 8"/>
          <p:cNvGraphicFramePr/>
          <p:nvPr>
            <p:custDataLst>
              <p:tags r:id="rId1"/>
            </p:custDataLst>
          </p:nvPr>
        </p:nvGraphicFramePr>
        <p:xfrm>
          <a:off x="655320" y="810260"/>
          <a:ext cx="7762875" cy="3700780"/>
        </p:xfrm>
        <a:graphic>
          <a:graphicData uri="http://schemas.openxmlformats.org/drawingml/2006/table">
            <a:tbl>
              <a:tblPr firstRow="1" bandRow="1">
                <a:tableStyleId>{2D5ABB26-0587-4C30-8999-92F81FD0307C}</a:tableStyleId>
              </a:tblPr>
              <a:tblGrid>
                <a:gridCol w="1318895">
                  <a:extLst>
                    <a:ext uri="{9D8B030D-6E8A-4147-A177-3AD203B41FA5}">
                      <a16:colId xmlns:a16="http://schemas.microsoft.com/office/drawing/2014/main" val="20000"/>
                    </a:ext>
                  </a:extLst>
                </a:gridCol>
                <a:gridCol w="2894330">
                  <a:extLst>
                    <a:ext uri="{9D8B030D-6E8A-4147-A177-3AD203B41FA5}">
                      <a16:colId xmlns:a16="http://schemas.microsoft.com/office/drawing/2014/main" val="20001"/>
                    </a:ext>
                  </a:extLst>
                </a:gridCol>
                <a:gridCol w="3549650">
                  <a:extLst>
                    <a:ext uri="{9D8B030D-6E8A-4147-A177-3AD203B41FA5}">
                      <a16:colId xmlns:a16="http://schemas.microsoft.com/office/drawing/2014/main" val="20002"/>
                    </a:ext>
                  </a:extLst>
                </a:gridCol>
              </a:tblGrid>
              <a:tr h="297180">
                <a:tc>
                  <a:txBody>
                    <a:bodyPr/>
                    <a:lstStyle/>
                    <a:p>
                      <a:pPr>
                        <a:buNone/>
                      </a:pPr>
                      <a:endParaRPr lang="zh-CN" altLang="en-US"/>
                    </a:p>
                  </a:txBody>
                  <a:tcPr>
                    <a:lnL w="12700">
                      <a:solidFill>
                        <a:schemeClr val="tx1"/>
                      </a:solidFill>
                      <a:prstDash val="solid"/>
                    </a:lnL>
                    <a:lnT w="12700">
                      <a:solidFill>
                        <a:schemeClr val="tx1"/>
                      </a:solidFill>
                      <a:prstDash val="solid"/>
                    </a:lnT>
                    <a:solidFill>
                      <a:srgbClr val="8B0013"/>
                    </a:solidFill>
                  </a:tcPr>
                </a:tc>
                <a:tc>
                  <a:txBody>
                    <a:bodyPr/>
                    <a:lstStyle/>
                    <a:p>
                      <a:pPr algn="ctr">
                        <a:buNone/>
                      </a:pPr>
                      <a:r>
                        <a:rPr lang="zh-CN" altLang="en-US" b="1">
                          <a:solidFill>
                            <a:schemeClr val="bg1"/>
                          </a:solidFill>
                        </a:rPr>
                        <a:t>战略部</a:t>
                      </a:r>
                    </a:p>
                  </a:txBody>
                  <a:tcPr>
                    <a:lnT w="12700">
                      <a:solidFill>
                        <a:schemeClr val="tx1"/>
                      </a:solidFill>
                      <a:prstDash val="solid"/>
                    </a:lnT>
                    <a:solidFill>
                      <a:srgbClr val="8B0013"/>
                    </a:solidFill>
                  </a:tcPr>
                </a:tc>
                <a:tc>
                  <a:txBody>
                    <a:bodyPr/>
                    <a:lstStyle/>
                    <a:p>
                      <a:pPr algn="ctr">
                        <a:buNone/>
                      </a:pPr>
                      <a:r>
                        <a:rPr lang="zh-CN" altLang="en-US" b="1">
                          <a:solidFill>
                            <a:schemeClr val="bg1"/>
                          </a:solidFill>
                        </a:rPr>
                        <a:t>战投部</a:t>
                      </a:r>
                    </a:p>
                  </a:txBody>
                  <a:tcPr>
                    <a:lnR w="12700">
                      <a:solidFill>
                        <a:schemeClr val="tx1"/>
                      </a:solidFill>
                      <a:prstDash val="solid"/>
                    </a:lnR>
                    <a:lnT w="12700">
                      <a:solidFill>
                        <a:schemeClr val="tx1"/>
                      </a:solidFill>
                      <a:prstDash val="solid"/>
                    </a:lnT>
                    <a:solidFill>
                      <a:srgbClr val="8B0013"/>
                    </a:solidFill>
                  </a:tcPr>
                </a:tc>
                <a:extLst>
                  <a:ext uri="{0D108BD9-81ED-4DB2-BD59-A6C34878D82A}">
                    <a16:rowId xmlns:a16="http://schemas.microsoft.com/office/drawing/2014/main" val="10000"/>
                  </a:ext>
                </a:extLst>
              </a:tr>
              <a:tr h="839470">
                <a:tc>
                  <a:txBody>
                    <a:bodyPr/>
                    <a:lstStyle/>
                    <a:p>
                      <a:pPr>
                        <a:buNone/>
                      </a:pPr>
                      <a:r>
                        <a:rPr lang="zh-CN" altLang="en-US" b="1"/>
                        <a:t>角色</a:t>
                      </a:r>
                    </a:p>
                  </a:txBody>
                  <a:tcPr>
                    <a:lnL w="12700">
                      <a:solidFill>
                        <a:schemeClr val="tx1"/>
                      </a:solidFill>
                      <a:prstDash val="solid"/>
                    </a:lnL>
                    <a:lnB w="12700">
                      <a:solidFill>
                        <a:schemeClr val="tx1"/>
                      </a:solidFill>
                      <a:prstDash val="solid"/>
                    </a:lnB>
                  </a:tcPr>
                </a:tc>
                <a:tc>
                  <a:txBody>
                    <a:bodyPr/>
                    <a:lstStyle/>
                    <a:p>
                      <a:pPr>
                        <a:buNone/>
                      </a:pPr>
                      <a:r>
                        <a:rPr lang="zh-CN" altLang="en-US"/>
                        <a:t>公司内部的管理咨询，</a:t>
                      </a:r>
                      <a:r>
                        <a:rPr sz="1350" dirty="0"/>
                        <a:t>推动公司新业务</a:t>
                      </a:r>
                      <a:r>
                        <a:rPr lang="zh-CN" sz="1350" dirty="0"/>
                        <a:t>、新产品</a:t>
                      </a:r>
                      <a:r>
                        <a:rPr sz="1350" dirty="0"/>
                        <a:t>的布局</a:t>
                      </a:r>
                      <a:endParaRPr lang="zh-CN" altLang="en-US" sz="1350"/>
                    </a:p>
                    <a:p>
                      <a:pPr>
                        <a:buNone/>
                      </a:pPr>
                      <a:endParaRPr lang="zh-CN" altLang="en-US" sz="1350"/>
                    </a:p>
                  </a:txBody>
                  <a:tcPr>
                    <a:lnB w="12700">
                      <a:solidFill>
                        <a:schemeClr val="tx1"/>
                      </a:solidFill>
                      <a:prstDash val="solid"/>
                    </a:lnB>
                  </a:tcPr>
                </a:tc>
                <a:tc>
                  <a:txBody>
                    <a:bodyPr/>
                    <a:lstStyle/>
                    <a:p>
                      <a:pPr>
                        <a:buNone/>
                      </a:pPr>
                      <a:r>
                        <a:rPr lang="zh-CN" altLang="en-US"/>
                        <a:t>公司内部的</a:t>
                      </a:r>
                      <a:r>
                        <a:rPr lang="en-US" altLang="zh-CN"/>
                        <a:t>VC PE</a:t>
                      </a:r>
                      <a:r>
                        <a:rPr lang="zh-CN" altLang="en-US"/>
                        <a:t>，</a:t>
                      </a:r>
                      <a:r>
                        <a:rPr lang="zh-CN" altLang="en-US" sz="1350"/>
                        <a:t>通过外部投资构建公司的扩张版图，</a:t>
                      </a:r>
                      <a:r>
                        <a:rPr lang="en-US" altLang="zh-CN" sz="1350"/>
                        <a:t>巩固企业的优势地位</a:t>
                      </a:r>
                    </a:p>
                    <a:p>
                      <a:pPr>
                        <a:buNone/>
                      </a:pPr>
                      <a:endParaRPr lang="en-US" altLang="zh-CN" sz="1350"/>
                    </a:p>
                  </a:txBody>
                  <a:tcPr>
                    <a:lnR w="12700">
                      <a:solidFill>
                        <a:schemeClr val="tx1"/>
                      </a:solidFill>
                      <a:prstDash val="solid"/>
                    </a:lnR>
                    <a:lnB w="12700">
                      <a:solidFill>
                        <a:schemeClr val="tx1"/>
                      </a:solidFill>
                      <a:prstDash val="solid"/>
                    </a:lnB>
                  </a:tcPr>
                </a:tc>
                <a:extLst>
                  <a:ext uri="{0D108BD9-81ED-4DB2-BD59-A6C34878D82A}">
                    <a16:rowId xmlns:a16="http://schemas.microsoft.com/office/drawing/2014/main" val="10001"/>
                  </a:ext>
                </a:extLst>
              </a:tr>
              <a:tr h="356870">
                <a:tc>
                  <a:txBody>
                    <a:bodyPr/>
                    <a:lstStyle/>
                    <a:p>
                      <a:pPr>
                        <a:buNone/>
                      </a:pPr>
                      <a:r>
                        <a:rPr lang="zh-CN" altLang="en-US" b="1"/>
                        <a:t>背景偏好</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buNone/>
                      </a:pPr>
                      <a:r>
                        <a:rPr lang="en-US" altLang="zh-CN"/>
                        <a:t>MBB</a:t>
                      </a:r>
                    </a:p>
                  </a:txBody>
                  <a:tcPr>
                    <a:lnT w="12700">
                      <a:solidFill>
                        <a:schemeClr val="tx1"/>
                      </a:solidFill>
                      <a:prstDash val="solid"/>
                    </a:lnT>
                    <a:lnB w="12700">
                      <a:solidFill>
                        <a:schemeClr val="tx1"/>
                      </a:solidFill>
                      <a:prstDash val="solid"/>
                    </a:lnB>
                  </a:tcPr>
                </a:tc>
                <a:tc>
                  <a:txBody>
                    <a:bodyPr/>
                    <a:lstStyle/>
                    <a:p>
                      <a:pPr>
                        <a:buNone/>
                      </a:pPr>
                      <a:r>
                        <a:rPr lang="zh-CN" altLang="en-US"/>
                        <a:t>外资投行、MBB、</a:t>
                      </a:r>
                      <a:r>
                        <a:rPr lang="en-US" altLang="zh-CN"/>
                        <a:t>top VC/PE/FA</a:t>
                      </a:r>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2"/>
                  </a:ext>
                </a:extLst>
              </a:tr>
              <a:tr h="789940">
                <a:tc>
                  <a:txBody>
                    <a:bodyPr/>
                    <a:lstStyle/>
                    <a:p>
                      <a:pPr>
                        <a:buNone/>
                      </a:pPr>
                      <a:r>
                        <a:rPr lang="zh-CN" altLang="en-US" b="1"/>
                        <a:t>工作内容</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lgn="l">
                        <a:buClrTx/>
                        <a:buSzTx/>
                        <a:buFontTx/>
                        <a:buNone/>
                      </a:pPr>
                      <a:r>
                        <a:rPr lang="en-US" altLang="zh-CN" sz="1350"/>
                        <a:t>为公司各业务提供商业分析和战略支持</a:t>
                      </a:r>
                    </a:p>
                    <a:p>
                      <a:pPr algn="l">
                        <a:buClrTx/>
                        <a:buSzTx/>
                        <a:buFontTx/>
                        <a:buNone/>
                      </a:pPr>
                      <a:endParaRPr lang="en-US" altLang="zh-CN" sz="1350"/>
                    </a:p>
                  </a:txBody>
                  <a:tcPr>
                    <a:lnR>
                      <a:noFill/>
                    </a:lnR>
                    <a:lnT w="12700">
                      <a:solidFill>
                        <a:schemeClr val="tx1"/>
                      </a:solidFill>
                      <a:prstDash val="solid"/>
                    </a:lnT>
                    <a:lnB w="12700">
                      <a:solidFill>
                        <a:schemeClr val="tx1"/>
                      </a:solidFill>
                      <a:prstDash val="solid"/>
                    </a:lnB>
                  </a:tcPr>
                </a:tc>
                <a:tc>
                  <a:txBody>
                    <a:bodyPr/>
                    <a:lstStyle/>
                    <a:p>
                      <a:pPr algn="l">
                        <a:lnSpc>
                          <a:spcPct val="100000"/>
                        </a:lnSpc>
                        <a:buClrTx/>
                        <a:buSzTx/>
                        <a:buFontTx/>
                      </a:pPr>
                      <a:r>
                        <a:rPr lang="en-US" altLang="zh-CN" sz="1350"/>
                        <a:t>投资研究 + 内外部沟通</a:t>
                      </a:r>
                    </a:p>
                    <a:p>
                      <a:pPr algn="l">
                        <a:lnSpc>
                          <a:spcPct val="100000"/>
                        </a:lnSpc>
                        <a:buClrTx/>
                        <a:buSzTx/>
                        <a:buFontTx/>
                      </a:pPr>
                      <a:r>
                        <a:rPr lang="en-US" altLang="zh-CN" sz="1350"/>
                        <a:t>需要了解整个公司的运转机制</a:t>
                      </a:r>
                    </a:p>
                    <a:p>
                      <a:pPr algn="l">
                        <a:buClrTx/>
                        <a:buSzTx/>
                        <a:buFontTx/>
                        <a:buNone/>
                      </a:pPr>
                      <a:endParaRPr lang="en-US" altLang="zh-CN" sz="1350"/>
                    </a:p>
                  </a:txBody>
                  <a:tcPr>
                    <a:lnL>
                      <a:noFill/>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3"/>
                  </a:ext>
                </a:extLst>
              </a:tr>
              <a:tr h="914400">
                <a:tc>
                  <a:txBody>
                    <a:bodyPr/>
                    <a:lstStyle/>
                    <a:p>
                      <a:pPr>
                        <a:buNone/>
                      </a:pPr>
                      <a:r>
                        <a:rPr lang="zh-CN" altLang="en-US" b="1"/>
                        <a:t>能力要求</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buNone/>
                      </a:pPr>
                      <a:r>
                        <a:rPr lang="zh-CN" altLang="en-US"/>
                        <a:t>类似于咨询</a:t>
                      </a:r>
                    </a:p>
                  </a:txBody>
                  <a:tcPr>
                    <a:lnT w="12700">
                      <a:solidFill>
                        <a:schemeClr val="tx1"/>
                      </a:solidFill>
                      <a:prstDash val="solid"/>
                    </a:lnT>
                    <a:lnB w="12700">
                      <a:solidFill>
                        <a:schemeClr val="tx1"/>
                      </a:solidFill>
                      <a:prstDash val="solid"/>
                    </a:lnB>
                  </a:tcPr>
                </a:tc>
                <a:tc>
                  <a:txBody>
                    <a:bodyPr/>
                    <a:lstStyle/>
                    <a:p>
                      <a:pPr>
                        <a:buNone/>
                      </a:pPr>
                      <a:r>
                        <a:rPr lang="en-US" altLang="zh-CN" sz="1350" dirty="0"/>
                        <a:t>business sense</a:t>
                      </a:r>
                    </a:p>
                    <a:p>
                      <a:pPr>
                        <a:buNone/>
                      </a:pPr>
                      <a:r>
                        <a:rPr lang="zh-CN" altLang="en-US" sz="1350"/>
                        <a:t>好奇心、敏捷的反应</a:t>
                      </a:r>
                      <a:endParaRPr lang="en-US" altLang="zh-CN"/>
                    </a:p>
                    <a:p>
                      <a:pPr>
                        <a:buNone/>
                      </a:pPr>
                      <a:r>
                        <a:rPr lang="en-US" altLang="zh-CN"/>
                        <a:t>快速学习、逻辑思考和自我驱动能力</a:t>
                      </a:r>
                    </a:p>
                    <a:p>
                      <a:pPr>
                        <a:buNone/>
                      </a:pPr>
                      <a:r>
                        <a:rPr lang="zh-CN" altLang="en-US"/>
                        <a:t>内外沟通能力</a:t>
                      </a:r>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4"/>
                  </a:ext>
                </a:extLst>
              </a:tr>
              <a:tr h="356870">
                <a:tc>
                  <a:txBody>
                    <a:bodyPr/>
                    <a:lstStyle/>
                    <a:p>
                      <a:pPr>
                        <a:buNone/>
                      </a:pPr>
                      <a:r>
                        <a:rPr lang="zh-CN" altLang="en-US" b="1"/>
                        <a:t>应届进入难度</a:t>
                      </a:r>
                    </a:p>
                  </a:txBody>
                  <a:tcPr>
                    <a:lnL w="12700">
                      <a:solidFill>
                        <a:schemeClr val="tx1"/>
                      </a:solidFill>
                      <a:prstDash val="solid"/>
                    </a:lnL>
                    <a:lnT w="12700">
                      <a:solidFill>
                        <a:schemeClr val="tx1"/>
                      </a:solidFill>
                      <a:prstDash val="solid"/>
                    </a:lnT>
                    <a:lnB w="12700">
                      <a:solidFill>
                        <a:schemeClr val="tx1"/>
                      </a:solidFill>
                      <a:prstDash val="solid"/>
                    </a:lnB>
                  </a:tcPr>
                </a:tc>
                <a:tc gridSpan="2">
                  <a:txBody>
                    <a:bodyPr/>
                    <a:lstStyle/>
                    <a:p>
                      <a:pPr algn="ctr">
                        <a:buNone/>
                      </a:pPr>
                      <a:r>
                        <a:rPr lang="zh-CN" altLang="en-US" sz="1350"/>
                        <a:t>战投</a:t>
                      </a:r>
                      <a:r>
                        <a:rPr lang="en-US" altLang="zh-CN" sz="1350"/>
                        <a:t>&gt;</a:t>
                      </a:r>
                      <a:r>
                        <a:rPr lang="zh-CN" altLang="en-US" sz="1350"/>
                        <a:t>战略 </a:t>
                      </a:r>
                    </a:p>
                    <a:p>
                      <a:pPr algn="ctr">
                        <a:buNone/>
                      </a:pPr>
                      <a:r>
                        <a:rPr lang="zh-CN" altLang="en-US" sz="1350"/>
                        <a:t>战投：腾讯、字节、京东、美团、滴滴等有应届生机会</a:t>
                      </a:r>
                    </a:p>
                  </a:txBody>
                  <a:tcPr>
                    <a:lnR w="12700">
                      <a:solidFill>
                        <a:schemeClr val="tx1"/>
                      </a:solidFill>
                      <a:prstDash val="solid"/>
                    </a:lnR>
                    <a:lnT w="12700">
                      <a:solidFill>
                        <a:schemeClr val="tx1"/>
                      </a:solidFill>
                      <a:prstDash val="solid"/>
                    </a:lnT>
                    <a:lnB w="12700">
                      <a:solidFill>
                        <a:schemeClr val="tx1"/>
                      </a:solidFill>
                      <a:prstDash val="solid"/>
                    </a:lnB>
                  </a:tcPr>
                </a:tc>
                <a:tc hMerge="1">
                  <a:txBody>
                    <a:bodyPr/>
                    <a:lstStyle/>
                    <a:p>
                      <a:endParaRPr lang="zh-CN"/>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264795" y="2496820"/>
            <a:ext cx="3380740" cy="58229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创业投资 </a:t>
            </a:r>
            <a:r>
              <a:rPr kumimoji="0" lang="en-US" altLang="zh-CN"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VC PE</a:t>
            </a:r>
          </a:p>
        </p:txBody>
      </p:sp>
      <p:pic>
        <p:nvPicPr>
          <p:cNvPr id="11" name="图片 10" descr="03_反白稿"/>
          <p:cNvPicPr>
            <a:picLocks noChangeAspect="1"/>
          </p:cNvPicPr>
          <p:nvPr/>
        </p:nvPicPr>
        <p:blipFill>
          <a:blip r:embed="rId3" cstate="print"/>
          <a:srcRect l="15773" t="27535" r="5002" b="31993"/>
          <a:stretch>
            <a:fillRect/>
          </a:stretch>
        </p:blipFill>
        <p:spPr>
          <a:xfrm>
            <a:off x="328295" y="4538980"/>
            <a:ext cx="1301750" cy="342900"/>
          </a:xfrm>
          <a:prstGeom prst="rect">
            <a:avLst/>
          </a:prstGeom>
        </p:spPr>
      </p:pic>
      <p:sp>
        <p:nvSpPr>
          <p:cNvPr id="7" name="文本框 6"/>
          <p:cNvSpPr txBox="1"/>
          <p:nvPr/>
        </p:nvSpPr>
        <p:spPr>
          <a:xfrm>
            <a:off x="264795" y="1055370"/>
            <a:ext cx="2371725"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rPr>
              <a:t>02</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23875" y="681990"/>
            <a:ext cx="8197850" cy="86614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定义：</a:t>
            </a:r>
            <a:r>
              <a:rPr kumimoji="0"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投资机构投资于创业企业或高成长型企业，占有被投公司的股份，并在恰当时候增值套现。</a:t>
            </a: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分类：</a:t>
            </a:r>
            <a:r>
              <a:rPr kumimoji="0"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一般根据被投资企业所处阶段、投资金额等标准将其分为：天使投资（Angel Investment）、风险投资（Venture Capital, VC）和私募股权投资（Private Equity ,PE）</a:t>
            </a:r>
          </a:p>
        </p:txBody>
      </p:sp>
      <p:sp>
        <p:nvSpPr>
          <p:cNvPr id="20" name="矩形 19"/>
          <p:cNvSpPr/>
          <p:nvPr/>
        </p:nvSpPr>
        <p:spPr>
          <a:xfrm>
            <a:off x="4837332" y="1947561"/>
            <a:ext cx="1183832" cy="70421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825"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用户可以在投影仪或者计算机上进行演示也可以将演示文稿打印出来</a:t>
            </a:r>
          </a:p>
        </p:txBody>
      </p:sp>
      <p:sp>
        <p:nvSpPr>
          <p:cNvPr id="3" name="文本框 2"/>
          <p:cNvSpPr txBox="1"/>
          <p:nvPr/>
        </p:nvSpPr>
        <p:spPr>
          <a:xfrm>
            <a:off x="191770" y="135255"/>
            <a:ext cx="635127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创业投资（</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PE</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）：定义及分类</a:t>
            </a:r>
          </a:p>
        </p:txBody>
      </p:sp>
      <p:graphicFrame>
        <p:nvGraphicFramePr>
          <p:cNvPr id="2" name="表格 1"/>
          <p:cNvGraphicFramePr/>
          <p:nvPr>
            <p:custDataLst>
              <p:tags r:id="rId1"/>
            </p:custDataLst>
          </p:nvPr>
        </p:nvGraphicFramePr>
        <p:xfrm>
          <a:off x="579120" y="1640840"/>
          <a:ext cx="8142605" cy="2868930"/>
        </p:xfrm>
        <a:graphic>
          <a:graphicData uri="http://schemas.openxmlformats.org/drawingml/2006/table">
            <a:tbl>
              <a:tblPr firstRow="1" bandRow="1">
                <a:tableStyleId>{2D5ABB26-0587-4C30-8999-92F81FD0307C}</a:tableStyleId>
              </a:tblPr>
              <a:tblGrid>
                <a:gridCol w="1266825">
                  <a:extLst>
                    <a:ext uri="{9D8B030D-6E8A-4147-A177-3AD203B41FA5}">
                      <a16:colId xmlns:a16="http://schemas.microsoft.com/office/drawing/2014/main" val="20000"/>
                    </a:ext>
                  </a:extLst>
                </a:gridCol>
                <a:gridCol w="2320925">
                  <a:extLst>
                    <a:ext uri="{9D8B030D-6E8A-4147-A177-3AD203B41FA5}">
                      <a16:colId xmlns:a16="http://schemas.microsoft.com/office/drawing/2014/main" val="20001"/>
                    </a:ext>
                  </a:extLst>
                </a:gridCol>
                <a:gridCol w="2439035">
                  <a:extLst>
                    <a:ext uri="{9D8B030D-6E8A-4147-A177-3AD203B41FA5}">
                      <a16:colId xmlns:a16="http://schemas.microsoft.com/office/drawing/2014/main" val="20002"/>
                    </a:ext>
                  </a:extLst>
                </a:gridCol>
                <a:gridCol w="2115820">
                  <a:extLst>
                    <a:ext uri="{9D8B030D-6E8A-4147-A177-3AD203B41FA5}">
                      <a16:colId xmlns:a16="http://schemas.microsoft.com/office/drawing/2014/main" val="20003"/>
                    </a:ext>
                  </a:extLst>
                </a:gridCol>
              </a:tblGrid>
              <a:tr h="264795">
                <a:tc>
                  <a:txBody>
                    <a:bodyPr/>
                    <a:lstStyle/>
                    <a:p>
                      <a:pPr indent="0">
                        <a:buNone/>
                      </a:pPr>
                      <a:r>
                        <a:rPr lang="en-US" sz="1400" b="1">
                          <a:solidFill>
                            <a:schemeClr val="bg1"/>
                          </a:solidFill>
                          <a:latin typeface="+mn-ea"/>
                        </a:rPr>
                        <a:t> </a:t>
                      </a:r>
                      <a:endParaRPr lang="en-US" altLang="en-US" sz="1400" b="1">
                        <a:solidFill>
                          <a:schemeClr val="bg1"/>
                        </a:solidFill>
                        <a:latin typeface="+mn-ea"/>
                      </a:endParaRPr>
                    </a:p>
                  </a:txBody>
                  <a:tcPr marL="68580" marR="68580" marT="0" marB="0">
                    <a:lnL w="12700">
                      <a:solidFill>
                        <a:schemeClr val="tx1"/>
                      </a:solidFill>
                      <a:prstDash val="solid"/>
                    </a:lnL>
                    <a:lnT w="12700">
                      <a:solidFill>
                        <a:schemeClr val="tx1"/>
                      </a:solidFill>
                      <a:prstDash val="solid"/>
                    </a:lnT>
                    <a:lnB w="12700">
                      <a:solidFill>
                        <a:schemeClr val="tx1"/>
                      </a:solidFill>
                      <a:prstDash val="solid"/>
                    </a:lnB>
                    <a:solidFill>
                      <a:srgbClr val="8B0013"/>
                    </a:solidFill>
                  </a:tcPr>
                </a:tc>
                <a:tc>
                  <a:txBody>
                    <a:bodyPr/>
                    <a:lstStyle/>
                    <a:p>
                      <a:pPr indent="0">
                        <a:buNone/>
                      </a:pPr>
                      <a:r>
                        <a:rPr lang="en-US" sz="1400" b="1">
                          <a:solidFill>
                            <a:schemeClr val="bg1"/>
                          </a:solidFill>
                          <a:latin typeface="+mn-ea"/>
                        </a:rPr>
                        <a:t>天使投资</a:t>
                      </a:r>
                      <a:endParaRPr lang="en-US" altLang="en-US" sz="1400" b="1">
                        <a:solidFill>
                          <a:schemeClr val="bg1"/>
                        </a:solidFill>
                        <a:latin typeface="+mn-ea"/>
                      </a:endParaRPr>
                    </a:p>
                  </a:txBody>
                  <a:tcPr marL="68580" marR="68580" marT="0" marB="0">
                    <a:lnT w="12700">
                      <a:solidFill>
                        <a:schemeClr val="tx1"/>
                      </a:solidFill>
                      <a:prstDash val="solid"/>
                    </a:lnT>
                    <a:lnB w="12700">
                      <a:solidFill>
                        <a:schemeClr val="tx1"/>
                      </a:solidFill>
                      <a:prstDash val="solid"/>
                    </a:lnB>
                    <a:solidFill>
                      <a:srgbClr val="8B0013"/>
                    </a:solidFill>
                  </a:tcPr>
                </a:tc>
                <a:tc>
                  <a:txBody>
                    <a:bodyPr/>
                    <a:lstStyle/>
                    <a:p>
                      <a:pPr indent="0">
                        <a:buNone/>
                      </a:pPr>
                      <a:r>
                        <a:rPr lang="en-US" sz="1400" b="1">
                          <a:solidFill>
                            <a:schemeClr val="bg1"/>
                          </a:solidFill>
                          <a:latin typeface="+mn-ea"/>
                          <a:cs typeface="+mn-ea"/>
                        </a:rPr>
                        <a:t>风险投资VC</a:t>
                      </a:r>
                      <a:endParaRPr lang="en-US" altLang="en-US" sz="1400" b="1">
                        <a:solidFill>
                          <a:schemeClr val="bg1"/>
                        </a:solidFill>
                        <a:latin typeface="+mn-ea"/>
                        <a:cs typeface="+mn-ea"/>
                      </a:endParaRPr>
                    </a:p>
                  </a:txBody>
                  <a:tcPr marL="68580" marR="68580" marT="0" marB="0">
                    <a:lnT w="12700">
                      <a:solidFill>
                        <a:schemeClr val="tx1"/>
                      </a:solidFill>
                      <a:prstDash val="solid"/>
                    </a:lnT>
                    <a:lnB w="12700">
                      <a:solidFill>
                        <a:schemeClr val="tx1"/>
                      </a:solidFill>
                      <a:prstDash val="solid"/>
                    </a:lnB>
                    <a:solidFill>
                      <a:srgbClr val="8B0013"/>
                    </a:solidFill>
                  </a:tcPr>
                </a:tc>
                <a:tc>
                  <a:txBody>
                    <a:bodyPr/>
                    <a:lstStyle/>
                    <a:p>
                      <a:pPr indent="0">
                        <a:buNone/>
                      </a:pPr>
                      <a:r>
                        <a:rPr lang="en-US" sz="1400" b="1">
                          <a:solidFill>
                            <a:schemeClr val="bg1"/>
                          </a:solidFill>
                          <a:latin typeface="+mn-ea"/>
                          <a:cs typeface="+mn-ea"/>
                        </a:rPr>
                        <a:t>私募股权投资PE</a:t>
                      </a:r>
                      <a:endParaRPr lang="en-US" altLang="en-US" sz="1400" b="1">
                        <a:solidFill>
                          <a:schemeClr val="bg1"/>
                        </a:solidFill>
                        <a:latin typeface="+mn-ea"/>
                        <a:cs typeface="+mn-ea"/>
                      </a:endParaRPr>
                    </a:p>
                  </a:txBody>
                  <a:tcPr marL="68580" marR="68580" marT="0" marB="0">
                    <a:lnR w="12700">
                      <a:solidFill>
                        <a:schemeClr val="tx1"/>
                      </a:solidFill>
                      <a:prstDash val="solid"/>
                    </a:lnR>
                    <a:lnT w="12700">
                      <a:solidFill>
                        <a:schemeClr val="tx1"/>
                      </a:solidFill>
                      <a:prstDash val="solid"/>
                    </a:lnT>
                    <a:lnB w="12700">
                      <a:solidFill>
                        <a:schemeClr val="tx1"/>
                      </a:solidFill>
                      <a:prstDash val="solid"/>
                    </a:lnB>
                    <a:solidFill>
                      <a:srgbClr val="8B0013"/>
                    </a:solidFill>
                  </a:tcPr>
                </a:tc>
                <a:extLst>
                  <a:ext uri="{0D108BD9-81ED-4DB2-BD59-A6C34878D82A}">
                    <a16:rowId xmlns:a16="http://schemas.microsoft.com/office/drawing/2014/main" val="10000"/>
                  </a:ext>
                </a:extLst>
              </a:tr>
              <a:tr h="352425">
                <a:tc>
                  <a:txBody>
                    <a:bodyPr/>
                    <a:lstStyle/>
                    <a:p>
                      <a:pPr indent="0">
                        <a:buNone/>
                      </a:pPr>
                      <a:r>
                        <a:rPr lang="en-US" sz="1200" b="1">
                          <a:latin typeface="+mn-ea"/>
                        </a:rPr>
                        <a:t>融资轮次</a:t>
                      </a:r>
                      <a:endParaRPr lang="en-US" altLang="en-US" sz="1200" b="1">
                        <a:latin typeface="+mn-ea"/>
                      </a:endParaRPr>
                    </a:p>
                  </a:txBody>
                  <a:tcPr marL="68580" marR="68580" marT="0" marB="0">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rPr>
                        <a:t>种子轮，天使轮</a:t>
                      </a:r>
                      <a:endParaRPr lang="en-US" altLang="en-US" sz="1200">
                        <a:latin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pre-A</a:t>
                      </a:r>
                      <a:r>
                        <a:rPr lang="zh-CN" altLang="en-US" sz="1200">
                          <a:latin typeface="+mn-ea"/>
                          <a:cs typeface="+mn-ea"/>
                        </a:rPr>
                        <a:t>，</a:t>
                      </a:r>
                      <a:r>
                        <a:rPr lang="en-US" sz="1200">
                          <a:latin typeface="+mn-ea"/>
                          <a:cs typeface="+mn-ea"/>
                        </a:rPr>
                        <a:t>A轮，B轮</a:t>
                      </a:r>
                      <a:endParaRPr lang="en-US" altLang="en-US" sz="1200">
                        <a:latin typeface="+mn-ea"/>
                        <a:cs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rPr>
                        <a:t>Pre-IPO</a:t>
                      </a:r>
                      <a:endParaRPr lang="en-US" altLang="en-US" sz="1200">
                        <a:latin typeface="+mn-ea"/>
                      </a:endParaRPr>
                    </a:p>
                  </a:txBody>
                  <a:tcPr marL="68580" marR="68580" marT="0" marB="0">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1"/>
                  </a:ext>
                </a:extLst>
              </a:tr>
              <a:tr h="426720">
                <a:tc>
                  <a:txBody>
                    <a:bodyPr/>
                    <a:lstStyle/>
                    <a:p>
                      <a:pPr indent="0">
                        <a:buNone/>
                      </a:pPr>
                      <a:r>
                        <a:rPr lang="en-US" sz="1200" b="1">
                          <a:latin typeface="+mn-ea"/>
                        </a:rPr>
                        <a:t>代表公司</a:t>
                      </a:r>
                      <a:endParaRPr lang="en-US" altLang="en-US" sz="1200" b="1">
                        <a:latin typeface="+mn-ea"/>
                      </a:endParaRPr>
                    </a:p>
                  </a:txBody>
                  <a:tcPr marL="68580" marR="68580" marT="0" marB="0">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真格基金、创新工场 </a:t>
                      </a:r>
                      <a:endParaRPr lang="en-US" altLang="en-US" sz="1200">
                        <a:latin typeface="+mn-ea"/>
                        <a:cs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IDG，红杉中国 </a:t>
                      </a:r>
                      <a:endParaRPr lang="en-US" altLang="en-US" sz="1200">
                        <a:latin typeface="+mn-ea"/>
                        <a:cs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rPr>
                        <a:t>高瓴资本</a:t>
                      </a:r>
                      <a:endParaRPr lang="en-US" altLang="en-US" sz="1200">
                        <a:latin typeface="+mn-ea"/>
                      </a:endParaRPr>
                    </a:p>
                  </a:txBody>
                  <a:tcPr marL="68580" marR="68580" marT="0" marB="0">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2"/>
                  </a:ext>
                </a:extLst>
              </a:tr>
              <a:tr h="337185">
                <a:tc>
                  <a:txBody>
                    <a:bodyPr/>
                    <a:lstStyle/>
                    <a:p>
                      <a:pPr indent="0">
                        <a:buNone/>
                      </a:pPr>
                      <a:r>
                        <a:rPr lang="en-US" sz="1200" b="1">
                          <a:latin typeface="+mn-ea"/>
                        </a:rPr>
                        <a:t>投资规模</a:t>
                      </a:r>
                      <a:endParaRPr lang="en-US" altLang="en-US" sz="1200" b="1">
                        <a:latin typeface="+mn-ea"/>
                      </a:endParaRPr>
                    </a:p>
                  </a:txBody>
                  <a:tcPr marL="68580" marR="68580" marT="0" marB="0">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50-500万以下</a:t>
                      </a:r>
                      <a:endParaRPr lang="en-US" altLang="en-US" sz="1200">
                        <a:latin typeface="+mn-ea"/>
                        <a:cs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rPr>
                        <a:t>千万量级</a:t>
                      </a:r>
                      <a:endParaRPr lang="en-US" altLang="en-US" sz="1200">
                        <a:latin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5000万至数亿</a:t>
                      </a:r>
                      <a:endParaRPr lang="en-US" altLang="en-US" sz="1200">
                        <a:latin typeface="+mn-ea"/>
                        <a:cs typeface="+mn-ea"/>
                      </a:endParaRPr>
                    </a:p>
                  </a:txBody>
                  <a:tcPr marL="68580" marR="68580" marT="0" marB="0">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3"/>
                  </a:ext>
                </a:extLst>
              </a:tr>
              <a:tr h="388620">
                <a:tc>
                  <a:txBody>
                    <a:bodyPr/>
                    <a:lstStyle/>
                    <a:p>
                      <a:pPr indent="0">
                        <a:buNone/>
                      </a:pPr>
                      <a:r>
                        <a:rPr lang="en-US" sz="1200" b="1">
                          <a:latin typeface="+mn-ea"/>
                        </a:rPr>
                        <a:t>投资周期</a:t>
                      </a:r>
                      <a:endParaRPr lang="en-US" altLang="en-US" sz="1200" b="1">
                        <a:latin typeface="+mn-ea"/>
                      </a:endParaRPr>
                    </a:p>
                  </a:txBody>
                  <a:tcPr marL="68580" marR="68580" marT="0" marB="0">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rPr>
                        <a:t>不限</a:t>
                      </a:r>
                      <a:endParaRPr lang="en-US" altLang="en-US" sz="1200">
                        <a:latin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3-5年</a:t>
                      </a:r>
                      <a:endParaRPr lang="en-US" altLang="en-US" sz="1200">
                        <a:latin typeface="+mn-ea"/>
                        <a:cs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1-3年</a:t>
                      </a:r>
                      <a:endParaRPr lang="en-US" altLang="en-US" sz="1200">
                        <a:latin typeface="+mn-ea"/>
                        <a:cs typeface="+mn-ea"/>
                      </a:endParaRPr>
                    </a:p>
                  </a:txBody>
                  <a:tcPr marL="68580" marR="68580" marT="0" marB="0">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4"/>
                  </a:ext>
                </a:extLst>
              </a:tr>
              <a:tr h="619125">
                <a:tc>
                  <a:txBody>
                    <a:bodyPr/>
                    <a:lstStyle/>
                    <a:p>
                      <a:pPr indent="0">
                        <a:buNone/>
                      </a:pPr>
                      <a:r>
                        <a:rPr lang="en-US" sz="1200" b="1">
                          <a:latin typeface="+mn-ea"/>
                        </a:rPr>
                        <a:t>特点</a:t>
                      </a:r>
                      <a:endParaRPr lang="en-US" altLang="en-US" sz="1200" b="1">
                        <a:latin typeface="+mn-ea"/>
                      </a:endParaRPr>
                    </a:p>
                  </a:txBody>
                  <a:tcPr marL="68580" marR="68580" marT="0" marB="0">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rPr>
                        <a:t>提供早期的启动资金，搭建团队，测试市场对项目的接受程度</a:t>
                      </a:r>
                      <a:endParaRPr lang="en-US" altLang="en-US" sz="1200">
                        <a:latin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rPr>
                        <a:t>有一定运营数据，用户也开始快速增加，进一步投资来扩大规模，一般用于运营、推广、人力投入</a:t>
                      </a:r>
                      <a:endParaRPr lang="en-US" altLang="en-US" sz="1200">
                        <a:latin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rPr>
                        <a:t>为企业拓展新业务，补全商业闭环，布局长期</a:t>
                      </a:r>
                      <a:r>
                        <a:rPr lang="zh-CN" altLang="en-US" sz="1200">
                          <a:latin typeface="+mn-ea"/>
                        </a:rPr>
                        <a:t>战略</a:t>
                      </a:r>
                      <a:r>
                        <a:rPr lang="en-US" sz="1200">
                          <a:latin typeface="+mn-ea"/>
                        </a:rPr>
                        <a:t>，为上市做准备</a:t>
                      </a:r>
                      <a:endParaRPr lang="en-US" altLang="en-US" sz="1200">
                        <a:latin typeface="+mn-ea"/>
                      </a:endParaRPr>
                    </a:p>
                  </a:txBody>
                  <a:tcPr marL="68580" marR="68580" marT="0" marB="0">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5"/>
                  </a:ext>
                </a:extLst>
              </a:tr>
              <a:tr h="480060">
                <a:tc>
                  <a:txBody>
                    <a:bodyPr/>
                    <a:lstStyle/>
                    <a:p>
                      <a:pPr indent="0">
                        <a:buNone/>
                      </a:pPr>
                      <a:r>
                        <a:rPr lang="en-US" sz="1200" b="1">
                          <a:latin typeface="+mn-ea"/>
                        </a:rPr>
                        <a:t>退出机制</a:t>
                      </a:r>
                      <a:endParaRPr lang="en-US" altLang="en-US" sz="1200" b="1">
                        <a:latin typeface="+mn-ea"/>
                      </a:endParaRPr>
                    </a:p>
                  </a:txBody>
                  <a:tcPr marL="68580" marR="68580" marT="0" marB="0">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rPr>
                        <a:t>卖给私募</a:t>
                      </a:r>
                      <a:endParaRPr lang="en-US" altLang="en-US" sz="1200">
                        <a:latin typeface="+mn-ea"/>
                      </a:endParaRP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rPr>
                        <a:t>卖给私募、并购</a:t>
                      </a:r>
                      <a:r>
                        <a:rPr lang="zh-CN" altLang="en-US" sz="1200">
                          <a:latin typeface="+mn-ea"/>
                        </a:rPr>
                        <a:t>、上市（较少）</a:t>
                      </a:r>
                    </a:p>
                  </a:txBody>
                  <a:tcPr marL="68580" marR="68580" marT="0" marB="0">
                    <a:lnT w="12700">
                      <a:solidFill>
                        <a:schemeClr val="tx1"/>
                      </a:solidFill>
                      <a:prstDash val="solid"/>
                    </a:lnT>
                    <a:lnB w="12700">
                      <a:solidFill>
                        <a:schemeClr val="tx1"/>
                      </a:solidFill>
                      <a:prstDash val="solid"/>
                    </a:lnB>
                  </a:tcPr>
                </a:tc>
                <a:tc>
                  <a:txBody>
                    <a:bodyPr/>
                    <a:lstStyle/>
                    <a:p>
                      <a:pPr indent="0">
                        <a:buNone/>
                      </a:pPr>
                      <a:r>
                        <a:rPr lang="en-US" sz="1200">
                          <a:latin typeface="+mn-ea"/>
                        </a:rPr>
                        <a:t>上市、并购、管理层回购</a:t>
                      </a:r>
                      <a:endParaRPr lang="en-US" altLang="en-US" sz="1200">
                        <a:latin typeface="+mn-ea"/>
                      </a:endParaRPr>
                    </a:p>
                  </a:txBody>
                  <a:tcPr marL="68580" marR="68580" marT="0" marB="0">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7865" y="1591310"/>
            <a:ext cx="7628255" cy="640715"/>
            <a:chOff x="1779584" y="1692080"/>
            <a:chExt cx="8704442" cy="766168"/>
          </a:xfrm>
        </p:grpSpPr>
        <p:sp>
          <p:nvSpPr>
            <p:cNvPr id="17" name="Parallelogram 3"/>
            <p:cNvSpPr/>
            <p:nvPr/>
          </p:nvSpPr>
          <p:spPr>
            <a:xfrm>
              <a:off x="1779584" y="1713341"/>
              <a:ext cx="7400189" cy="744907"/>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chorCtr="1">
              <a:norm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4" name="矩形 23"/>
            <p:cNvSpPr/>
            <p:nvPr/>
          </p:nvSpPr>
          <p:spPr>
            <a:xfrm>
              <a:off x="2370729" y="1692080"/>
              <a:ext cx="6161231" cy="7266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成立新基金时</a:t>
              </a:r>
              <a:r>
                <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a:t>
              </a:r>
              <a:r>
                <a:rPr kumimoji="0"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资金来源：</a:t>
              </a:r>
              <a:r>
                <a:rPr kumimoji="0"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FOF母基金，政府产业引导基金（要求一定返投比），高净值人群</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endParaRPr>
            </a:p>
          </p:txBody>
        </p:sp>
        <p:sp>
          <p:nvSpPr>
            <p:cNvPr id="25" name="矩形 24"/>
            <p:cNvSpPr/>
            <p:nvPr/>
          </p:nvSpPr>
          <p:spPr>
            <a:xfrm>
              <a:off x="9335797" y="1912018"/>
              <a:ext cx="1148229" cy="41763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募资</a:t>
              </a:r>
            </a:p>
          </p:txBody>
        </p:sp>
      </p:grpSp>
      <p:grpSp>
        <p:nvGrpSpPr>
          <p:cNvPr id="9" name="组合 8"/>
          <p:cNvGrpSpPr/>
          <p:nvPr/>
        </p:nvGrpSpPr>
        <p:grpSpPr>
          <a:xfrm>
            <a:off x="698500" y="2307590"/>
            <a:ext cx="6484721" cy="643255"/>
            <a:chOff x="1767997" y="2850537"/>
            <a:chExt cx="7195489" cy="713397"/>
          </a:xfrm>
          <a:solidFill>
            <a:srgbClr val="8B0012"/>
          </a:solidFill>
        </p:grpSpPr>
        <p:sp>
          <p:nvSpPr>
            <p:cNvPr id="14" name="Parallelogram 5"/>
            <p:cNvSpPr/>
            <p:nvPr/>
          </p:nvSpPr>
          <p:spPr>
            <a:xfrm>
              <a:off x="1767997" y="2850537"/>
              <a:ext cx="7195489" cy="713397"/>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9" name="矩形 28"/>
            <p:cNvSpPr/>
            <p:nvPr/>
          </p:nvSpPr>
          <p:spPr>
            <a:xfrm>
              <a:off x="2164687" y="2870256"/>
              <a:ext cx="6408339" cy="673959"/>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sz="14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ea"/>
                  <a:sym typeface="+mn-ea"/>
                </a:rPr>
                <a:t>deal sourcing, 投资分析（行业，商业模式，团队），项目立项、尽职调查（财务，法律）、估值谈判、条款设计、投资结构安排等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ea"/>
                <a:sym typeface="+mn-ea"/>
              </a:endParaRPr>
            </a:p>
          </p:txBody>
        </p:sp>
      </p:grpSp>
      <p:grpSp>
        <p:nvGrpSpPr>
          <p:cNvPr id="12" name="组合 11"/>
          <p:cNvGrpSpPr/>
          <p:nvPr/>
        </p:nvGrpSpPr>
        <p:grpSpPr>
          <a:xfrm>
            <a:off x="692150" y="3073400"/>
            <a:ext cx="8206740" cy="686435"/>
            <a:chOff x="1805847" y="3000339"/>
            <a:chExt cx="12017475" cy="740745"/>
          </a:xfrm>
        </p:grpSpPr>
        <p:sp>
          <p:nvSpPr>
            <p:cNvPr id="8" name="Parallelogram 7"/>
            <p:cNvSpPr/>
            <p:nvPr/>
          </p:nvSpPr>
          <p:spPr>
            <a:xfrm>
              <a:off x="1805847" y="3000339"/>
              <a:ext cx="9292993" cy="740745"/>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7" name="矩形 26"/>
            <p:cNvSpPr/>
            <p:nvPr/>
          </p:nvSpPr>
          <p:spPr>
            <a:xfrm>
              <a:off x="11581348" y="3085618"/>
              <a:ext cx="2241974" cy="37688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管理</a:t>
              </a:r>
            </a:p>
          </p:txBody>
        </p:sp>
        <p:sp>
          <p:nvSpPr>
            <p:cNvPr id="30" name="矩形 29"/>
            <p:cNvSpPr/>
            <p:nvPr/>
          </p:nvSpPr>
          <p:spPr>
            <a:xfrm>
              <a:off x="2418623" y="3085309"/>
              <a:ext cx="7440717" cy="65577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提供管理咨询、上下游资源整合、商业模式梳理、上市融资等增值服务</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endParaRPr>
            </a:p>
          </p:txBody>
        </p:sp>
      </p:grpSp>
      <p:grpSp>
        <p:nvGrpSpPr>
          <p:cNvPr id="16" name="组合 15"/>
          <p:cNvGrpSpPr/>
          <p:nvPr/>
        </p:nvGrpSpPr>
        <p:grpSpPr>
          <a:xfrm>
            <a:off x="699135" y="3916045"/>
            <a:ext cx="6339205" cy="501650"/>
            <a:chOff x="1805847" y="5167697"/>
            <a:chExt cx="7195489" cy="722900"/>
          </a:xfrm>
          <a:solidFill>
            <a:srgbClr val="8B0012"/>
          </a:solidFill>
        </p:grpSpPr>
        <p:sp>
          <p:nvSpPr>
            <p:cNvPr id="11" name="Parallelogram 9"/>
            <p:cNvSpPr/>
            <p:nvPr/>
          </p:nvSpPr>
          <p:spPr>
            <a:xfrm>
              <a:off x="1805847" y="5167697"/>
              <a:ext cx="7195489" cy="722900"/>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1" name="矩形 30"/>
            <p:cNvSpPr/>
            <p:nvPr/>
          </p:nvSpPr>
          <p:spPr>
            <a:xfrm>
              <a:off x="2400024" y="5261047"/>
              <a:ext cx="5765683" cy="503285"/>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sz="14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sym typeface="+mn-ea"/>
                </a:rPr>
                <a:t>上市、并购、原股东回购等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sym typeface="+mn-ea"/>
              </a:endParaRPr>
            </a:p>
          </p:txBody>
        </p:sp>
      </p:grpSp>
      <p:sp>
        <p:nvSpPr>
          <p:cNvPr id="34" name="矩形 33"/>
          <p:cNvSpPr/>
          <p:nvPr/>
        </p:nvSpPr>
        <p:spPr>
          <a:xfrm>
            <a:off x="7362958" y="2553394"/>
            <a:ext cx="1382496" cy="34925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投资</a:t>
            </a:r>
          </a:p>
        </p:txBody>
      </p:sp>
      <p:sp>
        <p:nvSpPr>
          <p:cNvPr id="35" name="矩形 34"/>
          <p:cNvSpPr/>
          <p:nvPr/>
        </p:nvSpPr>
        <p:spPr>
          <a:xfrm>
            <a:off x="7362738" y="4047935"/>
            <a:ext cx="1382496" cy="34925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退出</a:t>
            </a:r>
          </a:p>
        </p:txBody>
      </p:sp>
      <p:sp>
        <p:nvSpPr>
          <p:cNvPr id="6" name="文本框 5"/>
          <p:cNvSpPr txBox="1"/>
          <p:nvPr/>
        </p:nvSpPr>
        <p:spPr>
          <a:xfrm>
            <a:off x="184150" y="157480"/>
            <a:ext cx="600773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创业投资（</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PE</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）：运作</a:t>
            </a:r>
          </a:p>
        </p:txBody>
      </p:sp>
      <p:sp>
        <p:nvSpPr>
          <p:cNvPr id="3" name="矩形 2"/>
          <p:cNvSpPr/>
          <p:nvPr/>
        </p:nvSpPr>
        <p:spPr>
          <a:xfrm>
            <a:off x="239395" y="623570"/>
            <a:ext cx="8652510" cy="112458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mn-ea"/>
                <a:cs typeface="+mn-ea"/>
                <a:sym typeface="+mn-ea"/>
              </a:rPr>
              <a:t>常见组织形式：</a:t>
            </a:r>
            <a:r>
              <a:rPr kumimoji="0" sz="1400" b="0" i="0" u="none" strike="noStrike" kern="1200" cap="none" spc="0" normalizeH="0" baseline="0" noProof="0" dirty="0">
                <a:ln>
                  <a:noFill/>
                </a:ln>
                <a:solidFill>
                  <a:srgbClr val="000000"/>
                </a:solidFill>
                <a:effectLst/>
                <a:uLnTx/>
                <a:uFillTx/>
                <a:latin typeface="+mn-ea"/>
                <a:cs typeface="+mn-ea"/>
                <a:sym typeface="+mn-ea"/>
              </a:rPr>
              <a:t>有限合伙</a:t>
            </a:r>
            <a:r>
              <a:rPr kumimoji="0" lang="zh-CN" altLang="en-US" sz="1400" b="0" i="0" u="none" strike="noStrike" kern="1200" cap="none" spc="0" normalizeH="0" baseline="0" noProof="0" dirty="0">
                <a:ln>
                  <a:noFill/>
                </a:ln>
                <a:solidFill>
                  <a:srgbClr val="000000"/>
                </a:solidFill>
                <a:effectLst/>
                <a:uLnTx/>
                <a:uFillTx/>
                <a:latin typeface="+mn-ea"/>
                <a:cs typeface="+mn-ea"/>
                <a:sym typeface="+mn-ea"/>
              </a:rPr>
              <a:t>公司</a:t>
            </a:r>
            <a:r>
              <a:rPr kumimoji="0" lang="zh-CN" altLang="en-US" sz="1400" b="0" i="1" u="none" strike="noStrike" kern="1200" cap="none" spc="0" normalizeH="0" baseline="0" noProof="0" dirty="0">
                <a:ln>
                  <a:noFill/>
                </a:ln>
                <a:solidFill>
                  <a:srgbClr val="000000"/>
                </a:solidFill>
                <a:effectLst/>
                <a:uLnTx/>
                <a:uFillTx/>
                <a:latin typeface="+mn-ea"/>
                <a:cs typeface="+mn-ea"/>
                <a:sym typeface="+mn-ea"/>
              </a:rPr>
              <a:t>（</a:t>
            </a:r>
            <a:r>
              <a:rPr kumimoji="0" sz="1400" b="0" i="1" u="none" strike="noStrike" kern="1200" cap="none" spc="0" normalizeH="0" baseline="0" noProof="0" dirty="0">
                <a:ln>
                  <a:noFill/>
                </a:ln>
                <a:solidFill>
                  <a:srgbClr val="000000"/>
                </a:solidFill>
                <a:effectLst/>
                <a:uLnTx/>
                <a:uFillTx/>
                <a:latin typeface="+mn-ea"/>
                <a:cs typeface="+mn-ea"/>
                <a:sym typeface="+mn-ea"/>
              </a:rPr>
              <a:t>GP承担无限责任</a:t>
            </a:r>
            <a:r>
              <a:rPr kumimoji="0" lang="zh-CN" sz="1400" b="0" i="1" u="none" strike="noStrike" kern="1200" cap="none" spc="0" normalizeH="0" baseline="0" noProof="0" dirty="0">
                <a:ln>
                  <a:noFill/>
                </a:ln>
                <a:solidFill>
                  <a:srgbClr val="000000"/>
                </a:solidFill>
                <a:effectLst/>
                <a:uLnTx/>
                <a:uFillTx/>
                <a:latin typeface="+mn-ea"/>
                <a:cs typeface="+mn-ea"/>
                <a:sym typeface="+mn-ea"/>
              </a:rPr>
              <a:t>：</a:t>
            </a:r>
            <a:r>
              <a:rPr kumimoji="0" sz="1400" b="0" i="1" u="none" strike="noStrike" kern="1200" cap="none" spc="0" normalizeH="0" baseline="0" noProof="0" dirty="0">
                <a:ln>
                  <a:noFill/>
                </a:ln>
                <a:solidFill>
                  <a:srgbClr val="000000"/>
                </a:solidFill>
                <a:effectLst/>
                <a:uLnTx/>
                <a:uFillTx/>
                <a:latin typeface="+mn-ea"/>
                <a:cs typeface="+mn-ea"/>
                <a:sym typeface="+mn-ea"/>
              </a:rPr>
              <a:t>“2+20”获取收益报酬；投资人LP不参与投资决策，承担有限责任，获得80%的投资收益</a:t>
            </a:r>
            <a:r>
              <a:rPr kumimoji="0" lang="zh-CN" altLang="en-US" sz="1400" b="0" i="1" u="none" strike="noStrike" kern="1200" cap="none" spc="0" normalizeH="0" baseline="0" noProof="0" dirty="0">
                <a:ln>
                  <a:noFill/>
                </a:ln>
                <a:solidFill>
                  <a:srgbClr val="000000"/>
                </a:solidFill>
                <a:effectLst/>
                <a:uLnTx/>
                <a:uFillTx/>
                <a:latin typeface="+mn-ea"/>
                <a:cs typeface="+mn-ea"/>
                <a:sym typeface="+mn-ea"/>
              </a:rPr>
              <a:t>）</a:t>
            </a:r>
            <a:endParaRPr kumimoji="0" sz="1400" b="0" i="0" u="none" strike="noStrike" kern="1200" cap="none" spc="0" normalizeH="0" baseline="0" noProof="0" dirty="0">
              <a:ln>
                <a:noFill/>
              </a:ln>
              <a:solidFill>
                <a:srgbClr val="000000"/>
              </a:solidFill>
              <a:effectLst/>
              <a:uLnTx/>
              <a:uFillTx/>
              <a:latin typeface="+mn-ea"/>
              <a:cs typeface="+mn-ea"/>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sz="1400" b="1" i="0" u="none" strike="noStrike" kern="1200" cap="none" spc="0" normalizeH="0" baseline="0" noProof="0" dirty="0">
                <a:ln>
                  <a:noFill/>
                </a:ln>
                <a:solidFill>
                  <a:srgbClr val="000000"/>
                </a:solidFill>
                <a:effectLst/>
                <a:uLnTx/>
                <a:uFillTx/>
                <a:latin typeface="+mn-ea"/>
                <a:cs typeface="+mn-ea"/>
                <a:sym typeface="+mn-ea"/>
              </a:rPr>
              <a:t>年限</a:t>
            </a:r>
            <a:r>
              <a:rPr kumimoji="0" lang="zh-CN" altLang="en-US" sz="1400" b="1" i="0" u="none" strike="noStrike" kern="1200" cap="none" spc="0" normalizeH="0" baseline="0" noProof="0" dirty="0">
                <a:ln>
                  <a:noFill/>
                </a:ln>
                <a:solidFill>
                  <a:srgbClr val="000000"/>
                </a:solidFill>
                <a:effectLst/>
                <a:uLnTx/>
                <a:uFillTx/>
                <a:latin typeface="+mn-ea"/>
                <a:cs typeface="+mn-ea"/>
                <a:sym typeface="+mn-ea"/>
              </a:rPr>
              <a:t>：</a:t>
            </a:r>
            <a:r>
              <a:rPr kumimoji="0" lang="en-US" altLang="zh-CN" sz="1400" b="1" i="0" u="none" strike="noStrike" kern="1200" cap="none" spc="0" normalizeH="0" baseline="0" noProof="0" dirty="0">
                <a:ln>
                  <a:noFill/>
                </a:ln>
                <a:solidFill>
                  <a:srgbClr val="000000"/>
                </a:solidFill>
                <a:effectLst/>
                <a:uLnTx/>
                <a:uFillTx/>
                <a:latin typeface="+mn-ea"/>
                <a:cs typeface="+mn-ea"/>
                <a:sym typeface="+mn-ea"/>
              </a:rPr>
              <a:t>“</a:t>
            </a:r>
            <a:r>
              <a:rPr kumimoji="0" sz="1400" b="0" i="0" u="none" strike="noStrike" kern="1200" cap="none" spc="0" normalizeH="0" baseline="0" noProof="0" dirty="0">
                <a:ln>
                  <a:noFill/>
                </a:ln>
                <a:solidFill>
                  <a:srgbClr val="000000"/>
                </a:solidFill>
                <a:effectLst/>
                <a:uLnTx/>
                <a:uFillTx/>
                <a:latin typeface="+mn-ea"/>
                <a:cs typeface="+mn-ea"/>
                <a:sym typeface="+mn-ea"/>
              </a:rPr>
              <a:t>投资期限”和“退出期限”</a:t>
            </a:r>
            <a:r>
              <a:rPr kumimoji="0" lang="zh-CN" altLang="en-US" sz="1400" b="0" i="1" u="none" strike="noStrike" kern="1200" cap="none" spc="0" normalizeH="0" baseline="0" noProof="0" dirty="0">
                <a:ln>
                  <a:noFill/>
                </a:ln>
                <a:solidFill>
                  <a:srgbClr val="000000"/>
                </a:solidFill>
                <a:effectLst/>
                <a:uLnTx/>
                <a:uFillTx/>
                <a:latin typeface="+mn-ea"/>
                <a:cs typeface="+mn-ea"/>
                <a:sym typeface="+mn-ea"/>
              </a:rPr>
              <a:t>（</a:t>
            </a:r>
            <a:r>
              <a:rPr kumimoji="0" sz="1400" b="0" i="1" u="none" strike="noStrike" kern="1200" cap="none" spc="0" normalizeH="0" baseline="0" noProof="0" dirty="0">
                <a:ln>
                  <a:noFill/>
                </a:ln>
                <a:solidFill>
                  <a:srgbClr val="000000"/>
                </a:solidFill>
                <a:effectLst/>
                <a:uLnTx/>
                <a:uFillTx/>
                <a:latin typeface="+mn-ea"/>
                <a:cs typeface="+mn-ea"/>
                <a:sym typeface="+mn-ea"/>
              </a:rPr>
              <a:t>5+2年和10+2年</a:t>
            </a:r>
            <a:r>
              <a:rPr kumimoji="0" lang="zh-CN" altLang="en-US" sz="1400" b="0" i="1" u="none" strike="noStrike" kern="1200" cap="none" spc="0" normalizeH="0" baseline="0" noProof="0" dirty="0">
                <a:ln>
                  <a:noFill/>
                </a:ln>
                <a:solidFill>
                  <a:srgbClr val="000000"/>
                </a:solidFill>
                <a:effectLst/>
                <a:uLnTx/>
                <a:uFillTx/>
                <a:latin typeface="+mn-ea"/>
                <a:cs typeface="+mn-ea"/>
                <a:sym typeface="+mn-ea"/>
              </a:rPr>
              <a:t>）</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0" i="1" u="none" strike="noStrike" kern="1200" cap="none" spc="0" normalizeH="0" baseline="0" noProof="0" dirty="0">
              <a:ln>
                <a:noFill/>
              </a:ln>
              <a:solidFill>
                <a:srgbClr val="000000"/>
              </a:solidFill>
              <a:effectLst/>
              <a:uLnTx/>
              <a:uFillTx/>
              <a:latin typeface="+mn-ea"/>
              <a:cs typeface="+mn-ea"/>
              <a:sym typeface="+mn-ea"/>
            </a:endParaRPr>
          </a:p>
        </p:txBody>
      </p:sp>
      <p:sp>
        <p:nvSpPr>
          <p:cNvPr id="7" name="右大括号 6"/>
          <p:cNvSpPr/>
          <p:nvPr/>
        </p:nvSpPr>
        <p:spPr>
          <a:xfrm>
            <a:off x="8004810" y="2620010"/>
            <a:ext cx="239395" cy="1045210"/>
          </a:xfrm>
          <a:prstGeom prst="rightBrace">
            <a:avLst>
              <a:gd name="adj1" fmla="val 8333"/>
              <a:gd name="adj2" fmla="val 48531"/>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0" name="文本框 9"/>
          <p:cNvSpPr txBox="1"/>
          <p:nvPr/>
        </p:nvSpPr>
        <p:spPr>
          <a:xfrm>
            <a:off x="8326120" y="2933065"/>
            <a:ext cx="848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rPr>
              <a:t>投资经理，投资总监</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837332" y="1947561"/>
            <a:ext cx="1183832" cy="70421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825"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用户可以在投影仪或者计算机上进行演示也可以将演示文稿打印出来</a:t>
            </a:r>
          </a:p>
        </p:txBody>
      </p:sp>
      <p:sp>
        <p:nvSpPr>
          <p:cNvPr id="3" name="文本框 2"/>
          <p:cNvSpPr txBox="1"/>
          <p:nvPr/>
        </p:nvSpPr>
        <p:spPr>
          <a:xfrm>
            <a:off x="191770" y="135255"/>
            <a:ext cx="635127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创业投资（</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PE</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）：头部公司</a:t>
            </a:r>
          </a:p>
        </p:txBody>
      </p:sp>
      <p:graphicFrame>
        <p:nvGraphicFramePr>
          <p:cNvPr id="5" name="表格 4"/>
          <p:cNvGraphicFramePr/>
          <p:nvPr>
            <p:custDataLst>
              <p:tags r:id="rId1"/>
            </p:custDataLst>
          </p:nvPr>
        </p:nvGraphicFramePr>
        <p:xfrm>
          <a:off x="4690110" y="1030605"/>
          <a:ext cx="3796665" cy="3403600"/>
        </p:xfrm>
        <a:graphic>
          <a:graphicData uri="http://schemas.openxmlformats.org/drawingml/2006/table">
            <a:tbl>
              <a:tblPr firstRow="1" bandRow="1">
                <a:tableStyleId>{5940675A-B579-460E-94D1-54222C63F5DA}</a:tableStyleId>
              </a:tblPr>
              <a:tblGrid>
                <a:gridCol w="669925">
                  <a:extLst>
                    <a:ext uri="{9D8B030D-6E8A-4147-A177-3AD203B41FA5}">
                      <a16:colId xmlns:a16="http://schemas.microsoft.com/office/drawing/2014/main" val="20000"/>
                    </a:ext>
                  </a:extLst>
                </a:gridCol>
                <a:gridCol w="3126740">
                  <a:extLst>
                    <a:ext uri="{9D8B030D-6E8A-4147-A177-3AD203B41FA5}">
                      <a16:colId xmlns:a16="http://schemas.microsoft.com/office/drawing/2014/main" val="20001"/>
                    </a:ext>
                  </a:extLst>
                </a:gridCol>
              </a:tblGrid>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高瓴资本集团</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0"/>
                  </a:ext>
                </a:extLst>
              </a:tr>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腾讯投资</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华平投资</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2"/>
                  </a:ext>
                </a:extLst>
              </a:tr>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鼎晖投资</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阿里巴巴战略投资部</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4"/>
                  </a:ext>
                </a:extLst>
              </a:tr>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中金资本运营有限公司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金石投资有限公司 </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6"/>
                  </a:ext>
                </a:extLst>
              </a:tr>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博裕投资顾问有限公司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平安资本有限责任公司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8"/>
                  </a:ext>
                </a:extLst>
              </a:tr>
              <a:tr h="34036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10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上海云锋投资管理有限公司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9"/>
                  </a:ext>
                </a:extLst>
              </a:tr>
            </a:tbl>
          </a:graphicData>
        </a:graphic>
      </p:graphicFrame>
      <p:graphicFrame>
        <p:nvGraphicFramePr>
          <p:cNvPr id="6" name="表格 5"/>
          <p:cNvGraphicFramePr/>
          <p:nvPr>
            <p:custDataLst>
              <p:tags r:id="rId2"/>
            </p:custDataLst>
          </p:nvPr>
        </p:nvGraphicFramePr>
        <p:xfrm>
          <a:off x="343535" y="1062355"/>
          <a:ext cx="3582670" cy="3340100"/>
        </p:xfrm>
        <a:graphic>
          <a:graphicData uri="http://schemas.openxmlformats.org/drawingml/2006/table">
            <a:tbl>
              <a:tblPr firstRow="1" bandRow="1">
                <a:tableStyleId>{5940675A-B579-460E-94D1-54222C63F5DA}</a:tableStyleId>
              </a:tblPr>
              <a:tblGrid>
                <a:gridCol w="408940">
                  <a:extLst>
                    <a:ext uri="{9D8B030D-6E8A-4147-A177-3AD203B41FA5}">
                      <a16:colId xmlns:a16="http://schemas.microsoft.com/office/drawing/2014/main" val="20000"/>
                    </a:ext>
                  </a:extLst>
                </a:gridCol>
                <a:gridCol w="3173730">
                  <a:extLst>
                    <a:ext uri="{9D8B030D-6E8A-4147-A177-3AD203B41FA5}">
                      <a16:colId xmlns:a16="http://schemas.microsoft.com/office/drawing/2014/main" val="20001"/>
                    </a:ext>
                  </a:extLst>
                </a:gridCol>
              </a:tblGrid>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红杉资本中国基金</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0"/>
                  </a:ext>
                </a:extLst>
              </a:tr>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深圳市创新投资集团有限公司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IDG资本</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2"/>
                  </a:ext>
                </a:extLst>
              </a:tr>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君联资本管理股份有限公司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经纬创投（北京）投资管理顾问有限公司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4"/>
                  </a:ext>
                </a:extLst>
              </a:tr>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深圳市达晨财智创业投资管理有限公司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江苏毅达股权投资基金管理有限公司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6"/>
                  </a:ext>
                </a:extLst>
              </a:tr>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苏州元禾控股股份有限公司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2DCDB"/>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赛富投资基金</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2DCDB"/>
                    </a:solidFill>
                  </a:tcPr>
                </a:tc>
                <a:extLst>
                  <a:ext uri="{0D108BD9-81ED-4DB2-BD59-A6C34878D82A}">
                    <a16:rowId xmlns:a16="http://schemas.microsoft.com/office/drawing/2014/main" val="10008"/>
                  </a:ext>
                </a:extLst>
              </a:tr>
              <a:tr h="334010">
                <a:tc>
                  <a:txBody>
                    <a:bodyPr/>
                    <a:lstStyle/>
                    <a:p>
                      <a:pPr indent="0"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10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3500" marR="63500" marT="31750" marB="31750" anchor="ctr">
                    <a:lnL>
                      <a:noFill/>
                    </a:lnL>
                    <a:lnR>
                      <a:noFill/>
                    </a:lnR>
                    <a:lnT>
                      <a:noFill/>
                    </a:lnT>
                    <a:lnB>
                      <a:noFill/>
                    </a:lnB>
                    <a:lnTlToBr>
                      <a:noFill/>
                    </a:lnTlToBr>
                    <a:lnBlToTr>
                      <a:noFill/>
                    </a:lnBlToTr>
                    <a:solidFill>
                      <a:srgbClr val="FFFFFF"/>
                    </a:solidFill>
                  </a:tcPr>
                </a:tc>
                <a:tc>
                  <a:txBody>
                    <a:bodyPr/>
                    <a:lstStyle/>
                    <a:p>
                      <a:pPr indent="0">
                        <a:buNone/>
                      </a:pPr>
                      <a:r>
                        <a:rPr lang="en-US" sz="1200" b="0">
                          <a:solidFill>
                            <a:srgbClr val="000000"/>
                          </a:solidFill>
                          <a:latin typeface="微软雅黑" panose="020B0503020204020204" charset="-122"/>
                          <a:ea typeface="微软雅黑" panose="020B0503020204020204" charset="-122"/>
                          <a:cs typeface="微软雅黑" panose="020B0503020204020204" charset="-122"/>
                        </a:rPr>
                        <a:t>启明维创创业投资管理（上海）有限公司</a:t>
                      </a:r>
                      <a:endParaRPr lang="en-US" altLang="en-US" sz="1200" b="0">
                        <a:solidFill>
                          <a:srgbClr val="000000"/>
                        </a:solidFill>
                        <a:latin typeface="微软雅黑" panose="020B0503020204020204" charset="-122"/>
                        <a:ea typeface="微软雅黑" panose="020B0503020204020204" charset="-122"/>
                        <a:cs typeface="微软雅黑" panose="020B0503020204020204" charset="-122"/>
                      </a:endParaRPr>
                    </a:p>
                  </a:txBody>
                  <a:tcPr marL="63500" marR="63500" marT="31750" marB="31750" anchor="ctr">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9"/>
                  </a:ext>
                </a:extLst>
              </a:tr>
            </a:tbl>
          </a:graphicData>
        </a:graphic>
      </p:graphicFrame>
      <p:sp>
        <p:nvSpPr>
          <p:cNvPr id="7" name="文本框 6"/>
          <p:cNvSpPr txBox="1"/>
          <p:nvPr/>
        </p:nvSpPr>
        <p:spPr>
          <a:xfrm>
            <a:off x="343535" y="755650"/>
            <a:ext cx="406019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rPr>
              <a:t>清科：2019年中国创业投资机构50强</a:t>
            </a:r>
          </a:p>
        </p:txBody>
      </p:sp>
      <p:sp>
        <p:nvSpPr>
          <p:cNvPr id="8" name="文本框 7"/>
          <p:cNvSpPr txBox="1"/>
          <p:nvPr/>
        </p:nvSpPr>
        <p:spPr>
          <a:xfrm>
            <a:off x="4571365" y="746125"/>
            <a:ext cx="4432935"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rPr>
              <a:t>清科：2019中国私募股权投资机构50强</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矩形 372"/>
          <p:cNvSpPr/>
          <p:nvPr/>
        </p:nvSpPr>
        <p:spPr>
          <a:xfrm>
            <a:off x="5090160" y="1450975"/>
            <a:ext cx="3107690" cy="386080"/>
          </a:xfrm>
          <a:prstGeom prst="rect">
            <a:avLst/>
          </a:prstGeom>
        </p:spPr>
        <p:txBody>
          <a:bodyPr wrap="square">
            <a:spAutoFit/>
            <a:scene3d>
              <a:camera prst="orthographicFront"/>
              <a:lightRig rig="threePt" dir="t"/>
            </a:scene3d>
            <a:sp3d contourW="12700"/>
          </a:bodyPr>
          <a:lstStyle/>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募集、投资规模增速下滑</a:t>
            </a:r>
          </a:p>
        </p:txBody>
      </p:sp>
      <p:sp>
        <p:nvSpPr>
          <p:cNvPr id="6" name="矩形 5"/>
          <p:cNvSpPr/>
          <p:nvPr/>
        </p:nvSpPr>
        <p:spPr>
          <a:xfrm>
            <a:off x="5089525" y="3165475"/>
            <a:ext cx="3436620" cy="386080"/>
          </a:xfrm>
          <a:prstGeom prst="rect">
            <a:avLst/>
          </a:prstGeom>
        </p:spPr>
        <p:txBody>
          <a:bodyPr wrap="square">
            <a:spAutoFit/>
            <a:scene3d>
              <a:camera prst="orthographicFront"/>
              <a:lightRig rig="threePt" dir="t"/>
            </a:scene3d>
            <a:sp3d contourW="12700"/>
          </a:bodyPr>
          <a:lstStyle/>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二八效应凸显，市场加速分化</a:t>
            </a:r>
          </a:p>
        </p:txBody>
      </p:sp>
      <p:sp>
        <p:nvSpPr>
          <p:cNvPr id="12" name="文本框 11"/>
          <p:cNvSpPr txBox="1"/>
          <p:nvPr/>
        </p:nvSpPr>
        <p:spPr>
          <a:xfrm>
            <a:off x="236855" y="262255"/>
            <a:ext cx="571690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创业投资（</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PE</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）：行业趋势</a:t>
            </a:r>
          </a:p>
        </p:txBody>
      </p:sp>
      <p:pic>
        <p:nvPicPr>
          <p:cNvPr id="2" name="图片 2" descr="666"/>
          <p:cNvPicPr>
            <a:picLocks noChangeAspect="1"/>
          </p:cNvPicPr>
          <p:nvPr/>
        </p:nvPicPr>
        <p:blipFill>
          <a:blip r:embed="rId3"/>
          <a:stretch>
            <a:fillRect/>
          </a:stretch>
        </p:blipFill>
        <p:spPr>
          <a:xfrm>
            <a:off x="624840" y="808990"/>
            <a:ext cx="3650615" cy="1917065"/>
          </a:xfrm>
          <a:prstGeom prst="rect">
            <a:avLst/>
          </a:prstGeom>
        </p:spPr>
      </p:pic>
      <p:pic>
        <p:nvPicPr>
          <p:cNvPr id="3" name="图片 7" descr="999"/>
          <p:cNvPicPr>
            <a:picLocks noChangeAspect="1"/>
          </p:cNvPicPr>
          <p:nvPr/>
        </p:nvPicPr>
        <p:blipFill>
          <a:blip r:embed="rId4"/>
          <a:stretch>
            <a:fillRect/>
          </a:stretch>
        </p:blipFill>
        <p:spPr>
          <a:xfrm>
            <a:off x="586105" y="2726055"/>
            <a:ext cx="3727450" cy="1826260"/>
          </a:xfrm>
          <a:prstGeom prst="rect">
            <a:avLst/>
          </a:prstGeom>
        </p:spPr>
      </p:pic>
      <p:sp>
        <p:nvSpPr>
          <p:cNvPr id="8" name="文本框 7"/>
          <p:cNvSpPr txBox="1"/>
          <p:nvPr/>
        </p:nvSpPr>
        <p:spPr>
          <a:xfrm>
            <a:off x="5090160" y="3558540"/>
            <a:ext cx="405384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2019年中国股权投资市场1%的基金总规模占全市场募资总量的25.5%；</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1%的企业融资金额占全市场投资总量的41.3%。</a:t>
            </a: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（清科）</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p:nvPr/>
        </p:nvSpPr>
        <p:spPr>
          <a:xfrm>
            <a:off x="838566" y="1441548"/>
            <a:ext cx="1075561" cy="1065081"/>
          </a:xfrm>
          <a:prstGeom prst="ellipse">
            <a:avLst/>
          </a:prstGeom>
          <a:noFill/>
          <a:ln w="57150">
            <a:solidFill>
              <a:srgbClr val="8B001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8" name="Oval 5"/>
          <p:cNvSpPr/>
          <p:nvPr/>
        </p:nvSpPr>
        <p:spPr>
          <a:xfrm>
            <a:off x="2970374" y="1441548"/>
            <a:ext cx="1075561" cy="1065081"/>
          </a:xfrm>
          <a:prstGeom prst="ellipse">
            <a:avLst/>
          </a:prstGeom>
          <a:noFill/>
          <a:ln w="57150">
            <a:solidFill>
              <a:srgbClr val="8B001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1" name="Oval 8"/>
          <p:cNvSpPr/>
          <p:nvPr/>
        </p:nvSpPr>
        <p:spPr>
          <a:xfrm>
            <a:off x="5031854" y="1441548"/>
            <a:ext cx="1075561" cy="1065081"/>
          </a:xfrm>
          <a:prstGeom prst="ellipse">
            <a:avLst/>
          </a:prstGeom>
          <a:noFill/>
          <a:ln w="57150">
            <a:solidFill>
              <a:srgbClr val="8B001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4" name="Oval 11"/>
          <p:cNvSpPr/>
          <p:nvPr/>
        </p:nvSpPr>
        <p:spPr>
          <a:xfrm>
            <a:off x="7095241" y="1441548"/>
            <a:ext cx="1075561" cy="1065081"/>
          </a:xfrm>
          <a:prstGeom prst="ellipse">
            <a:avLst/>
          </a:prstGeom>
          <a:noFill/>
          <a:ln w="57150">
            <a:solidFill>
              <a:srgbClr val="8B001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31" name="组合 30"/>
          <p:cNvGrpSpPr/>
          <p:nvPr/>
        </p:nvGrpSpPr>
        <p:grpSpPr>
          <a:xfrm>
            <a:off x="95250" y="2948305"/>
            <a:ext cx="2426970" cy="1076453"/>
            <a:chOff x="1596614" y="3325188"/>
            <a:chExt cx="1985010" cy="1435410"/>
          </a:xfrm>
        </p:grpSpPr>
        <p:sp>
          <p:nvSpPr>
            <p:cNvPr id="32" name="矩形 31"/>
            <p:cNvSpPr/>
            <p:nvPr/>
          </p:nvSpPr>
          <p:spPr>
            <a:xfrm>
              <a:off x="1862044" y="3753813"/>
              <a:ext cx="1453515" cy="1006785"/>
            </a:xfrm>
            <a:prstGeom prst="rect">
              <a:avLst/>
            </a:prstGeom>
          </p:spPr>
          <p:txBody>
            <a:bodyPr wrap="square">
              <a:spAutoFit/>
              <a:scene3d>
                <a:camera prst="orthographicFront"/>
                <a:lightRig rig="threePt" dir="t"/>
              </a:scene3d>
              <a:sp3d contourW="12700"/>
            </a:bodyPr>
            <a:lstStyle/>
            <a:p>
              <a:pPr marL="171450" marR="0" lvl="0" indent="-1714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看重对行业的理解</a:t>
              </a:r>
            </a:p>
            <a:p>
              <a:pPr marL="171450" marR="0" lvl="0" indent="-1714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PE：需要估值模型的硬技能</a:t>
              </a:r>
            </a:p>
          </p:txBody>
        </p:sp>
        <p:sp>
          <p:nvSpPr>
            <p:cNvPr id="33" name="矩形 32"/>
            <p:cNvSpPr/>
            <p:nvPr/>
          </p:nvSpPr>
          <p:spPr>
            <a:xfrm>
              <a:off x="1596614" y="3325188"/>
              <a:ext cx="1985010" cy="41660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硬技能</a:t>
              </a:r>
            </a:p>
          </p:txBody>
        </p:sp>
      </p:grpSp>
      <p:pic>
        <p:nvPicPr>
          <p:cNvPr id="4" name="图片占位符 3"/>
          <p:cNvPicPr>
            <a:picLocks noGrp="1" noChangeAspect="1"/>
          </p:cNvPicPr>
          <p:nvPr>
            <p:ph type="pic" sz="quarter" idx="10"/>
          </p:nvPr>
        </p:nvPicPr>
        <p:blipFill>
          <a:blip r:embed="rId3" cstate="print"/>
          <a:srcRect/>
          <a:stretch>
            <a:fillRect/>
          </a:stretch>
        </p:blipFill>
        <p:spPr>
          <a:xfrm>
            <a:off x="914541" y="1507282"/>
            <a:ext cx="923610" cy="933613"/>
          </a:xfrm>
        </p:spPr>
      </p:pic>
      <p:pic>
        <p:nvPicPr>
          <p:cNvPr id="10" name="图片占位符 9"/>
          <p:cNvPicPr>
            <a:picLocks noGrp="1" noChangeAspect="1"/>
          </p:cNvPicPr>
          <p:nvPr>
            <p:ph type="pic" sz="quarter" idx="11"/>
          </p:nvPr>
        </p:nvPicPr>
        <p:blipFill>
          <a:blip r:embed="rId4" cstate="print"/>
          <a:srcRect/>
          <a:stretch>
            <a:fillRect/>
          </a:stretch>
        </p:blipFill>
        <p:spPr>
          <a:xfrm>
            <a:off x="3046348" y="1507282"/>
            <a:ext cx="923610" cy="933613"/>
          </a:xfrm>
        </p:spPr>
      </p:pic>
      <p:pic>
        <p:nvPicPr>
          <p:cNvPr id="20" name="图片占位符 19"/>
          <p:cNvPicPr>
            <a:picLocks noGrp="1" noChangeAspect="1"/>
          </p:cNvPicPr>
          <p:nvPr>
            <p:ph type="pic" sz="quarter" idx="12"/>
          </p:nvPr>
        </p:nvPicPr>
        <p:blipFill>
          <a:blip r:embed="rId5" cstate="print"/>
          <a:srcRect/>
          <a:stretch>
            <a:fillRect/>
          </a:stretch>
        </p:blipFill>
        <p:spPr>
          <a:xfrm>
            <a:off x="5107828" y="1507282"/>
            <a:ext cx="923610" cy="933613"/>
          </a:xfrm>
        </p:spPr>
      </p:pic>
      <p:pic>
        <p:nvPicPr>
          <p:cNvPr id="22" name="图片占位符 21"/>
          <p:cNvPicPr>
            <a:picLocks noGrp="1" noChangeAspect="1"/>
          </p:cNvPicPr>
          <p:nvPr>
            <p:ph type="pic" sz="quarter" idx="13"/>
          </p:nvPr>
        </p:nvPicPr>
        <p:blipFill>
          <a:blip r:embed="rId6" cstate="print"/>
          <a:srcRect/>
          <a:stretch>
            <a:fillRect/>
          </a:stretch>
        </p:blipFill>
        <p:spPr>
          <a:xfrm>
            <a:off x="7171216" y="1507282"/>
            <a:ext cx="923610" cy="933613"/>
          </a:xfrm>
        </p:spPr>
      </p:pic>
      <p:grpSp>
        <p:nvGrpSpPr>
          <p:cNvPr id="25" name="组合 24"/>
          <p:cNvGrpSpPr/>
          <p:nvPr/>
        </p:nvGrpSpPr>
        <p:grpSpPr>
          <a:xfrm>
            <a:off x="2145665" y="2948305"/>
            <a:ext cx="2541270" cy="1518285"/>
            <a:chOff x="1448563" y="3325188"/>
            <a:chExt cx="2078990" cy="2024025"/>
          </a:xfrm>
        </p:grpSpPr>
        <p:sp>
          <p:nvSpPr>
            <p:cNvPr id="26" name="矩形 25"/>
            <p:cNvSpPr/>
            <p:nvPr/>
          </p:nvSpPr>
          <p:spPr>
            <a:xfrm>
              <a:off x="1601292" y="3753526"/>
              <a:ext cx="1882624" cy="1595687"/>
            </a:xfrm>
            <a:prstGeom prst="rect">
              <a:avLst/>
            </a:prstGeom>
          </p:spPr>
          <p:txBody>
            <a:bodyPr wrap="square">
              <a:spAutoFit/>
              <a:scene3d>
                <a:camera prst="orthographicFront"/>
                <a:lightRig rig="threePt" dir="t"/>
              </a:scene3d>
              <a:sp3d contourW="12700"/>
            </a:bodyPr>
            <a:lstStyle/>
            <a:p>
              <a:pPr marL="171450" marR="0" lvl="0" indent="-1714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善于沟通，有较强的谈判能力，较强的思辨能力</a:t>
              </a:r>
            </a:p>
            <a:p>
              <a:pPr marL="171450" marR="0" lvl="0" indent="-1714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PE：对接IPO资源</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171450" marR="0" lvl="0" indent="-1714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VC：对创业者、创业团队“人”的判断。</a:t>
              </a:r>
            </a:p>
          </p:txBody>
        </p:sp>
        <p:sp>
          <p:nvSpPr>
            <p:cNvPr id="27" name="矩形 26"/>
            <p:cNvSpPr/>
            <p:nvPr/>
          </p:nvSpPr>
          <p:spPr>
            <a:xfrm>
              <a:off x="1448563" y="3325188"/>
              <a:ext cx="2078990" cy="41648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软技能</a:t>
              </a:r>
            </a:p>
          </p:txBody>
        </p:sp>
      </p:grpSp>
      <p:grpSp>
        <p:nvGrpSpPr>
          <p:cNvPr id="38" name="组合 37"/>
          <p:cNvGrpSpPr/>
          <p:nvPr/>
        </p:nvGrpSpPr>
        <p:grpSpPr>
          <a:xfrm>
            <a:off x="4253230" y="2948305"/>
            <a:ext cx="2526665" cy="1297450"/>
            <a:chOff x="1583500" y="3325188"/>
            <a:chExt cx="2067560" cy="1730010"/>
          </a:xfrm>
        </p:grpSpPr>
        <p:sp>
          <p:nvSpPr>
            <p:cNvPr id="39" name="矩形 38"/>
            <p:cNvSpPr/>
            <p:nvPr/>
          </p:nvSpPr>
          <p:spPr>
            <a:xfrm>
              <a:off x="1894650" y="3753813"/>
              <a:ext cx="1444625" cy="1301385"/>
            </a:xfrm>
            <a:prstGeom prst="rect">
              <a:avLst/>
            </a:prstGeom>
          </p:spPr>
          <p:txBody>
            <a:bodyPr wrap="square">
              <a:spAutoFit/>
              <a:scene3d>
                <a:camera prst="orthographicFront"/>
                <a:lightRig rig="threePt" dir="t"/>
              </a:scene3d>
              <a:sp3d contourW="12700"/>
            </a:bodyPr>
            <a:lstStyle/>
            <a:p>
              <a:pPr marL="171450" marR="0" lvl="0" indent="-1714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应届生较少：以具有实体企业、咨询、FA、投行、二级市场行研等从业经验的人才为主</a:t>
              </a:r>
            </a:p>
          </p:txBody>
        </p:sp>
        <p:sp>
          <p:nvSpPr>
            <p:cNvPr id="40" name="矩形 39"/>
            <p:cNvSpPr/>
            <p:nvPr/>
          </p:nvSpPr>
          <p:spPr>
            <a:xfrm>
              <a:off x="1583500" y="3325188"/>
              <a:ext cx="2067560" cy="41657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背景</a:t>
              </a:r>
            </a:p>
          </p:txBody>
        </p:sp>
      </p:grpSp>
      <p:grpSp>
        <p:nvGrpSpPr>
          <p:cNvPr id="41" name="组合 40"/>
          <p:cNvGrpSpPr/>
          <p:nvPr/>
        </p:nvGrpSpPr>
        <p:grpSpPr>
          <a:xfrm>
            <a:off x="6430010" y="2948305"/>
            <a:ext cx="2596515" cy="1514475"/>
            <a:chOff x="1509301" y="3325188"/>
            <a:chExt cx="2124075" cy="2019359"/>
          </a:xfrm>
        </p:grpSpPr>
        <p:sp>
          <p:nvSpPr>
            <p:cNvPr id="42" name="矩形 41"/>
            <p:cNvSpPr/>
            <p:nvPr/>
          </p:nvSpPr>
          <p:spPr>
            <a:xfrm>
              <a:off x="1808510" y="3748534"/>
              <a:ext cx="1671625" cy="1596013"/>
            </a:xfrm>
            <a:prstGeom prst="rect">
              <a:avLst/>
            </a:prstGeom>
          </p:spPr>
          <p:txBody>
            <a:bodyPr wrap="square">
              <a:spAutoFit/>
              <a:scene3d>
                <a:camera prst="orthographicFront"/>
                <a:lightRig rig="threePt" dir="t"/>
              </a:scene3d>
              <a:sp3d contourW="12700"/>
            </a:bodyPr>
            <a:lstStyle/>
            <a:p>
              <a:pPr marL="171450" marR="0" lvl="0" indent="-1714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新基金刚成立的扩张期（主要）</a:t>
              </a:r>
            </a:p>
            <a:p>
              <a:pPr marL="171450" marR="0" lvl="0" indent="-1714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替代性的招聘（如果走的是senior的人，是不招应届生来接替的）</a:t>
              </a:r>
            </a:p>
          </p:txBody>
        </p:sp>
        <p:sp>
          <p:nvSpPr>
            <p:cNvPr id="43" name="矩形 42"/>
            <p:cNvSpPr/>
            <p:nvPr/>
          </p:nvSpPr>
          <p:spPr>
            <a:xfrm>
              <a:off x="1509301" y="3325188"/>
              <a:ext cx="2124075" cy="41657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应届生机会</a:t>
              </a:r>
            </a:p>
          </p:txBody>
        </p:sp>
      </p:grpSp>
      <p:sp>
        <p:nvSpPr>
          <p:cNvPr id="12" name="文本框 11"/>
          <p:cNvSpPr txBox="1"/>
          <p:nvPr/>
        </p:nvSpPr>
        <p:spPr>
          <a:xfrm>
            <a:off x="236855" y="262255"/>
            <a:ext cx="581406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创业投资（</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a:t>
            </a:r>
            <a:r>
              <a:rPr kumimoji="0" 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PE</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）：用人特点</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264795" y="2496820"/>
            <a:ext cx="3380740" cy="58229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财务顾问 </a:t>
            </a:r>
            <a:r>
              <a:rPr kumimoji="0" lang="en-US" altLang="zh-CN"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FA</a:t>
            </a:r>
          </a:p>
        </p:txBody>
      </p:sp>
      <p:pic>
        <p:nvPicPr>
          <p:cNvPr id="11" name="图片 10" descr="03_反白稿"/>
          <p:cNvPicPr>
            <a:picLocks noChangeAspect="1"/>
          </p:cNvPicPr>
          <p:nvPr/>
        </p:nvPicPr>
        <p:blipFill>
          <a:blip r:embed="rId3" cstate="print"/>
          <a:srcRect l="15773" t="27535" r="5002" b="31993"/>
          <a:stretch>
            <a:fillRect/>
          </a:stretch>
        </p:blipFill>
        <p:spPr>
          <a:xfrm>
            <a:off x="328295" y="4538980"/>
            <a:ext cx="1301750" cy="342900"/>
          </a:xfrm>
          <a:prstGeom prst="rect">
            <a:avLst/>
          </a:prstGeom>
        </p:spPr>
      </p:pic>
      <p:sp>
        <p:nvSpPr>
          <p:cNvPr id="7" name="文本框 6"/>
          <p:cNvSpPr txBox="1"/>
          <p:nvPr/>
        </p:nvSpPr>
        <p:spPr>
          <a:xfrm>
            <a:off x="264795" y="1055370"/>
            <a:ext cx="2371725"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rPr>
              <a:t>03</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002020" y="2045335"/>
            <a:ext cx="3018790" cy="1212310"/>
            <a:chOff x="564198" y="3251528"/>
            <a:chExt cx="2555589" cy="773768"/>
          </a:xfrm>
        </p:grpSpPr>
        <p:sp>
          <p:nvSpPr>
            <p:cNvPr id="25" name="矩形 24"/>
            <p:cNvSpPr/>
            <p:nvPr/>
          </p:nvSpPr>
          <p:spPr>
            <a:xfrm>
              <a:off x="567220" y="3543401"/>
              <a:ext cx="2552567" cy="481895"/>
            </a:xfrm>
            <a:prstGeom prst="rect">
              <a:avLst/>
            </a:prstGeom>
          </p:spPr>
          <p:txBody>
            <a:bodyPr wrap="square">
              <a:spAutoFit/>
              <a:scene3d>
                <a:camera prst="orthographicFront"/>
                <a:lightRig rig="threePt" dir="t"/>
              </a:scene3d>
              <a:sp3d contourW="12700"/>
            </a:bodyPr>
            <a:lstStyle/>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推荐适合项目； </a:t>
              </a:r>
            </a:p>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合理的项目估值，协助尽职调查；</a:t>
              </a:r>
            </a:p>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后续提供风控、投后管理等增值服务；</a:t>
              </a:r>
            </a:p>
          </p:txBody>
        </p:sp>
        <p:sp>
          <p:nvSpPr>
            <p:cNvPr id="26" name="矩形 25"/>
            <p:cNvSpPr/>
            <p:nvPr/>
          </p:nvSpPr>
          <p:spPr>
            <a:xfrm>
              <a:off x="564198" y="3251528"/>
              <a:ext cx="2241974" cy="24641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对于投资机构的价值</a:t>
              </a:r>
            </a:p>
          </p:txBody>
        </p:sp>
      </p:grpSp>
      <p:grpSp>
        <p:nvGrpSpPr>
          <p:cNvPr id="27" name="组合 26"/>
          <p:cNvGrpSpPr/>
          <p:nvPr/>
        </p:nvGrpSpPr>
        <p:grpSpPr>
          <a:xfrm>
            <a:off x="290830" y="1972945"/>
            <a:ext cx="2788920" cy="1966744"/>
            <a:chOff x="915988" y="3325188"/>
            <a:chExt cx="2511425" cy="2622407"/>
          </a:xfrm>
        </p:grpSpPr>
        <p:sp>
          <p:nvSpPr>
            <p:cNvPr id="28" name="矩形 27"/>
            <p:cNvSpPr/>
            <p:nvPr/>
          </p:nvSpPr>
          <p:spPr>
            <a:xfrm>
              <a:off x="915988" y="3761433"/>
              <a:ext cx="2511425" cy="2186162"/>
            </a:xfrm>
            <a:prstGeom prst="rect">
              <a:avLst/>
            </a:prstGeom>
          </p:spPr>
          <p:txBody>
            <a:bodyPr wrap="square">
              <a:spAutoFit/>
              <a:scene3d>
                <a:camera prst="orthographicFront"/>
                <a:lightRig rig="threePt" dir="t"/>
              </a:scene3d>
              <a:sp3d contourW="12700"/>
            </a:bodyPr>
            <a:lstStyle/>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对接合适的投资人；</a:t>
              </a:r>
            </a:p>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发掘提炼项目的优势；</a:t>
              </a:r>
            </a:p>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为项目融资规划建议；</a:t>
              </a:r>
            </a:p>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协调从协议到交割的所有流程；</a:t>
              </a:r>
            </a:p>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对投资合同谈判提出专业建议；</a:t>
              </a:r>
            </a:p>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提供法务支持、渠道资源、信息资源等增值服务。</a:t>
              </a:r>
            </a:p>
          </p:txBody>
        </p:sp>
        <p:sp>
          <p:nvSpPr>
            <p:cNvPr id="29" name="矩形 28"/>
            <p:cNvSpPr/>
            <p:nvPr/>
          </p:nvSpPr>
          <p:spPr>
            <a:xfrm>
              <a:off x="1185306" y="3325188"/>
              <a:ext cx="2241974" cy="514789"/>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对于创业者的价值</a:t>
              </a:r>
            </a:p>
          </p:txBody>
        </p:sp>
      </p:grpSp>
      <p:sp>
        <p:nvSpPr>
          <p:cNvPr id="32" name="矩形 31"/>
          <p:cNvSpPr/>
          <p:nvPr/>
        </p:nvSpPr>
        <p:spPr>
          <a:xfrm>
            <a:off x="496570" y="954405"/>
            <a:ext cx="8151495" cy="68135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定义：</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风险投资财务顾问 Financial Advisor，别名”新型投资银行“，其核心作用是为企业融资提供第三方的专业服务。本质上做的是企业的融资中介，对接项目和资金。</a:t>
            </a:r>
          </a:p>
        </p:txBody>
      </p:sp>
      <p:pic>
        <p:nvPicPr>
          <p:cNvPr id="17" name="图片占位符 11"/>
          <p:cNvPicPr>
            <a:picLocks noGrp="1" noChangeAspect="1"/>
          </p:cNvPicPr>
          <p:nvPr/>
        </p:nvPicPr>
        <p:blipFill>
          <a:blip r:embed="rId3" cstate="print"/>
          <a:srcRect/>
          <a:stretch>
            <a:fillRect/>
          </a:stretch>
        </p:blipFill>
        <p:spPr>
          <a:xfrm>
            <a:off x="3185160" y="2313305"/>
            <a:ext cx="1200785" cy="1117600"/>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pic>
      <p:pic>
        <p:nvPicPr>
          <p:cNvPr id="18" name="图片占位符 13"/>
          <p:cNvPicPr>
            <a:picLocks noGrp="1" noChangeAspect="1"/>
          </p:cNvPicPr>
          <p:nvPr/>
        </p:nvPicPr>
        <p:blipFill>
          <a:blip r:embed="rId4" cstate="print"/>
          <a:srcRect/>
          <a:stretch>
            <a:fillRect/>
          </a:stretch>
        </p:blipFill>
        <p:spPr>
          <a:xfrm>
            <a:off x="4751705" y="2311400"/>
            <a:ext cx="1189355" cy="111950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pic>
      <p:sp>
        <p:nvSpPr>
          <p:cNvPr id="4" name="文本框 3"/>
          <p:cNvSpPr txBox="1"/>
          <p:nvPr/>
        </p:nvSpPr>
        <p:spPr>
          <a:xfrm>
            <a:off x="236855" y="262255"/>
            <a:ext cx="533590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财务顾问（</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FA</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）：定义及作用</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415925" y="1373505"/>
            <a:ext cx="8169910" cy="1722120"/>
          </a:xfrm>
          <a:prstGeom prst="rect">
            <a:avLst/>
          </a:prstGeom>
        </p:spPr>
        <p:txBody>
          <a:bodyPr wrap="square">
            <a:spAutoFit/>
            <a:scene3d>
              <a:camera prst="orthographicFront"/>
              <a:lightRig rig="threePt" dir="t"/>
            </a:scene3d>
            <a:sp3d contourW="12700"/>
          </a:bodyPr>
          <a:lstStyle/>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并购顾问业务典型 FA：</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汉能投资、华兴资本、投中资本等。</a:t>
            </a:r>
          </a:p>
          <a:p>
            <a:pPr marL="0" marR="0" lvl="0" indent="0" algn="l" defTabSz="914400" rtl="0" eaLnBrk="1" fontAlgn="auto" latinLnBrk="0" hangingPunct="1">
              <a:lnSpc>
                <a:spcPct val="120000"/>
              </a:lnSpc>
              <a:spcBef>
                <a:spcPts val="0"/>
              </a:spcBef>
              <a:spcAft>
                <a:spcPts val="0"/>
              </a:spcAft>
              <a:buClr>
                <a:srgbClr val="C00000"/>
              </a:buClr>
              <a:buSzTx/>
              <a:buFont typeface="Wingdings" panose="05000000000000000000" charset="0"/>
              <a:buNone/>
              <a:defRPr/>
            </a:pPr>
            <a:r>
              <a:rPr kumimoji="0" lang="zh-CN" altLang="en-US" sz="135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大多为成立时间较久的老牌FA。对机构资源和团队实力要求较高，只有少数批量参与的 FA 机构</a:t>
            </a:r>
          </a:p>
          <a:p>
            <a:pPr marL="0" marR="0" lvl="0" indent="0" algn="l" defTabSz="914400" rtl="0" eaLnBrk="1" fontAlgn="auto" latinLnBrk="0" hangingPunct="1">
              <a:lnSpc>
                <a:spcPct val="120000"/>
              </a:lnSpc>
              <a:spcBef>
                <a:spcPts val="0"/>
              </a:spcBef>
              <a:spcAft>
                <a:spcPts val="0"/>
              </a:spcAft>
              <a:buClr>
                <a:srgbClr val="C00000"/>
              </a:buClr>
              <a:buSzTx/>
              <a:buFont typeface="Wingdings" panose="05000000000000000000" charset="0"/>
              <a:buNone/>
              <a:defRPr/>
            </a:pPr>
            <a:endParaRPr kumimoji="0" lang="zh-CN" altLang="en-US" sz="135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中后期融资顾问业务典型 FA：</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华兴资本、汉能投资、易凯资本等。</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0" marR="0" lvl="0" indent="0" algn="l" defTabSz="914400" rtl="0" eaLnBrk="1" fontAlgn="auto" latinLnBrk="0" hangingPunct="1">
              <a:lnSpc>
                <a:spcPct val="120000"/>
              </a:lnSpc>
              <a:spcBef>
                <a:spcPts val="0"/>
              </a:spcBef>
              <a:spcAft>
                <a:spcPts val="0"/>
              </a:spcAft>
              <a:buClr>
                <a:srgbClr val="C00000"/>
              </a:buClr>
              <a:buSzTx/>
              <a:buFont typeface="Wingdings" panose="05000000000000000000" charset="0"/>
              <a:buNone/>
              <a:defRPr/>
            </a:pPr>
            <a:endParaRPr kumimoji="0" lang="zh-CN" altLang="en-US" sz="135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285750" marR="0" lvl="0" indent="-28575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中早期融资顾问业务典型 FA：</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以太资本、青桐资本等</a:t>
            </a:r>
          </a:p>
        </p:txBody>
      </p:sp>
      <p:sp>
        <p:nvSpPr>
          <p:cNvPr id="12" name="文本框 11"/>
          <p:cNvSpPr txBox="1"/>
          <p:nvPr/>
        </p:nvSpPr>
        <p:spPr>
          <a:xfrm>
            <a:off x="236855" y="262255"/>
            <a:ext cx="538035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财务顾问（</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FA</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）：按照业务分类</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北大汇丰名片汇总-29"/>
          <p:cNvPicPr>
            <a:picLocks noChangeAspect="1"/>
          </p:cNvPicPr>
          <p:nvPr/>
        </p:nvPicPr>
        <p:blipFill>
          <a:blip r:embed="rId4" cstate="print"/>
          <a:srcRect l="3398" t="15906" r="3304" b="12271"/>
          <a:stretch>
            <a:fillRect/>
          </a:stretch>
        </p:blipFill>
        <p:spPr>
          <a:xfrm>
            <a:off x="9525" y="1322070"/>
            <a:ext cx="6751955" cy="2704465"/>
          </a:xfrm>
          <a:prstGeom prst="rect">
            <a:avLst/>
          </a:prstGeom>
        </p:spPr>
      </p:pic>
      <p:sp>
        <p:nvSpPr>
          <p:cNvPr id="442" name="文本框 441"/>
          <p:cNvSpPr txBox="1"/>
          <p:nvPr/>
        </p:nvSpPr>
        <p:spPr>
          <a:xfrm>
            <a:off x="436245" y="2674302"/>
            <a:ext cx="6197600" cy="1046440"/>
          </a:xfrm>
          <a:prstGeom prst="rect">
            <a:avLst/>
          </a:prstGeom>
          <a:noFill/>
        </p:spPr>
        <p:txBody>
          <a:bodyPr wrap="square" rtlCol="0">
            <a:spAutoFit/>
          </a:bodyPr>
          <a:lstStyle/>
          <a:p>
            <a:r>
              <a:rPr lang="zh-CN" altLang="en-US" sz="3800" dirty="0">
                <a:solidFill>
                  <a:schemeClr val="bg1"/>
                </a:solidFill>
                <a:effectLst>
                  <a:outerShdw blurRad="38100" dist="19050" dir="2700000" algn="tl" rotWithShape="0">
                    <a:schemeClr val="dk1">
                      <a:alpha val="40000"/>
                    </a:schemeClr>
                  </a:outerShdw>
                </a:effectLst>
                <a:latin typeface="+mn-ea"/>
              </a:rPr>
              <a:t>一级市场概览</a:t>
            </a:r>
            <a:endParaRPr lang="en-US" altLang="zh-CN" sz="3800" dirty="0">
              <a:solidFill>
                <a:schemeClr val="bg1"/>
              </a:solidFill>
              <a:effectLst>
                <a:outerShdw blurRad="38100" dist="19050" dir="2700000" algn="tl" rotWithShape="0">
                  <a:schemeClr val="dk1">
                    <a:alpha val="40000"/>
                  </a:schemeClr>
                </a:outerShdw>
              </a:effectLst>
              <a:latin typeface="+mn-ea"/>
            </a:endParaRPr>
          </a:p>
          <a:p>
            <a:pPr algn="r"/>
            <a:r>
              <a:rPr lang="en-US" altLang="zh-CN" sz="2400" b="1" dirty="0">
                <a:solidFill>
                  <a:schemeClr val="bg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By </a:t>
            </a:r>
            <a:r>
              <a:rPr lang="zh-CN" altLang="en-US" sz="2400" b="1" dirty="0">
                <a:solidFill>
                  <a:schemeClr val="bg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王梦婕</a:t>
            </a:r>
            <a:endParaRPr lang="zh-CN" altLang="zh-CN" sz="2400" b="1" dirty="0">
              <a:solidFill>
                <a:schemeClr val="bg1"/>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p:txBody>
      </p:sp>
      <p:pic>
        <p:nvPicPr>
          <p:cNvPr id="3" name="图片 2" descr="01 PHBS-商界军校（全部）-02"/>
          <p:cNvPicPr>
            <a:picLocks noChangeAspect="1"/>
          </p:cNvPicPr>
          <p:nvPr/>
        </p:nvPicPr>
        <p:blipFill>
          <a:blip r:embed="rId5" cstate="print"/>
          <a:stretch>
            <a:fillRect/>
          </a:stretch>
        </p:blipFill>
        <p:spPr>
          <a:xfrm>
            <a:off x="518160" y="507365"/>
            <a:ext cx="1922145" cy="5067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6855" y="262255"/>
            <a:ext cx="538035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财务顾问（</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FA</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）：头部机构</a:t>
            </a:r>
          </a:p>
        </p:txBody>
      </p:sp>
      <p:graphicFrame>
        <p:nvGraphicFramePr>
          <p:cNvPr id="2" name="表格 1"/>
          <p:cNvGraphicFramePr/>
          <p:nvPr>
            <p:custDataLst>
              <p:tags r:id="rId1"/>
            </p:custDataLst>
          </p:nvPr>
        </p:nvGraphicFramePr>
        <p:xfrm>
          <a:off x="236855" y="808990"/>
          <a:ext cx="8819515" cy="3657600"/>
        </p:xfrm>
        <a:graphic>
          <a:graphicData uri="http://schemas.openxmlformats.org/drawingml/2006/table">
            <a:tbl>
              <a:tblPr firstRow="1" bandRow="1">
                <a:tableStyleId>{2D5ABB26-0587-4C30-8999-92F81FD0307C}</a:tableStyleId>
              </a:tblPr>
              <a:tblGrid>
                <a:gridCol w="1036955">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1579245">
                  <a:extLst>
                    <a:ext uri="{9D8B030D-6E8A-4147-A177-3AD203B41FA5}">
                      <a16:colId xmlns:a16="http://schemas.microsoft.com/office/drawing/2014/main" val="20002"/>
                    </a:ext>
                  </a:extLst>
                </a:gridCol>
                <a:gridCol w="2082165">
                  <a:extLst>
                    <a:ext uri="{9D8B030D-6E8A-4147-A177-3AD203B41FA5}">
                      <a16:colId xmlns:a16="http://schemas.microsoft.com/office/drawing/2014/main" val="20003"/>
                    </a:ext>
                  </a:extLst>
                </a:gridCol>
                <a:gridCol w="1736090">
                  <a:extLst>
                    <a:ext uri="{9D8B030D-6E8A-4147-A177-3AD203B41FA5}">
                      <a16:colId xmlns:a16="http://schemas.microsoft.com/office/drawing/2014/main" val="20004"/>
                    </a:ext>
                  </a:extLst>
                </a:gridCol>
                <a:gridCol w="1499235">
                  <a:extLst>
                    <a:ext uri="{9D8B030D-6E8A-4147-A177-3AD203B41FA5}">
                      <a16:colId xmlns:a16="http://schemas.microsoft.com/office/drawing/2014/main" val="20005"/>
                    </a:ext>
                  </a:extLst>
                </a:gridCol>
              </a:tblGrid>
              <a:tr h="365760">
                <a:tc>
                  <a:txBody>
                    <a:bodyPr/>
                    <a:lstStyle/>
                    <a:p>
                      <a:pPr indent="0">
                        <a:buNone/>
                      </a:pPr>
                      <a:r>
                        <a:rPr lang="en-US" sz="1200" b="1">
                          <a:solidFill>
                            <a:schemeClr val="bg1"/>
                          </a:solidFill>
                          <a:latin typeface="+mn-ea"/>
                        </a:rPr>
                        <a:t> </a:t>
                      </a:r>
                      <a:endParaRPr lang="en-US" altLang="en-US" sz="1200" b="1">
                        <a:solidFill>
                          <a:schemeClr val="bg1"/>
                        </a:solidFill>
                        <a:latin typeface="+mn-ea"/>
                      </a:endParaRPr>
                    </a:p>
                  </a:txBody>
                  <a:tcPr marL="68580" marR="68580" marT="0" marB="0" anchor="ctr">
                    <a:lnL w="12700">
                      <a:solidFill>
                        <a:schemeClr val="tx1"/>
                      </a:solidFill>
                      <a:prstDash val="solid"/>
                    </a:lnL>
                    <a:lnT w="12700">
                      <a:solidFill>
                        <a:schemeClr val="tx1"/>
                      </a:solidFill>
                      <a:prstDash val="solid"/>
                    </a:lnT>
                    <a:lnB w="12700">
                      <a:solidFill>
                        <a:schemeClr val="tx1"/>
                      </a:solidFill>
                      <a:prstDash val="solid"/>
                    </a:lnB>
                    <a:solidFill>
                      <a:srgbClr val="8B0013"/>
                    </a:solidFill>
                  </a:tcPr>
                </a:tc>
                <a:tc>
                  <a:txBody>
                    <a:bodyPr/>
                    <a:lstStyle/>
                    <a:p>
                      <a:pPr indent="0">
                        <a:buNone/>
                      </a:pPr>
                      <a:r>
                        <a:rPr lang="en-US" sz="1200" b="1">
                          <a:solidFill>
                            <a:schemeClr val="bg1"/>
                          </a:solidFill>
                          <a:latin typeface="+mn-ea"/>
                        </a:rPr>
                        <a:t>成立时间</a:t>
                      </a:r>
                      <a:endParaRPr lang="en-US" altLang="en-US" sz="1200" b="1">
                        <a:solidFill>
                          <a:schemeClr val="bg1"/>
                        </a:solidFill>
                        <a:latin typeface="+mn-ea"/>
                      </a:endParaRPr>
                    </a:p>
                  </a:txBody>
                  <a:tcPr marL="68580" marR="68580" marT="0" marB="0" anchor="ctr">
                    <a:lnT w="12700">
                      <a:solidFill>
                        <a:schemeClr val="tx1"/>
                      </a:solidFill>
                      <a:prstDash val="solid"/>
                    </a:lnT>
                    <a:lnB w="12700">
                      <a:solidFill>
                        <a:schemeClr val="tx1"/>
                      </a:solidFill>
                      <a:prstDash val="solid"/>
                    </a:lnB>
                    <a:solidFill>
                      <a:srgbClr val="8B0013"/>
                    </a:solidFill>
                  </a:tcPr>
                </a:tc>
                <a:tc>
                  <a:txBody>
                    <a:bodyPr/>
                    <a:lstStyle/>
                    <a:p>
                      <a:pPr indent="0">
                        <a:buNone/>
                      </a:pPr>
                      <a:r>
                        <a:rPr lang="en-US" sz="1200" b="1">
                          <a:solidFill>
                            <a:schemeClr val="bg1"/>
                          </a:solidFill>
                          <a:latin typeface="+mn-ea"/>
                        </a:rPr>
                        <a:t>专业领域</a:t>
                      </a:r>
                      <a:endParaRPr lang="en-US" altLang="en-US" sz="1200" b="1">
                        <a:solidFill>
                          <a:schemeClr val="bg1"/>
                        </a:solidFill>
                        <a:latin typeface="+mn-ea"/>
                      </a:endParaRPr>
                    </a:p>
                  </a:txBody>
                  <a:tcPr marL="68580" marR="68580" marT="0" marB="0" anchor="ctr">
                    <a:lnT w="12700">
                      <a:solidFill>
                        <a:schemeClr val="tx1"/>
                      </a:solidFill>
                      <a:prstDash val="solid"/>
                    </a:lnT>
                    <a:lnB w="12700">
                      <a:solidFill>
                        <a:schemeClr val="tx1"/>
                      </a:solidFill>
                      <a:prstDash val="solid"/>
                    </a:lnB>
                    <a:solidFill>
                      <a:srgbClr val="8B0013"/>
                    </a:solidFill>
                  </a:tcPr>
                </a:tc>
                <a:tc>
                  <a:txBody>
                    <a:bodyPr/>
                    <a:lstStyle/>
                    <a:p>
                      <a:pPr indent="0">
                        <a:buNone/>
                      </a:pPr>
                      <a:r>
                        <a:rPr lang="en-US" sz="1200" b="1">
                          <a:solidFill>
                            <a:schemeClr val="bg1"/>
                          </a:solidFill>
                          <a:latin typeface="+mn-ea"/>
                        </a:rPr>
                        <a:t>案例</a:t>
                      </a:r>
                      <a:endParaRPr lang="en-US" altLang="en-US" sz="1200" b="1">
                        <a:solidFill>
                          <a:schemeClr val="bg1"/>
                        </a:solidFill>
                        <a:latin typeface="+mn-ea"/>
                      </a:endParaRPr>
                    </a:p>
                  </a:txBody>
                  <a:tcPr marL="68580" marR="68580" marT="0" marB="0" anchor="ctr">
                    <a:lnT w="12700">
                      <a:solidFill>
                        <a:schemeClr val="tx1"/>
                      </a:solidFill>
                      <a:prstDash val="solid"/>
                    </a:lnT>
                    <a:lnB w="12700">
                      <a:solidFill>
                        <a:schemeClr val="tx1"/>
                      </a:solidFill>
                      <a:prstDash val="solid"/>
                    </a:lnB>
                    <a:solidFill>
                      <a:srgbClr val="8B0013"/>
                    </a:solidFill>
                  </a:tcPr>
                </a:tc>
                <a:tc>
                  <a:txBody>
                    <a:bodyPr/>
                    <a:lstStyle/>
                    <a:p>
                      <a:pPr indent="0">
                        <a:buNone/>
                      </a:pPr>
                      <a:r>
                        <a:rPr lang="en-US" sz="1200" b="1">
                          <a:solidFill>
                            <a:schemeClr val="bg1"/>
                          </a:solidFill>
                          <a:latin typeface="+mn-ea"/>
                        </a:rPr>
                        <a:t>业务类型</a:t>
                      </a:r>
                      <a:endParaRPr lang="en-US" altLang="en-US" sz="1200" b="1">
                        <a:solidFill>
                          <a:schemeClr val="bg1"/>
                        </a:solidFill>
                        <a:latin typeface="+mn-ea"/>
                      </a:endParaRPr>
                    </a:p>
                  </a:txBody>
                  <a:tcPr marL="68580" marR="68580" marT="0" marB="0" anchor="ctr">
                    <a:lnT w="12700">
                      <a:solidFill>
                        <a:schemeClr val="tx1"/>
                      </a:solidFill>
                      <a:prstDash val="solid"/>
                    </a:lnT>
                    <a:lnB w="12700">
                      <a:solidFill>
                        <a:schemeClr val="tx1"/>
                      </a:solidFill>
                      <a:prstDash val="solid"/>
                    </a:lnB>
                    <a:solidFill>
                      <a:srgbClr val="8B0013"/>
                    </a:solidFill>
                  </a:tcPr>
                </a:tc>
                <a:tc>
                  <a:txBody>
                    <a:bodyPr/>
                    <a:lstStyle/>
                    <a:p>
                      <a:pPr indent="0">
                        <a:buNone/>
                      </a:pPr>
                      <a:r>
                        <a:rPr lang="en-US" sz="1200" b="1">
                          <a:solidFill>
                            <a:schemeClr val="bg1"/>
                          </a:solidFill>
                          <a:latin typeface="+mn-ea"/>
                          <a:cs typeface="+mn-ea"/>
                        </a:rPr>
                        <a:t>FA累计案例总数</a:t>
                      </a:r>
                      <a:endParaRPr lang="en-US" altLang="en-US" sz="1200" b="1">
                        <a:solidFill>
                          <a:schemeClr val="bg1"/>
                        </a:solidFill>
                        <a:latin typeface="+mn-ea"/>
                        <a:cs typeface="+mn-ea"/>
                      </a:endParaRPr>
                    </a:p>
                  </a:txBody>
                  <a:tcPr marL="68580" marR="68580" marT="0" marB="0" anchor="ctr">
                    <a:lnR w="12700">
                      <a:solidFill>
                        <a:schemeClr val="tx1"/>
                      </a:solidFill>
                      <a:prstDash val="solid"/>
                    </a:lnR>
                    <a:lnT w="12700">
                      <a:solidFill>
                        <a:schemeClr val="tx1"/>
                      </a:solidFill>
                      <a:prstDash val="solid"/>
                    </a:lnT>
                    <a:lnB w="12700">
                      <a:solidFill>
                        <a:schemeClr val="tx1"/>
                      </a:solidFill>
                      <a:prstDash val="solid"/>
                    </a:lnB>
                    <a:solidFill>
                      <a:srgbClr val="8B0013"/>
                    </a:solidFill>
                  </a:tcPr>
                </a:tc>
                <a:extLst>
                  <a:ext uri="{0D108BD9-81ED-4DB2-BD59-A6C34878D82A}">
                    <a16:rowId xmlns:a16="http://schemas.microsoft.com/office/drawing/2014/main" val="10000"/>
                  </a:ext>
                </a:extLst>
              </a:tr>
              <a:tr h="548640">
                <a:tc>
                  <a:txBody>
                    <a:bodyPr/>
                    <a:lstStyle/>
                    <a:p>
                      <a:pPr indent="0">
                        <a:buNone/>
                      </a:pPr>
                      <a:r>
                        <a:rPr lang="en-US" sz="1200" b="1">
                          <a:latin typeface="+mn-ea"/>
                        </a:rPr>
                        <a:t>华兴资本</a:t>
                      </a:r>
                      <a:endParaRPr lang="en-US" altLang="en-US" sz="1200" b="1">
                        <a:latin typeface="+mn-ea"/>
                      </a:endParaRPr>
                    </a:p>
                  </a:txBody>
                  <a:tcPr marL="68580" marR="68580" marT="0" marB="0" anchor="ctr">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2004年</a:t>
                      </a:r>
                      <a:endParaRPr lang="en-US" altLang="en-US" sz="1200">
                        <a:latin typeface="+mn-ea"/>
                        <a:cs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高科技、媒体、电信、医疗和消费品等</a:t>
                      </a:r>
                      <a:endParaRPr lang="en-US" altLang="en-US" sz="1200">
                        <a:latin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美团大众点评合并、唯品会、Keep、小度科技、58同城收购优信拍等</a:t>
                      </a:r>
                      <a:endParaRPr lang="en-US" altLang="en-US" sz="1200">
                        <a:latin typeface="+mn-ea"/>
                        <a:cs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中后期融资顾问、并购顾问、证券承销及发行等持牌业务</a:t>
                      </a:r>
                      <a:endParaRPr lang="en-US" altLang="en-US" sz="1200">
                        <a:latin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215</a:t>
                      </a:r>
                      <a:endParaRPr lang="en-US" altLang="en-US" sz="1200">
                        <a:latin typeface="+mn-ea"/>
                      </a:endParaRPr>
                    </a:p>
                  </a:txBody>
                  <a:tcPr marL="68580" marR="68580" marT="0" marB="0" anchor="ct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1"/>
                  </a:ext>
                </a:extLst>
              </a:tr>
              <a:tr h="731520">
                <a:tc>
                  <a:txBody>
                    <a:bodyPr/>
                    <a:lstStyle/>
                    <a:p>
                      <a:pPr indent="0">
                        <a:buNone/>
                      </a:pPr>
                      <a:r>
                        <a:rPr lang="en-US" sz="1200" b="1">
                          <a:latin typeface="+mn-ea"/>
                          <a:cs typeface="+mn-ea"/>
                        </a:rPr>
                        <a:t>华兴Alpha</a:t>
                      </a:r>
                      <a:endParaRPr lang="en-US" altLang="en-US" sz="1200" b="1">
                        <a:latin typeface="+mn-ea"/>
                        <a:cs typeface="+mn-ea"/>
                      </a:endParaRPr>
                    </a:p>
                  </a:txBody>
                  <a:tcPr marL="68580" marR="68580" marT="0" marB="0" anchor="ctr">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altLang="en-US" sz="1200">
                          <a:latin typeface="+mn-ea"/>
                          <a:cs typeface="+mn-ea"/>
                        </a:rPr>
                        <a:t>2014</a:t>
                      </a:r>
                      <a:r>
                        <a:rPr lang="zh-CN" altLang="en-US" sz="1200">
                          <a:latin typeface="+mn-ea"/>
                          <a:cs typeface="+mn-ea"/>
                        </a:rPr>
                        <a:t>年</a:t>
                      </a: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TMT高科技、媒体、医疗、消费、金融、企业服务等</a:t>
                      </a:r>
                      <a:endParaRPr lang="en-US" altLang="en-US" sz="1200">
                        <a:latin typeface="+mn-ea"/>
                        <a:cs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 </a:t>
                      </a:r>
                      <a:r>
                        <a:rPr lang="zh-CN" altLang="en-US" sz="1200">
                          <a:latin typeface="+mn-ea"/>
                          <a:cs typeface="+mn-ea"/>
                        </a:rPr>
                        <a:t>豆瓣阅读、人人车、云从科技、掌门一对一等</a:t>
                      </a: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中早期融资融资顾问</a:t>
                      </a:r>
                      <a:endParaRPr lang="en-US" altLang="en-US" sz="1200">
                        <a:latin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129</a:t>
                      </a:r>
                      <a:endParaRPr lang="en-US" altLang="en-US" sz="1200">
                        <a:latin typeface="+mn-ea"/>
                      </a:endParaRPr>
                    </a:p>
                  </a:txBody>
                  <a:tcPr marL="68580" marR="68580" marT="0" marB="0" anchor="ct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2"/>
                  </a:ext>
                </a:extLst>
              </a:tr>
              <a:tr h="731520">
                <a:tc>
                  <a:txBody>
                    <a:bodyPr/>
                    <a:lstStyle/>
                    <a:p>
                      <a:pPr indent="0">
                        <a:buNone/>
                      </a:pPr>
                      <a:r>
                        <a:rPr lang="en-US" sz="1200" b="1">
                          <a:latin typeface="+mn-ea"/>
                        </a:rPr>
                        <a:t>以太资本</a:t>
                      </a:r>
                      <a:endParaRPr lang="en-US" altLang="en-US" sz="1200" b="1">
                        <a:latin typeface="+mn-ea"/>
                      </a:endParaRPr>
                    </a:p>
                  </a:txBody>
                  <a:tcPr marL="68580" marR="68580" marT="0" marB="0" anchor="ctr">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2014年</a:t>
                      </a:r>
                      <a:endParaRPr lang="en-US" altLang="en-US" sz="1200">
                        <a:latin typeface="+mn-ea"/>
                        <a:cs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TMT、媒体、医疗、消费、金融、企业服务、游戏、人工智能等</a:t>
                      </a:r>
                      <a:endParaRPr lang="en-US" altLang="en-US" sz="1200">
                        <a:latin typeface="+mn-ea"/>
                        <a:cs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知乎、今日头条、快法务、年糕妈妈等</a:t>
                      </a:r>
                      <a:endParaRPr lang="en-US" altLang="en-US" sz="1200">
                        <a:latin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中早期融资融资顾问</a:t>
                      </a:r>
                      <a:endParaRPr lang="en-US" altLang="en-US" sz="1200">
                        <a:latin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95</a:t>
                      </a:r>
                      <a:endParaRPr lang="en-US" altLang="en-US" sz="1200">
                        <a:latin typeface="+mn-ea"/>
                      </a:endParaRPr>
                    </a:p>
                  </a:txBody>
                  <a:tcPr marL="68580" marR="68580" marT="0" marB="0" anchor="ct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3"/>
                  </a:ext>
                </a:extLst>
              </a:tr>
              <a:tr h="548640">
                <a:tc>
                  <a:txBody>
                    <a:bodyPr/>
                    <a:lstStyle/>
                    <a:p>
                      <a:pPr indent="0">
                        <a:buNone/>
                      </a:pPr>
                      <a:r>
                        <a:rPr lang="en-US" sz="1200" b="1">
                          <a:latin typeface="+mn-ea"/>
                        </a:rPr>
                        <a:t>青桐资本</a:t>
                      </a:r>
                      <a:endParaRPr lang="en-US" altLang="en-US" sz="1200" b="1">
                        <a:latin typeface="+mn-ea"/>
                      </a:endParaRPr>
                    </a:p>
                  </a:txBody>
                  <a:tcPr marL="68580" marR="68580" marT="0" marB="0" anchor="ctr">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2014年</a:t>
                      </a:r>
                      <a:endParaRPr lang="en-US" altLang="en-US" sz="1200">
                        <a:latin typeface="+mn-ea"/>
                        <a:cs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互联网、汽车后服务、物流、金融服务、教育等</a:t>
                      </a:r>
                      <a:endParaRPr lang="en-US" altLang="en-US" sz="1200">
                        <a:latin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zh-CN" sz="1200">
                          <a:latin typeface="+mn-ea"/>
                        </a:rPr>
                        <a:t>万像科技、科百科技、爱思益、音悦台等</a:t>
                      </a: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中早期融资融资顾问</a:t>
                      </a:r>
                      <a:endParaRPr lang="en-US" altLang="en-US" sz="1200">
                        <a:latin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91</a:t>
                      </a:r>
                      <a:endParaRPr lang="en-US" altLang="en-US" sz="1200">
                        <a:latin typeface="+mn-ea"/>
                      </a:endParaRPr>
                    </a:p>
                  </a:txBody>
                  <a:tcPr marL="68580" marR="68580" marT="0" marB="0" anchor="ct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4"/>
                  </a:ext>
                </a:extLst>
              </a:tr>
              <a:tr h="731520">
                <a:tc>
                  <a:txBody>
                    <a:bodyPr/>
                    <a:lstStyle/>
                    <a:p>
                      <a:pPr indent="0">
                        <a:buNone/>
                      </a:pPr>
                      <a:r>
                        <a:rPr lang="en-US" sz="1200" b="1">
                          <a:latin typeface="+mn-ea"/>
                        </a:rPr>
                        <a:t>泰合资本</a:t>
                      </a:r>
                      <a:endParaRPr lang="en-US" altLang="en-US" sz="1200" b="1">
                        <a:latin typeface="+mn-ea"/>
                      </a:endParaRPr>
                    </a:p>
                  </a:txBody>
                  <a:tcPr marL="68580" marR="68580" marT="0" marB="0" anchor="ctr">
                    <a:lnL w="12700">
                      <a:solidFill>
                        <a:schemeClr val="tx1"/>
                      </a:solidFill>
                      <a:prstDash val="solid"/>
                    </a:lnL>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2012年</a:t>
                      </a:r>
                      <a:endParaRPr lang="en-US" altLang="en-US" sz="1200">
                        <a:latin typeface="+mn-ea"/>
                        <a:cs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TMT</a:t>
                      </a:r>
                      <a:endParaRPr lang="en-US" altLang="en-US" sz="1200">
                        <a:latin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cs typeface="+mn-ea"/>
                        </a:rPr>
                        <a:t>ofo共享单车、秒拍、51信用卡、天天拍车、贝贝网、拼多多、快看漫画、人人贷等。</a:t>
                      </a:r>
                      <a:endParaRPr lang="en-US" altLang="en-US" sz="1200">
                        <a:latin typeface="+mn-ea"/>
                        <a:cs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中后期融资顾问</a:t>
                      </a:r>
                      <a:endParaRPr lang="en-US" altLang="en-US" sz="1200">
                        <a:latin typeface="+mn-ea"/>
                      </a:endParaRPr>
                    </a:p>
                  </a:txBody>
                  <a:tcPr marL="68580" marR="68580" marT="0" marB="0" anchor="ctr">
                    <a:lnT w="12700">
                      <a:solidFill>
                        <a:schemeClr val="tx1"/>
                      </a:solidFill>
                      <a:prstDash val="solid"/>
                    </a:lnT>
                    <a:lnB w="12700">
                      <a:solidFill>
                        <a:schemeClr val="tx1"/>
                      </a:solidFill>
                      <a:prstDash val="solid"/>
                    </a:lnB>
                  </a:tcPr>
                </a:tc>
                <a:tc>
                  <a:txBody>
                    <a:bodyPr/>
                    <a:lstStyle/>
                    <a:p>
                      <a:pPr indent="0">
                        <a:buNone/>
                      </a:pPr>
                      <a:r>
                        <a:rPr lang="en-US" sz="1200">
                          <a:latin typeface="+mn-ea"/>
                        </a:rPr>
                        <a:t>89</a:t>
                      </a:r>
                      <a:endParaRPr lang="en-US" altLang="en-US" sz="1200">
                        <a:latin typeface="+mn-ea"/>
                      </a:endParaRPr>
                    </a:p>
                  </a:txBody>
                  <a:tcPr marL="68580" marR="68580" marT="0" marB="0" anchor="ct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45110" y="104775"/>
            <a:ext cx="538035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财务顾问（</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FA</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）：头部机构</a:t>
            </a:r>
          </a:p>
        </p:txBody>
      </p:sp>
      <p:graphicFrame>
        <p:nvGraphicFramePr>
          <p:cNvPr id="2" name="表格 1"/>
          <p:cNvGraphicFramePr/>
          <p:nvPr>
            <p:custDataLst>
              <p:tags r:id="rId1"/>
            </p:custDataLst>
          </p:nvPr>
        </p:nvGraphicFramePr>
        <p:xfrm>
          <a:off x="245745" y="651510"/>
          <a:ext cx="8861425" cy="3840480"/>
        </p:xfrm>
        <a:graphic>
          <a:graphicData uri="http://schemas.openxmlformats.org/drawingml/2006/table">
            <a:tbl>
              <a:tblPr firstRow="1" bandRow="1">
                <a:tableStyleId>{5940675A-B579-460E-94D1-54222C63F5DA}</a:tableStyleId>
              </a:tblPr>
              <a:tblGrid>
                <a:gridCol w="935355">
                  <a:extLst>
                    <a:ext uri="{9D8B030D-6E8A-4147-A177-3AD203B41FA5}">
                      <a16:colId xmlns:a16="http://schemas.microsoft.com/office/drawing/2014/main" val="20000"/>
                    </a:ext>
                  </a:extLst>
                </a:gridCol>
                <a:gridCol w="102362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2055495">
                  <a:extLst>
                    <a:ext uri="{9D8B030D-6E8A-4147-A177-3AD203B41FA5}">
                      <a16:colId xmlns:a16="http://schemas.microsoft.com/office/drawing/2014/main" val="20003"/>
                    </a:ext>
                  </a:extLst>
                </a:gridCol>
                <a:gridCol w="1850390">
                  <a:extLst>
                    <a:ext uri="{9D8B030D-6E8A-4147-A177-3AD203B41FA5}">
                      <a16:colId xmlns:a16="http://schemas.microsoft.com/office/drawing/2014/main" val="20004"/>
                    </a:ext>
                  </a:extLst>
                </a:gridCol>
                <a:gridCol w="1370965">
                  <a:extLst>
                    <a:ext uri="{9D8B030D-6E8A-4147-A177-3AD203B41FA5}">
                      <a16:colId xmlns:a16="http://schemas.microsoft.com/office/drawing/2014/main" val="20005"/>
                    </a:ext>
                  </a:extLst>
                </a:gridCol>
              </a:tblGrid>
              <a:tr h="365760">
                <a:tc>
                  <a:txBody>
                    <a:bodyPr/>
                    <a:lstStyle/>
                    <a:p>
                      <a:pPr indent="0">
                        <a:buNone/>
                      </a:pPr>
                      <a:r>
                        <a:rPr lang="en-US" sz="1200" b="1">
                          <a:solidFill>
                            <a:schemeClr val="bg1"/>
                          </a:solidFill>
                          <a:latin typeface="+mn-ea"/>
                          <a:cs typeface="Arial" panose="020B0604020202020204" pitchFamily="34" charset="0"/>
                        </a:rPr>
                        <a:t> </a:t>
                      </a:r>
                      <a:endParaRPr lang="en-US" altLang="en-US" sz="1200" b="1">
                        <a:solidFill>
                          <a:schemeClr val="bg1"/>
                        </a:solidFill>
                        <a:latin typeface="+mn-ea"/>
                        <a:cs typeface="Arial" panose="020B0604020202020204" pitchFamily="34" charset="0"/>
                      </a:endParaRPr>
                    </a:p>
                  </a:txBody>
                  <a:tcPr marL="68580" marR="68580" marT="0" marB="0" anchor="ctr">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8B0013"/>
                    </a:solidFill>
                  </a:tcPr>
                </a:tc>
                <a:tc>
                  <a:txBody>
                    <a:bodyPr/>
                    <a:lstStyle/>
                    <a:p>
                      <a:pPr indent="0">
                        <a:buNone/>
                      </a:pPr>
                      <a:r>
                        <a:rPr lang="en-US" sz="1200" b="1">
                          <a:solidFill>
                            <a:schemeClr val="bg1"/>
                          </a:solidFill>
                          <a:latin typeface="+mn-ea"/>
                          <a:cs typeface="宋体" panose="02010600030101010101" pitchFamily="2" charset="-122"/>
                        </a:rPr>
                        <a:t>成立时间</a:t>
                      </a:r>
                      <a:endParaRPr lang="en-US" altLang="en-US" sz="1200" b="1">
                        <a:solidFill>
                          <a:schemeClr val="bg1"/>
                        </a:solidFill>
                        <a:latin typeface="+mn-ea"/>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8B0013"/>
                    </a:solidFill>
                  </a:tcPr>
                </a:tc>
                <a:tc>
                  <a:txBody>
                    <a:bodyPr/>
                    <a:lstStyle/>
                    <a:p>
                      <a:pPr indent="0">
                        <a:buNone/>
                      </a:pPr>
                      <a:r>
                        <a:rPr lang="en-US" sz="1200" b="1">
                          <a:solidFill>
                            <a:schemeClr val="bg1"/>
                          </a:solidFill>
                          <a:latin typeface="+mn-ea"/>
                          <a:cs typeface="宋体" panose="02010600030101010101" pitchFamily="2" charset="-122"/>
                        </a:rPr>
                        <a:t>专业领域</a:t>
                      </a:r>
                      <a:endParaRPr lang="en-US" altLang="en-US" sz="1200" b="1">
                        <a:solidFill>
                          <a:schemeClr val="bg1"/>
                        </a:solidFill>
                        <a:latin typeface="+mn-ea"/>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8B0013"/>
                    </a:solidFill>
                  </a:tcPr>
                </a:tc>
                <a:tc>
                  <a:txBody>
                    <a:bodyPr/>
                    <a:lstStyle/>
                    <a:p>
                      <a:pPr indent="0">
                        <a:buNone/>
                      </a:pPr>
                      <a:r>
                        <a:rPr lang="en-US" sz="1200" b="1">
                          <a:solidFill>
                            <a:schemeClr val="bg1"/>
                          </a:solidFill>
                          <a:latin typeface="+mn-ea"/>
                          <a:cs typeface="宋体" panose="02010600030101010101" pitchFamily="2" charset="-122"/>
                        </a:rPr>
                        <a:t>案例</a:t>
                      </a:r>
                      <a:endParaRPr lang="en-US" altLang="en-US" sz="1200" b="1">
                        <a:solidFill>
                          <a:schemeClr val="bg1"/>
                        </a:solidFill>
                        <a:latin typeface="+mn-ea"/>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8B0013"/>
                    </a:solidFill>
                  </a:tcPr>
                </a:tc>
                <a:tc>
                  <a:txBody>
                    <a:bodyPr/>
                    <a:lstStyle/>
                    <a:p>
                      <a:pPr indent="0">
                        <a:buNone/>
                      </a:pPr>
                      <a:r>
                        <a:rPr lang="en-US" sz="1200" b="1">
                          <a:solidFill>
                            <a:schemeClr val="bg1"/>
                          </a:solidFill>
                          <a:latin typeface="+mn-ea"/>
                          <a:cs typeface="宋体" panose="02010600030101010101" pitchFamily="2" charset="-122"/>
                        </a:rPr>
                        <a:t>业务类型</a:t>
                      </a:r>
                      <a:endParaRPr lang="en-US" altLang="en-US" sz="1200" b="1">
                        <a:solidFill>
                          <a:schemeClr val="bg1"/>
                        </a:solidFill>
                        <a:latin typeface="+mn-ea"/>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8B0013"/>
                    </a:solidFill>
                  </a:tcPr>
                </a:tc>
                <a:tc>
                  <a:txBody>
                    <a:bodyPr/>
                    <a:lstStyle/>
                    <a:p>
                      <a:pPr indent="0">
                        <a:buNone/>
                      </a:pPr>
                      <a:r>
                        <a:rPr lang="en-US" sz="1200" b="1">
                          <a:solidFill>
                            <a:schemeClr val="bg1"/>
                          </a:solidFill>
                          <a:latin typeface="+mn-ea"/>
                          <a:cs typeface="+mn-ea"/>
                        </a:rPr>
                        <a:t>FA累计案例总数</a:t>
                      </a:r>
                      <a:endParaRPr lang="en-US" altLang="en-US" sz="1200" b="1">
                        <a:solidFill>
                          <a:schemeClr val="bg1"/>
                        </a:solidFill>
                        <a:latin typeface="+mn-ea"/>
                        <a:cs typeface="+mn-ea"/>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8B0013"/>
                    </a:solidFill>
                  </a:tcPr>
                </a:tc>
                <a:extLst>
                  <a:ext uri="{0D108BD9-81ED-4DB2-BD59-A6C34878D82A}">
                    <a16:rowId xmlns:a16="http://schemas.microsoft.com/office/drawing/2014/main" val="10000"/>
                  </a:ext>
                </a:extLst>
              </a:tr>
              <a:tr h="708025">
                <a:tc>
                  <a:txBody>
                    <a:bodyPr/>
                    <a:lstStyle/>
                    <a:p>
                      <a:pPr indent="0">
                        <a:buNone/>
                      </a:pPr>
                      <a:r>
                        <a:rPr lang="en-US" sz="1200" b="1">
                          <a:solidFill>
                            <a:srgbClr val="191919"/>
                          </a:solidFill>
                          <a:latin typeface="+mn-ea"/>
                          <a:cs typeface="宋体" panose="02010600030101010101" pitchFamily="2" charset="-122"/>
                        </a:rPr>
                        <a:t>光源资本</a:t>
                      </a:r>
                      <a:endParaRPr lang="en-US" altLang="en-US" sz="1200" b="1">
                        <a:solidFill>
                          <a:srgbClr val="191919"/>
                        </a:solidFill>
                        <a:latin typeface="+mn-ea"/>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mn-ea"/>
                        </a:rPr>
                        <a:t>2014年</a:t>
                      </a:r>
                      <a:endParaRPr lang="en-US" altLang="en-US" sz="1200" b="0">
                        <a:solidFill>
                          <a:srgbClr val="191919"/>
                        </a:solidFill>
                        <a:latin typeface="+mn-ea"/>
                        <a:cs typeface="+mn-ea"/>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212529"/>
                          </a:solidFill>
                          <a:latin typeface="+mn-ea"/>
                          <a:cs typeface="Helvetica" charset="0"/>
                        </a:rPr>
                        <a:t>泛娱乐、消费互联网、产业互联网等</a:t>
                      </a:r>
                      <a:endParaRPr lang="en-US" altLang="en-US" sz="1200" b="0">
                        <a:solidFill>
                          <a:srgbClr val="212529"/>
                        </a:solidFill>
                        <a:latin typeface="+mn-ea"/>
                        <a:cs typeface="Helvetica" charset="0"/>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212529"/>
                          </a:solidFill>
                          <a:latin typeface="+mn-ea"/>
                          <a:cs typeface="+mn-ea"/>
                        </a:rPr>
                        <a:t>快手、Bilibili、熊猫直播、APUS、闪送、脉脉、威马汽车、快看漫画、每日优鲜便利购、易酒批、懂球帝等</a:t>
                      </a:r>
                      <a:endParaRPr lang="en-US" altLang="en-US" sz="1200" b="0">
                        <a:solidFill>
                          <a:srgbClr val="212529"/>
                        </a:solidFill>
                        <a:latin typeface="+mn-ea"/>
                        <a:cs typeface="+mn-ea"/>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212529"/>
                          </a:solidFill>
                          <a:latin typeface="+mn-ea"/>
                          <a:cs typeface="宋体" panose="02010600030101010101" pitchFamily="2" charset="-122"/>
                        </a:rPr>
                        <a:t>中早期</a:t>
                      </a:r>
                      <a:r>
                        <a:rPr lang="en-US" sz="1200" b="0">
                          <a:solidFill>
                            <a:srgbClr val="212529"/>
                          </a:solidFill>
                          <a:latin typeface="+mn-ea"/>
                          <a:cs typeface="Helvetica" charset="0"/>
                        </a:rPr>
                        <a:t>私募融资、</a:t>
                      </a:r>
                      <a:r>
                        <a:rPr lang="en-US" sz="1200" b="0">
                          <a:solidFill>
                            <a:srgbClr val="212529"/>
                          </a:solidFill>
                          <a:latin typeface="+mn-ea"/>
                          <a:cs typeface="宋体" panose="02010600030101010101" pitchFamily="2" charset="-122"/>
                        </a:rPr>
                        <a:t>股票承销（少量）</a:t>
                      </a:r>
                      <a:r>
                        <a:rPr lang="en-US" sz="1200" b="0">
                          <a:solidFill>
                            <a:srgbClr val="212529"/>
                          </a:solidFill>
                          <a:latin typeface="+mn-ea"/>
                          <a:cs typeface="Helvetica" charset="0"/>
                        </a:rPr>
                        <a:t>等</a:t>
                      </a:r>
                      <a:endParaRPr lang="en-US" altLang="en-US" sz="1200" b="0">
                        <a:solidFill>
                          <a:srgbClr val="212529"/>
                        </a:solidFill>
                        <a:latin typeface="+mn-ea"/>
                        <a:cs typeface="Helvetica" charset="0"/>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212529"/>
                          </a:solidFill>
                          <a:latin typeface="+mn-ea"/>
                          <a:cs typeface="宋体" panose="02010600030101010101" pitchFamily="2" charset="-122"/>
                        </a:rPr>
                        <a:t>86</a:t>
                      </a:r>
                      <a:endParaRPr lang="en-US" altLang="en-US" sz="1200" b="0">
                        <a:solidFill>
                          <a:srgbClr val="212529"/>
                        </a:solidFill>
                        <a:latin typeface="+mn-ea"/>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640">
                <a:tc>
                  <a:txBody>
                    <a:bodyPr/>
                    <a:lstStyle/>
                    <a:p>
                      <a:pPr indent="0">
                        <a:buNone/>
                      </a:pPr>
                      <a:r>
                        <a:rPr lang="en-US" sz="1200" b="1">
                          <a:solidFill>
                            <a:srgbClr val="191919"/>
                          </a:solidFill>
                          <a:latin typeface="+mn-ea"/>
                          <a:cs typeface="Arial" panose="020B0604020202020204" pitchFamily="34" charset="0"/>
                        </a:rPr>
                        <a:t>易凯资本</a:t>
                      </a:r>
                      <a:endParaRPr lang="en-US" altLang="en-US" sz="1200" b="1">
                        <a:solidFill>
                          <a:srgbClr val="191919"/>
                        </a:solidFill>
                        <a:latin typeface="+mn-ea"/>
                        <a:cs typeface="Arial" panose="020B0604020202020204" pitchFamily="34" charset="0"/>
                      </a:endParaRPr>
                    </a:p>
                  </a:txBody>
                  <a:tcPr marL="68580" marR="68580" marT="0" marB="0" anchor="ctr">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mn-ea"/>
                        </a:rPr>
                        <a:t>2000年</a:t>
                      </a:r>
                      <a:endParaRPr lang="en-US" altLang="en-US" sz="1200" b="0">
                        <a:solidFill>
                          <a:srgbClr val="191919"/>
                        </a:solidFill>
                        <a:latin typeface="+mn-ea"/>
                        <a:cs typeface="+mn-ea"/>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宋体" panose="02010600030101010101" pitchFamily="2" charset="-122"/>
                        </a:rPr>
                        <a:t>医疗、消费</a:t>
                      </a:r>
                      <a:endParaRPr lang="en-US" altLang="en-US" sz="1200" b="0">
                        <a:solidFill>
                          <a:srgbClr val="191919"/>
                        </a:solidFill>
                        <a:latin typeface="+mn-ea"/>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宋体" panose="02010600030101010101" pitchFamily="2" charset="-122"/>
                        </a:rPr>
                        <a:t>长风药业、和元生物、每日优鲜、苏宁金服等；苏宁收购红孩子</a:t>
                      </a:r>
                      <a:endParaRPr lang="en-US" altLang="en-US" sz="1200" b="0">
                        <a:solidFill>
                          <a:srgbClr val="191919"/>
                        </a:solidFill>
                        <a:latin typeface="+mn-ea"/>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宋体" panose="02010600030101010101" pitchFamily="2" charset="-122"/>
                        </a:rPr>
                        <a:t>中后期融资顾问、</a:t>
                      </a:r>
                      <a:r>
                        <a:rPr lang="en-US" sz="1200" b="0">
                          <a:solidFill>
                            <a:srgbClr val="212529"/>
                          </a:solidFill>
                          <a:latin typeface="+mn-ea"/>
                          <a:cs typeface="Helvetica" charset="0"/>
                        </a:rPr>
                        <a:t>兼并收购</a:t>
                      </a:r>
                      <a:r>
                        <a:rPr lang="en-US" sz="1200" b="0">
                          <a:solidFill>
                            <a:srgbClr val="191919"/>
                          </a:solidFill>
                          <a:latin typeface="+mn-ea"/>
                          <a:cs typeface="宋体" panose="02010600030101010101" pitchFamily="2" charset="-122"/>
                        </a:rPr>
                        <a:t>等</a:t>
                      </a:r>
                      <a:endParaRPr lang="en-US" altLang="en-US" sz="1200" b="0">
                        <a:solidFill>
                          <a:srgbClr val="191919"/>
                        </a:solidFill>
                        <a:latin typeface="+mn-ea"/>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宋体" panose="02010600030101010101" pitchFamily="2" charset="-122"/>
                        </a:rPr>
                        <a:t>83</a:t>
                      </a:r>
                      <a:endParaRPr lang="en-US" altLang="en-US" sz="1200" b="0">
                        <a:solidFill>
                          <a:srgbClr val="191919"/>
                        </a:solidFill>
                        <a:latin typeface="+mn-ea"/>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14400">
                <a:tc>
                  <a:txBody>
                    <a:bodyPr/>
                    <a:lstStyle/>
                    <a:p>
                      <a:pPr indent="0">
                        <a:buNone/>
                      </a:pPr>
                      <a:r>
                        <a:rPr lang="en-US" sz="1200" b="1">
                          <a:solidFill>
                            <a:srgbClr val="191919"/>
                          </a:solidFill>
                          <a:latin typeface="+mn-ea"/>
                          <a:cs typeface="Arial" panose="020B0604020202020204" pitchFamily="34" charset="0"/>
                        </a:rPr>
                        <a:t>汉能投资</a:t>
                      </a:r>
                      <a:endParaRPr lang="en-US" altLang="en-US" sz="1200" b="1">
                        <a:solidFill>
                          <a:srgbClr val="191919"/>
                        </a:solidFill>
                        <a:latin typeface="+mn-ea"/>
                        <a:cs typeface="Arial" panose="020B0604020202020204" pitchFamily="34" charset="0"/>
                      </a:endParaRPr>
                    </a:p>
                  </a:txBody>
                  <a:tcPr marL="68580" marR="68580" marT="0" marB="0" anchor="ctr">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mn-ea"/>
                        </a:rPr>
                        <a:t>2003年</a:t>
                      </a:r>
                      <a:endParaRPr lang="en-US" altLang="en-US" sz="1200" b="0">
                        <a:solidFill>
                          <a:srgbClr val="191919"/>
                        </a:solidFill>
                        <a:latin typeface="+mn-ea"/>
                        <a:cs typeface="+mn-ea"/>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212529"/>
                          </a:solidFill>
                          <a:latin typeface="+mn-ea"/>
                          <a:cs typeface="Helvetica" charset="0"/>
                        </a:rPr>
                        <a:t>互联网经济、消费及医疗服务</a:t>
                      </a:r>
                      <a:endParaRPr lang="en-US" altLang="en-US" sz="1200" b="0">
                        <a:solidFill>
                          <a:srgbClr val="212529"/>
                        </a:solidFill>
                        <a:latin typeface="+mn-ea"/>
                        <a:cs typeface="Helvetica" charset="0"/>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212529"/>
                          </a:solidFill>
                          <a:latin typeface="+mn-ea"/>
                          <a:cs typeface="+mn-ea"/>
                        </a:rPr>
                        <a:t>百度外卖、沪江网、百世物流等；58同城与赶集网合并、去哪儿与携程合并、万达集团收购快钱、阿里收购易传媒、电广传媒收购久游等</a:t>
                      </a:r>
                      <a:endParaRPr lang="en-US" altLang="en-US" sz="1200" b="0">
                        <a:solidFill>
                          <a:srgbClr val="212529"/>
                        </a:solidFill>
                        <a:latin typeface="+mn-ea"/>
                        <a:cs typeface="+mn-ea"/>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mn-ea"/>
                        </a:rPr>
                        <a:t>中后期融资顾问、并购顾问等 </a:t>
                      </a:r>
                      <a:endParaRPr lang="en-US" altLang="en-US" sz="1200" b="0">
                        <a:solidFill>
                          <a:srgbClr val="191919"/>
                        </a:solidFill>
                        <a:latin typeface="+mn-ea"/>
                        <a:cs typeface="+mn-ea"/>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宋体" panose="02010600030101010101" pitchFamily="2" charset="-122"/>
                        </a:rPr>
                        <a:t>71</a:t>
                      </a:r>
                      <a:endParaRPr lang="en-US" altLang="en-US" sz="1200" b="0">
                        <a:solidFill>
                          <a:srgbClr val="191919"/>
                        </a:solidFill>
                        <a:latin typeface="+mn-ea"/>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20725">
                <a:tc>
                  <a:txBody>
                    <a:bodyPr/>
                    <a:lstStyle/>
                    <a:p>
                      <a:pPr indent="0">
                        <a:buNone/>
                      </a:pPr>
                      <a:r>
                        <a:rPr lang="en-US" sz="1200" b="1">
                          <a:solidFill>
                            <a:srgbClr val="191919"/>
                          </a:solidFill>
                          <a:latin typeface="+mn-ea"/>
                          <a:cs typeface="宋体" panose="02010600030101010101" pitchFamily="2" charset="-122"/>
                        </a:rPr>
                        <a:t>方创资本</a:t>
                      </a:r>
                      <a:endParaRPr lang="en-US" altLang="en-US" sz="1200" b="1">
                        <a:solidFill>
                          <a:srgbClr val="191919"/>
                        </a:solidFill>
                        <a:latin typeface="+mn-ea"/>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mn-ea"/>
                        </a:rPr>
                        <a:t>2007年</a:t>
                      </a:r>
                      <a:endParaRPr lang="en-US" altLang="en-US" sz="1200" b="0">
                        <a:solidFill>
                          <a:srgbClr val="191919"/>
                        </a:solidFill>
                        <a:latin typeface="+mn-ea"/>
                        <a:cs typeface="+mn-ea"/>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200" b="0">
                          <a:solidFill>
                            <a:srgbClr val="212529"/>
                          </a:solidFill>
                          <a:latin typeface="+mn-ea"/>
                          <a:cs typeface="Helvetica" charset="0"/>
                        </a:rPr>
                        <a:t>TMT、教育、消费品、新能源、医疗 健康、文化娱乐、金融科技等</a:t>
                      </a: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200" b="0">
                          <a:solidFill>
                            <a:srgbClr val="212529"/>
                          </a:solidFill>
                          <a:latin typeface="+mn-ea"/>
                          <a:cs typeface="Helvetica" charset="0"/>
                        </a:rPr>
                        <a:t>云信达、胖虎网、英莱科技等</a:t>
                      </a: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200" b="0">
                          <a:solidFill>
                            <a:srgbClr val="212529"/>
                          </a:solidFill>
                          <a:latin typeface="+mn-ea"/>
                          <a:cs typeface="Helvetica" charset="0"/>
                        </a:rPr>
                        <a:t>中早期融资融资顾问、企业并购顾问</a:t>
                      </a: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宋体" panose="02010600030101010101" pitchFamily="2" charset="-122"/>
                        </a:rPr>
                        <a:t>63</a:t>
                      </a:r>
                      <a:endParaRPr lang="en-US" altLang="en-US" sz="1200" b="0">
                        <a:solidFill>
                          <a:srgbClr val="191919"/>
                        </a:solidFill>
                        <a:latin typeface="+mn-ea"/>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8640">
                <a:tc>
                  <a:txBody>
                    <a:bodyPr/>
                    <a:lstStyle/>
                    <a:p>
                      <a:pPr indent="0">
                        <a:buNone/>
                      </a:pPr>
                      <a:r>
                        <a:rPr lang="en-US" sz="1200" b="1">
                          <a:solidFill>
                            <a:srgbClr val="333333"/>
                          </a:solidFill>
                          <a:latin typeface="+mn-ea"/>
                          <a:cs typeface="Microsoft YaHei UI" panose="020B0503020204020204" charset="-122"/>
                        </a:rPr>
                        <a:t>投中资本</a:t>
                      </a:r>
                      <a:endParaRPr lang="en-US" altLang="en-US" sz="1200" b="1">
                        <a:solidFill>
                          <a:srgbClr val="333333"/>
                        </a:solidFill>
                        <a:latin typeface="+mn-ea"/>
                        <a:cs typeface="Microsoft YaHei UI" panose="020B0503020204020204" charset="-122"/>
                      </a:endParaRPr>
                    </a:p>
                  </a:txBody>
                  <a:tcPr marL="68580" marR="68580" marT="0" marB="0" anchor="ctr">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191919"/>
                          </a:solidFill>
                          <a:latin typeface="+mn-ea"/>
                          <a:cs typeface="+mn-ea"/>
                        </a:rPr>
                        <a:t>2007年</a:t>
                      </a:r>
                      <a:endParaRPr lang="en-US" altLang="en-US" sz="1200" b="0">
                        <a:solidFill>
                          <a:srgbClr val="191919"/>
                        </a:solidFill>
                        <a:latin typeface="+mn-ea"/>
                        <a:cs typeface="+mn-ea"/>
                      </a:endParaRP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200" b="0">
                          <a:solidFill>
                            <a:srgbClr val="212529"/>
                          </a:solidFill>
                          <a:latin typeface="+mn-ea"/>
                          <a:cs typeface="Helvetica" charset="0"/>
                        </a:rPr>
                        <a:t>TMT、教育、消费品、医疗保健、能源/清洁技术和制造业等</a:t>
                      </a: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200" b="0">
                          <a:solidFill>
                            <a:srgbClr val="212529"/>
                          </a:solidFill>
                          <a:latin typeface="+mn-ea"/>
                          <a:cs typeface="Helvetica" charset="0"/>
                        </a:rPr>
                        <a:t>魔视智能、辉能科技、商汤科技等；快手收购A站、</a:t>
                      </a:r>
                      <a:r>
                        <a:rPr lang="en-US" sz="1200">
                          <a:solidFill>
                            <a:srgbClr val="212529"/>
                          </a:solidFill>
                          <a:latin typeface="+mn-ea"/>
                          <a:cs typeface="Helvetica" charset="0"/>
                        </a:rPr>
                        <a:t>大街网并入美图体系</a:t>
                      </a: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US" sz="1200" b="0">
                          <a:solidFill>
                            <a:srgbClr val="212529"/>
                          </a:solidFill>
                          <a:latin typeface="+mn-ea"/>
                          <a:cs typeface="Helvetica" charset="0"/>
                        </a:rPr>
                        <a:t>各阶段私募融资、兼并收购</a:t>
                      </a:r>
                    </a:p>
                  </a:txBody>
                  <a:tcPr marL="68580" marR="68580" marT="0" marB="0" anchor="ctr">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212529"/>
                          </a:solidFill>
                          <a:latin typeface="+mn-ea"/>
                          <a:cs typeface="宋体" panose="02010600030101010101" pitchFamily="2" charset="-122"/>
                        </a:rPr>
                        <a:t>58</a:t>
                      </a:r>
                      <a:endParaRPr lang="en-US" altLang="en-US" sz="1200" b="0">
                        <a:solidFill>
                          <a:srgbClr val="212529"/>
                        </a:solidFill>
                        <a:latin typeface="+mn-ea"/>
                        <a:cs typeface="宋体" panose="02010600030101010101" pitchFamily="2" charset="-122"/>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581025" y="895350"/>
            <a:ext cx="7698740" cy="68135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收入模式：</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一定比例的融资额作为佣金，给到FA，行业一般比例在2-5%之间</a:t>
            </a:r>
          </a:p>
          <a:p>
            <a:pPr marL="0" marR="0" lvl="0" indent="0" algn="l" defTabSz="914400" rtl="0" eaLnBrk="1" fontAlgn="auto" latinLnBrk="0" hangingPunct="1">
              <a:lnSpc>
                <a:spcPct val="120000"/>
              </a:lnSpc>
              <a:spcBef>
                <a:spcPts val="0"/>
              </a:spcBef>
              <a:spcAft>
                <a:spcPts val="0"/>
              </a:spcAft>
              <a:buClr>
                <a:srgbClr val="C00000"/>
              </a:buClr>
              <a:buSzTx/>
              <a:buFont typeface="Wingdings" panose="05000000000000000000" charset="0"/>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   部分 FA 机构有自己的直投基金，以 FA＋的模式对于一些优质项目参与跟投</a:t>
            </a:r>
          </a:p>
        </p:txBody>
      </p:sp>
      <p:sp>
        <p:nvSpPr>
          <p:cNvPr id="4" name="文本框 3"/>
          <p:cNvSpPr txBox="1"/>
          <p:nvPr/>
        </p:nvSpPr>
        <p:spPr>
          <a:xfrm>
            <a:off x="236855" y="262255"/>
            <a:ext cx="593407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财务顾问（</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FA</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）：收入模式及工作流程</a:t>
            </a:r>
          </a:p>
        </p:txBody>
      </p:sp>
      <p:graphicFrame>
        <p:nvGraphicFramePr>
          <p:cNvPr id="5" name="表格 4"/>
          <p:cNvGraphicFramePr/>
          <p:nvPr>
            <p:custDataLst>
              <p:tags r:id="rId1"/>
            </p:custDataLst>
          </p:nvPr>
        </p:nvGraphicFramePr>
        <p:xfrm>
          <a:off x="231775" y="1797685"/>
          <a:ext cx="8861425" cy="2638806"/>
        </p:xfrm>
        <a:graphic>
          <a:graphicData uri="http://schemas.openxmlformats.org/drawingml/2006/table">
            <a:tbl>
              <a:tblPr firstRow="1" bandRow="1">
                <a:tableStyleId>{2D5ABB26-0587-4C30-8999-92F81FD0307C}</a:tableStyleId>
              </a:tblPr>
              <a:tblGrid>
                <a:gridCol w="1772285">
                  <a:extLst>
                    <a:ext uri="{9D8B030D-6E8A-4147-A177-3AD203B41FA5}">
                      <a16:colId xmlns:a16="http://schemas.microsoft.com/office/drawing/2014/main" val="20000"/>
                    </a:ext>
                  </a:extLst>
                </a:gridCol>
                <a:gridCol w="1772285">
                  <a:extLst>
                    <a:ext uri="{9D8B030D-6E8A-4147-A177-3AD203B41FA5}">
                      <a16:colId xmlns:a16="http://schemas.microsoft.com/office/drawing/2014/main" val="20001"/>
                    </a:ext>
                  </a:extLst>
                </a:gridCol>
                <a:gridCol w="1772285">
                  <a:extLst>
                    <a:ext uri="{9D8B030D-6E8A-4147-A177-3AD203B41FA5}">
                      <a16:colId xmlns:a16="http://schemas.microsoft.com/office/drawing/2014/main" val="20002"/>
                    </a:ext>
                  </a:extLst>
                </a:gridCol>
                <a:gridCol w="1772285">
                  <a:extLst>
                    <a:ext uri="{9D8B030D-6E8A-4147-A177-3AD203B41FA5}">
                      <a16:colId xmlns:a16="http://schemas.microsoft.com/office/drawing/2014/main" val="20003"/>
                    </a:ext>
                  </a:extLst>
                </a:gridCol>
                <a:gridCol w="1772285">
                  <a:extLst>
                    <a:ext uri="{9D8B030D-6E8A-4147-A177-3AD203B41FA5}">
                      <a16:colId xmlns:a16="http://schemas.microsoft.com/office/drawing/2014/main" val="20004"/>
                    </a:ext>
                  </a:extLst>
                </a:gridCol>
              </a:tblGrid>
              <a:tr h="385445">
                <a:tc gridSpan="5">
                  <a:txBody>
                    <a:bodyPr/>
                    <a:lstStyle/>
                    <a:p>
                      <a:pPr algn="ctr">
                        <a:buNone/>
                      </a:pPr>
                      <a:r>
                        <a:rPr lang="zh-CN" altLang="en-US" b="1">
                          <a:solidFill>
                            <a:schemeClr val="bg1"/>
                          </a:solidFill>
                        </a:rPr>
                        <a:t>进程</a:t>
                      </a:r>
                    </a:p>
                  </a:txBody>
                  <a:tcPr>
                    <a:solidFill>
                      <a:srgbClr val="8B0013"/>
                    </a:solidFill>
                  </a:tcPr>
                </a:tc>
                <a:tc hMerge="1">
                  <a:txBody>
                    <a:bodyPr/>
                    <a:lstStyle/>
                    <a:p>
                      <a:endParaRPr lang="zh-CN"/>
                    </a:p>
                  </a:txBody>
                  <a:tcPr>
                    <a:solidFill>
                      <a:srgbClr val="8B0013"/>
                    </a:solidFill>
                  </a:tcPr>
                </a:tc>
                <a:tc hMerge="1">
                  <a:txBody>
                    <a:bodyPr/>
                    <a:lstStyle/>
                    <a:p>
                      <a:endParaRPr lang="zh-CN"/>
                    </a:p>
                  </a:txBody>
                  <a:tcPr>
                    <a:solidFill>
                      <a:srgbClr val="8B0013"/>
                    </a:solidFill>
                  </a:tcPr>
                </a:tc>
                <a:tc hMerge="1">
                  <a:txBody>
                    <a:bodyPr/>
                    <a:lstStyle/>
                    <a:p>
                      <a:endParaRPr lang="zh-CN"/>
                    </a:p>
                  </a:txBody>
                  <a:tcPr>
                    <a:solidFill>
                      <a:srgbClr val="8B0013"/>
                    </a:solidFill>
                  </a:tcPr>
                </a:tc>
                <a:tc hMerge="1">
                  <a:txBody>
                    <a:bodyPr/>
                    <a:lstStyle/>
                    <a:p>
                      <a:endParaRPr lang="zh-CN"/>
                    </a:p>
                  </a:txBody>
                  <a:tcPr>
                    <a:solidFill>
                      <a:srgbClr val="8B0013"/>
                    </a:solidFill>
                  </a:tcPr>
                </a:tc>
                <a:extLst>
                  <a:ext uri="{0D108BD9-81ED-4DB2-BD59-A6C34878D82A}">
                    <a16:rowId xmlns:a16="http://schemas.microsoft.com/office/drawing/2014/main" val="10000"/>
                  </a:ext>
                </a:extLst>
              </a:tr>
              <a:tr h="1973580">
                <a:tc>
                  <a:txBody>
                    <a:bodyPr/>
                    <a:lstStyle/>
                    <a:p>
                      <a:pPr marL="285750" indent="-285750" fontAlgn="auto">
                        <a:lnSpc>
                          <a:spcPct val="150000"/>
                        </a:lnSpc>
                        <a:buClr>
                          <a:srgbClr val="C00000"/>
                        </a:buClr>
                        <a:buFont typeface="Wingdings" panose="05000000000000000000" charset="0"/>
                        <a:buChar char="Ø"/>
                      </a:pPr>
                      <a:r>
                        <a:rPr lang="zh-CN" altLang="en-US" sz="1200"/>
                        <a:t>寻找项目</a:t>
                      </a:r>
                    </a:p>
                    <a:p>
                      <a:pPr marL="285750" indent="-285750" fontAlgn="auto">
                        <a:lnSpc>
                          <a:spcPct val="150000"/>
                        </a:lnSpc>
                        <a:buClr>
                          <a:srgbClr val="C00000"/>
                        </a:buClr>
                        <a:buFont typeface="Wingdings" panose="05000000000000000000" charset="0"/>
                        <a:buChar char="Ø"/>
                      </a:pPr>
                      <a:r>
                        <a:rPr lang="zh-CN" altLang="en-US" sz="1200"/>
                        <a:t>初步判断</a:t>
                      </a:r>
                    </a:p>
                    <a:p>
                      <a:pPr marL="285750" indent="-285750" fontAlgn="auto">
                        <a:lnSpc>
                          <a:spcPct val="150000"/>
                        </a:lnSpc>
                        <a:buClr>
                          <a:srgbClr val="C00000"/>
                        </a:buClr>
                        <a:buFont typeface="Wingdings" panose="05000000000000000000" charset="0"/>
                        <a:buChar char="Ø"/>
                      </a:pPr>
                      <a:r>
                        <a:rPr lang="zh-CN" altLang="en-US" sz="1200"/>
                        <a:t>确定合作关系</a:t>
                      </a:r>
                    </a:p>
                  </a:txBody>
                  <a:tcPr>
                    <a:noFill/>
                  </a:tcPr>
                </a:tc>
                <a:tc>
                  <a:txBody>
                    <a:bodyPr/>
                    <a:lstStyle/>
                    <a:p>
                      <a:pPr marL="285750" indent="-285750" algn="l" fontAlgn="auto">
                        <a:lnSpc>
                          <a:spcPct val="150000"/>
                        </a:lnSpc>
                        <a:buClr>
                          <a:srgbClr val="C00000"/>
                        </a:buClr>
                        <a:buSzTx/>
                        <a:buFont typeface="Wingdings" panose="05000000000000000000" charset="0"/>
                        <a:buChar char="Ø"/>
                      </a:pPr>
                      <a:r>
                        <a:rPr lang="zh-CN" altLang="en-US" sz="1200"/>
                        <a:t>初步尽职调查</a:t>
                      </a:r>
                    </a:p>
                    <a:p>
                      <a:pPr marL="285750" indent="-285750" algn="l" fontAlgn="auto">
                        <a:lnSpc>
                          <a:spcPct val="150000"/>
                        </a:lnSpc>
                        <a:buClr>
                          <a:srgbClr val="C00000"/>
                        </a:buClr>
                        <a:buSzTx/>
                        <a:buFont typeface="Wingdings" panose="05000000000000000000" charset="0"/>
                        <a:buChar char="Ø"/>
                      </a:pPr>
                      <a:r>
                        <a:rPr lang="zh-CN" altLang="en-US" sz="1200"/>
                        <a:t>撰写BP</a:t>
                      </a:r>
                    </a:p>
                    <a:p>
                      <a:pPr marL="285750" indent="-285750" algn="l" fontAlgn="auto">
                        <a:lnSpc>
                          <a:spcPct val="150000"/>
                        </a:lnSpc>
                        <a:buClr>
                          <a:srgbClr val="C00000"/>
                        </a:buClr>
                        <a:buSzTx/>
                        <a:buFont typeface="Wingdings" panose="05000000000000000000" charset="0"/>
                        <a:buChar char="Ø"/>
                      </a:pPr>
                      <a:r>
                        <a:rPr lang="zh-CN" altLang="en-US" sz="1200"/>
                        <a:t>制作财务模型</a:t>
                      </a:r>
                    </a:p>
                    <a:p>
                      <a:pPr marL="285750" indent="-285750" algn="l" fontAlgn="auto">
                        <a:lnSpc>
                          <a:spcPct val="150000"/>
                        </a:lnSpc>
                        <a:buClr>
                          <a:srgbClr val="C00000"/>
                        </a:buClr>
                        <a:buSzTx/>
                        <a:buFont typeface="Wingdings" panose="05000000000000000000" charset="0"/>
                        <a:buChar char="Ø"/>
                      </a:pPr>
                      <a:r>
                        <a:rPr lang="zh-CN" altLang="en-US" sz="1200"/>
                        <a:t>制订融资策略，列出潜在投资者清单</a:t>
                      </a:r>
                    </a:p>
                  </a:txBody>
                  <a:tcPr>
                    <a:noFill/>
                  </a:tcPr>
                </a:tc>
                <a:tc>
                  <a:txBody>
                    <a:bodyPr/>
                    <a:lstStyle/>
                    <a:p>
                      <a:pPr marL="285750" indent="-285750" algn="l" fontAlgn="auto">
                        <a:lnSpc>
                          <a:spcPct val="150000"/>
                        </a:lnSpc>
                        <a:buClr>
                          <a:srgbClr val="C00000"/>
                        </a:buClr>
                        <a:buSzTx/>
                        <a:buFont typeface="Wingdings" panose="05000000000000000000" charset="0"/>
                        <a:buChar char="Ø"/>
                      </a:pPr>
                      <a:r>
                        <a:rPr lang="zh-CN" altLang="en-US" sz="1200"/>
                        <a:t>向潜在投资者发送公司的Teaser和BP</a:t>
                      </a:r>
                    </a:p>
                    <a:p>
                      <a:pPr marL="285750" indent="-285750" algn="l" fontAlgn="auto">
                        <a:lnSpc>
                          <a:spcPct val="150000"/>
                        </a:lnSpc>
                        <a:buClr>
                          <a:srgbClr val="C00000"/>
                        </a:buClr>
                        <a:buSzTx/>
                        <a:buFont typeface="Wingdings" panose="05000000000000000000" charset="0"/>
                        <a:buChar char="Ø"/>
                      </a:pPr>
                      <a:r>
                        <a:rPr lang="zh-CN" altLang="en-US" sz="1200"/>
                        <a:t>安排公司与投资机构会面</a:t>
                      </a:r>
                    </a:p>
                    <a:p>
                      <a:pPr marL="285750" indent="-285750" algn="l" fontAlgn="auto">
                        <a:lnSpc>
                          <a:spcPct val="150000"/>
                        </a:lnSpc>
                        <a:buClr>
                          <a:srgbClr val="C00000"/>
                        </a:buClr>
                        <a:buSzTx/>
                        <a:buFont typeface="Wingdings" panose="05000000000000000000" charset="0"/>
                        <a:buChar char="Ø"/>
                      </a:pPr>
                      <a:r>
                        <a:rPr lang="zh-CN" altLang="en-US" sz="1200"/>
                        <a:t>跟进机构反馈，促成多次见面</a:t>
                      </a:r>
                    </a:p>
                    <a:p>
                      <a:pPr marL="285750" indent="-285750" algn="l" fontAlgn="auto">
                        <a:lnSpc>
                          <a:spcPct val="150000"/>
                        </a:lnSpc>
                        <a:buClr>
                          <a:srgbClr val="C00000"/>
                        </a:buClr>
                        <a:buSzTx/>
                        <a:buFont typeface="Wingdings" panose="05000000000000000000" charset="0"/>
                        <a:buChar char="Ø"/>
                      </a:pPr>
                      <a:r>
                        <a:rPr lang="zh-CN" altLang="en-US" sz="1200"/>
                        <a:t>争取框架协议（Term sheet）</a:t>
                      </a:r>
                    </a:p>
                  </a:txBody>
                  <a:tcPr>
                    <a:noFill/>
                  </a:tcPr>
                </a:tc>
                <a:tc>
                  <a:txBody>
                    <a:bodyPr/>
                    <a:lstStyle/>
                    <a:p>
                      <a:pPr marL="285750" indent="-285750" algn="l" fontAlgn="auto">
                        <a:lnSpc>
                          <a:spcPct val="150000"/>
                        </a:lnSpc>
                        <a:buClr>
                          <a:srgbClr val="C00000"/>
                        </a:buClr>
                        <a:buSzTx/>
                        <a:buFont typeface="Wingdings" panose="05000000000000000000" charset="0"/>
                        <a:buChar char="Ø"/>
                      </a:pPr>
                      <a:r>
                        <a:rPr lang="zh-CN" altLang="en-US" sz="1200"/>
                        <a:t>买方尽职调查</a:t>
                      </a:r>
                    </a:p>
                    <a:p>
                      <a:pPr marL="285750" indent="-285750" algn="l" fontAlgn="auto">
                        <a:lnSpc>
                          <a:spcPct val="150000"/>
                        </a:lnSpc>
                        <a:buClr>
                          <a:srgbClr val="C00000"/>
                        </a:buClr>
                        <a:buSzTx/>
                        <a:buFont typeface="Wingdings" panose="05000000000000000000" charset="0"/>
                        <a:buChar char="Ø"/>
                      </a:pPr>
                      <a:r>
                        <a:rPr lang="zh-CN" altLang="en-US" sz="1200"/>
                        <a:t>争取最终协议</a:t>
                      </a:r>
                    </a:p>
                    <a:p>
                      <a:pPr marL="285750" indent="-285750" algn="l" fontAlgn="auto">
                        <a:lnSpc>
                          <a:spcPct val="150000"/>
                        </a:lnSpc>
                        <a:buClr>
                          <a:srgbClr val="C00000"/>
                        </a:buClr>
                        <a:buSzTx/>
                        <a:buFont typeface="Wingdings" panose="05000000000000000000" charset="0"/>
                        <a:buChar char="Ø"/>
                      </a:pPr>
                      <a:r>
                        <a:rPr lang="zh-CN" altLang="en-US" sz="1200"/>
                        <a:t>谈判及完成最终交易</a:t>
                      </a:r>
                    </a:p>
                  </a:txBody>
                  <a:tcPr>
                    <a:noFill/>
                  </a:tcPr>
                </a:tc>
                <a:tc>
                  <a:txBody>
                    <a:bodyPr/>
                    <a:lstStyle/>
                    <a:p>
                      <a:pPr marL="285750" indent="-285750" algn="l" fontAlgn="auto">
                        <a:lnSpc>
                          <a:spcPct val="150000"/>
                        </a:lnSpc>
                        <a:buClr>
                          <a:srgbClr val="C00000"/>
                        </a:buClr>
                        <a:buSzTx/>
                        <a:buFont typeface="Wingdings" panose="05000000000000000000" charset="0"/>
                        <a:buChar char="Ø"/>
                      </a:pPr>
                      <a:r>
                        <a:rPr lang="zh-CN" altLang="en-US" sz="1200"/>
                        <a:t>交易参与方关系维护</a:t>
                      </a:r>
                    </a:p>
                    <a:p>
                      <a:pPr marL="285750" indent="-285750" algn="l" fontAlgn="auto">
                        <a:lnSpc>
                          <a:spcPct val="150000"/>
                        </a:lnSpc>
                        <a:buClr>
                          <a:srgbClr val="C00000"/>
                        </a:buClr>
                        <a:buSzTx/>
                        <a:buFont typeface="Wingdings" panose="05000000000000000000" charset="0"/>
                        <a:buChar char="Ø"/>
                      </a:pPr>
                      <a:r>
                        <a:rPr lang="zh-CN" altLang="en-US" sz="1200"/>
                        <a:t>投后深度合作</a:t>
                      </a:r>
                    </a:p>
                  </a:txBody>
                  <a:tcPr>
                    <a:no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666115" y="2990850"/>
            <a:ext cx="1681480" cy="83756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沟通表达能力</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情商很重要，会沟通，能共情</a:t>
            </a:r>
          </a:p>
        </p:txBody>
      </p:sp>
      <p:sp>
        <p:nvSpPr>
          <p:cNvPr id="118" name="矩形 117"/>
          <p:cNvSpPr/>
          <p:nvPr/>
        </p:nvSpPr>
        <p:spPr>
          <a:xfrm>
            <a:off x="2623185" y="2990850"/>
            <a:ext cx="1826260" cy="108648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思考习惯和思考能力</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学习力强、善于思考、能快速理解新观点和业务</a:t>
            </a:r>
          </a:p>
        </p:txBody>
      </p:sp>
      <p:sp>
        <p:nvSpPr>
          <p:cNvPr id="121" name="矩形 120"/>
          <p:cNvSpPr/>
          <p:nvPr/>
        </p:nvSpPr>
        <p:spPr>
          <a:xfrm>
            <a:off x="4822190" y="2990850"/>
            <a:ext cx="1681480" cy="133540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商业意识</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对一级资本市场热点的观点，对基本商业常识的掌握（懂行业，懂资本）</a:t>
            </a:r>
          </a:p>
        </p:txBody>
      </p:sp>
      <p:sp>
        <p:nvSpPr>
          <p:cNvPr id="124" name="矩形 123"/>
          <p:cNvSpPr/>
          <p:nvPr/>
        </p:nvSpPr>
        <p:spPr>
          <a:xfrm>
            <a:off x="6860540" y="2990850"/>
            <a:ext cx="1681480" cy="108648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硬技能</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行研、尽调能力，modeling，做材料（pitchbook, BP等）</a:t>
            </a:r>
          </a:p>
        </p:txBody>
      </p:sp>
      <p:pic>
        <p:nvPicPr>
          <p:cNvPr id="2" name="图片 1" descr="C:\Users\Administrator\Desktop\新建文件夹\4Y9B0130.jpg4Y9B0130"/>
          <p:cNvPicPr>
            <a:picLocks noChangeAspect="1"/>
          </p:cNvPicPr>
          <p:nvPr/>
        </p:nvPicPr>
        <p:blipFill>
          <a:blip r:embed="rId3" cstate="print"/>
          <a:srcRect/>
          <a:stretch>
            <a:fillRect/>
          </a:stretch>
        </p:blipFill>
        <p:spPr>
          <a:xfrm>
            <a:off x="2817939" y="1614572"/>
            <a:ext cx="1542367" cy="1015066"/>
          </a:xfrm>
          <a:prstGeom prst="rect">
            <a:avLst/>
          </a:prstGeom>
        </p:spPr>
      </p:pic>
      <p:pic>
        <p:nvPicPr>
          <p:cNvPr id="17" name="图片 16" descr="C:\Users\Administrator\Desktop\新建文件夹\IMG_1881.JPGIMG_1881"/>
          <p:cNvPicPr>
            <a:picLocks noChangeAspect="1"/>
          </p:cNvPicPr>
          <p:nvPr/>
        </p:nvPicPr>
        <p:blipFill>
          <a:blip r:embed="rId4" cstate="print"/>
          <a:srcRect/>
          <a:stretch>
            <a:fillRect/>
          </a:stretch>
        </p:blipFill>
        <p:spPr>
          <a:xfrm>
            <a:off x="805741" y="1607903"/>
            <a:ext cx="1542844" cy="1028404"/>
          </a:xfrm>
          <a:prstGeom prst="rect">
            <a:avLst/>
          </a:prstGeom>
        </p:spPr>
      </p:pic>
      <p:pic>
        <p:nvPicPr>
          <p:cNvPr id="18" name="图片 17" descr="C:\Users\Administrator\Desktop\新建文件夹\IMG_1881.JPGIMG_1881"/>
          <p:cNvPicPr>
            <a:picLocks noChangeAspect="1"/>
          </p:cNvPicPr>
          <p:nvPr/>
        </p:nvPicPr>
        <p:blipFill>
          <a:blip r:embed="rId5" cstate="print"/>
          <a:srcRect/>
          <a:stretch>
            <a:fillRect/>
          </a:stretch>
        </p:blipFill>
        <p:spPr>
          <a:xfrm>
            <a:off x="4901892" y="1613857"/>
            <a:ext cx="1522838" cy="1016019"/>
          </a:xfrm>
          <a:prstGeom prst="rect">
            <a:avLst/>
          </a:prstGeom>
        </p:spPr>
      </p:pic>
      <p:pic>
        <p:nvPicPr>
          <p:cNvPr id="19" name="图片 18" descr="C:\Users\Administrator\Desktop\新建文件夹\4Y9B0130.jpg4Y9B0130"/>
          <p:cNvPicPr>
            <a:picLocks noChangeAspect="1"/>
          </p:cNvPicPr>
          <p:nvPr/>
        </p:nvPicPr>
        <p:blipFill>
          <a:blip r:embed="rId3" cstate="print"/>
          <a:srcRect/>
          <a:stretch>
            <a:fillRect/>
          </a:stretch>
        </p:blipFill>
        <p:spPr>
          <a:xfrm>
            <a:off x="6930358" y="1614334"/>
            <a:ext cx="1542844" cy="1015543"/>
          </a:xfrm>
          <a:prstGeom prst="rect">
            <a:avLst/>
          </a:prstGeom>
        </p:spPr>
      </p:pic>
      <p:sp>
        <p:nvSpPr>
          <p:cNvPr id="4" name="文本框 3"/>
          <p:cNvSpPr txBox="1"/>
          <p:nvPr/>
        </p:nvSpPr>
        <p:spPr>
          <a:xfrm>
            <a:off x="236855" y="262255"/>
            <a:ext cx="577723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财务顾问（</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FA</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）：用人特点</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264795" y="2496820"/>
            <a:ext cx="3380740" cy="58229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投资银行 </a:t>
            </a:r>
            <a:r>
              <a:rPr kumimoji="0" lang="en-US" altLang="zh-CN"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IBD</a:t>
            </a:r>
          </a:p>
        </p:txBody>
      </p:sp>
      <p:pic>
        <p:nvPicPr>
          <p:cNvPr id="11" name="图片 10" descr="03_反白稿"/>
          <p:cNvPicPr>
            <a:picLocks noChangeAspect="1"/>
          </p:cNvPicPr>
          <p:nvPr/>
        </p:nvPicPr>
        <p:blipFill>
          <a:blip r:embed="rId3" cstate="print"/>
          <a:srcRect l="15773" t="27535" r="5002" b="31993"/>
          <a:stretch>
            <a:fillRect/>
          </a:stretch>
        </p:blipFill>
        <p:spPr>
          <a:xfrm>
            <a:off x="328295" y="4538980"/>
            <a:ext cx="1301750" cy="342900"/>
          </a:xfrm>
          <a:prstGeom prst="rect">
            <a:avLst/>
          </a:prstGeom>
        </p:spPr>
      </p:pic>
      <p:sp>
        <p:nvSpPr>
          <p:cNvPr id="7" name="文本框 6"/>
          <p:cNvSpPr txBox="1"/>
          <p:nvPr/>
        </p:nvSpPr>
        <p:spPr>
          <a:xfrm>
            <a:off x="264795" y="1055370"/>
            <a:ext cx="2371725"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rPr>
              <a:t>04</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83565" y="739775"/>
            <a:ext cx="8234045" cy="186118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定义</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：投资银行（Investment Banks）是与商业银行相对应的一类金融机构。主要从事证券发行、承销、交易、企业重组、兼并与收购、投资分析、风险投资、项目融资等业务的非银行金融机构，是资本市场上的主要金融中介</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中国称为</a:t>
            </a: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证券公司/券商</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p:txBody>
      </p:sp>
      <p:sp>
        <p:nvSpPr>
          <p:cNvPr id="2" name="文本框 1"/>
          <p:cNvSpPr txBox="1"/>
          <p:nvPr/>
        </p:nvSpPr>
        <p:spPr>
          <a:xfrm>
            <a:off x="236855" y="262255"/>
            <a:ext cx="338074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投资银行（</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IBD</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a:t>
            </a:r>
          </a:p>
        </p:txBody>
      </p:sp>
      <p:graphicFrame>
        <p:nvGraphicFramePr>
          <p:cNvPr id="6" name="表格 5"/>
          <p:cNvGraphicFramePr/>
          <p:nvPr>
            <p:custDataLst>
              <p:tags r:id="rId1"/>
            </p:custDataLst>
          </p:nvPr>
        </p:nvGraphicFramePr>
        <p:xfrm>
          <a:off x="583565" y="2600960"/>
          <a:ext cx="8333105" cy="1604010"/>
        </p:xfrm>
        <a:graphic>
          <a:graphicData uri="http://schemas.openxmlformats.org/drawingml/2006/table">
            <a:tbl>
              <a:tblPr firstRow="1" bandRow="1">
                <a:tableStyleId>{2D5ABB26-0587-4C30-8999-92F81FD0307C}</a:tableStyleId>
              </a:tblPr>
              <a:tblGrid>
                <a:gridCol w="1136015">
                  <a:extLst>
                    <a:ext uri="{9D8B030D-6E8A-4147-A177-3AD203B41FA5}">
                      <a16:colId xmlns:a16="http://schemas.microsoft.com/office/drawing/2014/main" val="20000"/>
                    </a:ext>
                  </a:extLst>
                </a:gridCol>
                <a:gridCol w="3902710">
                  <a:extLst>
                    <a:ext uri="{9D8B030D-6E8A-4147-A177-3AD203B41FA5}">
                      <a16:colId xmlns:a16="http://schemas.microsoft.com/office/drawing/2014/main" val="20001"/>
                    </a:ext>
                  </a:extLst>
                </a:gridCol>
                <a:gridCol w="3294380">
                  <a:extLst>
                    <a:ext uri="{9D8B030D-6E8A-4147-A177-3AD203B41FA5}">
                      <a16:colId xmlns:a16="http://schemas.microsoft.com/office/drawing/2014/main" val="20002"/>
                    </a:ext>
                  </a:extLst>
                </a:gridCol>
              </a:tblGrid>
              <a:tr h="324485">
                <a:tc>
                  <a:txBody>
                    <a:bodyPr/>
                    <a:lstStyle/>
                    <a:p>
                      <a:pPr>
                        <a:buNone/>
                      </a:pPr>
                      <a:endParaRPr lang="zh-CN" altLang="en-US">
                        <a:solidFill>
                          <a:schemeClr val="bg1"/>
                        </a:solidFill>
                      </a:endParaRPr>
                    </a:p>
                  </a:txBody>
                  <a:tcPr>
                    <a:solidFill>
                      <a:srgbClr val="8B0013"/>
                    </a:solidFill>
                  </a:tcPr>
                </a:tc>
                <a:tc>
                  <a:txBody>
                    <a:bodyPr/>
                    <a:lstStyle/>
                    <a:p>
                      <a:pPr>
                        <a:buNone/>
                      </a:pPr>
                      <a:r>
                        <a:rPr lang="zh-CN" altLang="en-US" b="1">
                          <a:solidFill>
                            <a:schemeClr val="bg1"/>
                          </a:solidFill>
                        </a:rPr>
                        <a:t>外资投行</a:t>
                      </a:r>
                    </a:p>
                  </a:txBody>
                  <a:tcPr>
                    <a:solidFill>
                      <a:srgbClr val="8B0013"/>
                    </a:solidFill>
                  </a:tcPr>
                </a:tc>
                <a:tc>
                  <a:txBody>
                    <a:bodyPr/>
                    <a:lstStyle/>
                    <a:p>
                      <a:pPr>
                        <a:buNone/>
                      </a:pPr>
                      <a:r>
                        <a:rPr lang="zh-CN" altLang="en-US" b="1">
                          <a:solidFill>
                            <a:schemeClr val="bg1"/>
                          </a:solidFill>
                        </a:rPr>
                        <a:t>国内券商</a:t>
                      </a:r>
                    </a:p>
                  </a:txBody>
                  <a:tcPr>
                    <a:solidFill>
                      <a:srgbClr val="8B0013"/>
                    </a:solidFill>
                  </a:tcPr>
                </a:tc>
                <a:extLst>
                  <a:ext uri="{0D108BD9-81ED-4DB2-BD59-A6C34878D82A}">
                    <a16:rowId xmlns:a16="http://schemas.microsoft.com/office/drawing/2014/main" val="10000"/>
                  </a:ext>
                </a:extLst>
              </a:tr>
              <a:tr h="1279525">
                <a:tc>
                  <a:txBody>
                    <a:bodyPr/>
                    <a:lstStyle/>
                    <a:p>
                      <a:pPr>
                        <a:buNone/>
                      </a:pPr>
                      <a:r>
                        <a:rPr lang="zh-CN" altLang="en-US" b="1"/>
                        <a:t>代表公司</a:t>
                      </a:r>
                    </a:p>
                  </a:txBody>
                  <a:tcPr/>
                </a:tc>
                <a:tc>
                  <a:txBody>
                    <a:bodyPr/>
                    <a:lstStyle/>
                    <a:p>
                      <a:pPr>
                        <a:buNone/>
                      </a:pPr>
                      <a:r>
                        <a:rPr lang="zh-CN" altLang="en-US"/>
                        <a:t>九大投行：Goldman Sachs、JPMorgan、Morgan Stanley、Bank of America、Barclays、UBS、Credit Suisse、Citi、Deutsche Bank</a:t>
                      </a:r>
                    </a:p>
                    <a:p>
                      <a:pPr>
                        <a:buNone/>
                      </a:pPr>
                      <a:r>
                        <a:rPr lang="zh-CN" altLang="en-US"/>
                        <a:t>精品投行（主要从事并购、重组等）：Evervore、Greenhill &amp; Co、Lazard等</a:t>
                      </a:r>
                    </a:p>
                  </a:txBody>
                  <a:tcPr/>
                </a:tc>
                <a:tc>
                  <a:txBody>
                    <a:bodyPr/>
                    <a:lstStyle/>
                    <a:p>
                      <a:pPr>
                        <a:buNone/>
                      </a:pPr>
                      <a:r>
                        <a:rPr lang="zh-CN" altLang="en-US"/>
                        <a:t>中金，华泰联合, 中信/中信建投, 国泰君安、申万宏源</a:t>
                      </a:r>
                      <a:r>
                        <a:rPr lang="en-US" altLang="zh-CN"/>
                        <a:t>……</a:t>
                      </a:r>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6855" y="262255"/>
            <a:ext cx="497014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投资银行（</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IBD</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）：主要业务</a:t>
            </a:r>
          </a:p>
        </p:txBody>
      </p:sp>
      <p:graphicFrame>
        <p:nvGraphicFramePr>
          <p:cNvPr id="5" name="表格 4"/>
          <p:cNvGraphicFramePr/>
          <p:nvPr>
            <p:custDataLst>
              <p:tags r:id="rId1"/>
            </p:custDataLst>
          </p:nvPr>
        </p:nvGraphicFramePr>
        <p:xfrm>
          <a:off x="259715" y="821690"/>
          <a:ext cx="8677275" cy="3589020"/>
        </p:xfrm>
        <a:graphic>
          <a:graphicData uri="http://schemas.openxmlformats.org/drawingml/2006/table">
            <a:tbl>
              <a:tblPr firstRow="1" bandRow="1">
                <a:tableStyleId>{2D5ABB26-0587-4C30-8999-92F81FD0307C}</a:tableStyleId>
              </a:tblPr>
              <a:tblGrid>
                <a:gridCol w="756285">
                  <a:extLst>
                    <a:ext uri="{9D8B030D-6E8A-4147-A177-3AD203B41FA5}">
                      <a16:colId xmlns:a16="http://schemas.microsoft.com/office/drawing/2014/main" val="20000"/>
                    </a:ext>
                  </a:extLst>
                </a:gridCol>
                <a:gridCol w="3960495">
                  <a:extLst>
                    <a:ext uri="{9D8B030D-6E8A-4147-A177-3AD203B41FA5}">
                      <a16:colId xmlns:a16="http://schemas.microsoft.com/office/drawing/2014/main" val="20001"/>
                    </a:ext>
                  </a:extLst>
                </a:gridCol>
                <a:gridCol w="3960495">
                  <a:extLst>
                    <a:ext uri="{9D8B030D-6E8A-4147-A177-3AD203B41FA5}">
                      <a16:colId xmlns:a16="http://schemas.microsoft.com/office/drawing/2014/main" val="20002"/>
                    </a:ext>
                  </a:extLst>
                </a:gridCol>
              </a:tblGrid>
              <a:tr h="297180">
                <a:tc>
                  <a:txBody>
                    <a:bodyPr/>
                    <a:lstStyle/>
                    <a:p>
                      <a:pPr algn="ctr">
                        <a:buNone/>
                      </a:pPr>
                      <a:endParaRPr lang="zh-CN" altLang="en-US" b="1">
                        <a:solidFill>
                          <a:schemeClr val="bg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8B0013"/>
                    </a:solidFill>
                  </a:tcPr>
                </a:tc>
                <a:tc>
                  <a:txBody>
                    <a:bodyPr/>
                    <a:lstStyle/>
                    <a:p>
                      <a:pPr algn="ctr">
                        <a:buNone/>
                      </a:pPr>
                      <a:r>
                        <a:rPr lang="zh-CN" altLang="en-US" b="1">
                          <a:solidFill>
                            <a:schemeClr val="bg1"/>
                          </a:solidFill>
                        </a:rPr>
                        <a:t>国内券商</a:t>
                      </a:r>
                    </a:p>
                  </a:txBody>
                  <a:tcPr>
                    <a:lnL w="12700">
                      <a:solidFill>
                        <a:schemeClr val="tx1"/>
                      </a:solidFill>
                      <a:prstDash val="solid"/>
                    </a:lnL>
                    <a:lnT w="12700">
                      <a:solidFill>
                        <a:schemeClr val="tx1"/>
                      </a:solidFill>
                      <a:prstDash val="solid"/>
                    </a:lnT>
                    <a:lnB w="12700">
                      <a:solidFill>
                        <a:schemeClr val="tx1"/>
                      </a:solidFill>
                      <a:prstDash val="solid"/>
                    </a:lnB>
                    <a:solidFill>
                      <a:srgbClr val="8B0013"/>
                    </a:solidFill>
                  </a:tcPr>
                </a:tc>
                <a:tc>
                  <a:txBody>
                    <a:bodyPr/>
                    <a:lstStyle/>
                    <a:p>
                      <a:pPr algn="ctr">
                        <a:buNone/>
                      </a:pPr>
                      <a:r>
                        <a:rPr lang="zh-CN" altLang="en-US" b="1">
                          <a:solidFill>
                            <a:schemeClr val="bg1"/>
                          </a:solidFill>
                        </a:rPr>
                        <a:t>外资投行</a:t>
                      </a:r>
                    </a:p>
                  </a:txBody>
                  <a:tcPr>
                    <a:lnR w="12700">
                      <a:solidFill>
                        <a:schemeClr val="tx1"/>
                      </a:solidFill>
                      <a:prstDash val="solid"/>
                    </a:lnR>
                    <a:lnT w="12700">
                      <a:solidFill>
                        <a:schemeClr val="tx1"/>
                      </a:solidFill>
                      <a:prstDash val="solid"/>
                    </a:lnT>
                    <a:lnB w="12700">
                      <a:solidFill>
                        <a:schemeClr val="tx1"/>
                      </a:solidFill>
                      <a:prstDash val="solid"/>
                    </a:lnB>
                    <a:solidFill>
                      <a:srgbClr val="8B0013"/>
                    </a:solidFill>
                  </a:tcPr>
                </a:tc>
                <a:extLst>
                  <a:ext uri="{0D108BD9-81ED-4DB2-BD59-A6C34878D82A}">
                    <a16:rowId xmlns:a16="http://schemas.microsoft.com/office/drawing/2014/main" val="10000"/>
                  </a:ext>
                </a:extLst>
              </a:tr>
              <a:tr h="1005840">
                <a:tc rowSpan="3">
                  <a:txBody>
                    <a:bodyPr/>
                    <a:lstStyle/>
                    <a:p>
                      <a:pPr>
                        <a:buNone/>
                      </a:pPr>
                      <a:r>
                        <a:rPr lang="zh-CN" altLang="en-US" sz="1200" b="1">
                          <a:solidFill>
                            <a:schemeClr val="tx1"/>
                          </a:solidFill>
                        </a:rPr>
                        <a:t>前台</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zh-CN" altLang="en-US" sz="1200" b="1">
                          <a:solidFill>
                            <a:schemeClr val="tx1"/>
                          </a:solidFill>
                        </a:rPr>
                        <a:t>投行部</a:t>
                      </a:r>
                      <a:r>
                        <a:rPr lang="zh-CN" altLang="en-US" sz="1200">
                          <a:solidFill>
                            <a:schemeClr val="tx1"/>
                          </a:solidFill>
                        </a:rPr>
                        <a:t>（证券的承销发行、并购与重组的财务顾问）</a:t>
                      </a:r>
                    </a:p>
                    <a:p>
                      <a:pPr>
                        <a:buNone/>
                      </a:pPr>
                      <a:r>
                        <a:rPr lang="zh-CN" altLang="en-US" sz="1200" b="1">
                          <a:solidFill>
                            <a:schemeClr val="tx1"/>
                          </a:solidFill>
                        </a:rPr>
                        <a:t>资本市场部</a:t>
                      </a:r>
                      <a:r>
                        <a:rPr lang="zh-CN" altLang="en-US" sz="1200">
                          <a:sym typeface="+mn-ea"/>
                        </a:rPr>
                        <a:t>（公司上市的定价）</a:t>
                      </a:r>
                      <a:endParaRPr lang="zh-CN" altLang="en-US" sz="1200" b="1">
                        <a:solidFill>
                          <a:schemeClr val="tx1"/>
                        </a:solidFill>
                      </a:endParaRPr>
                    </a:p>
                    <a:p>
                      <a:pPr>
                        <a:buNone/>
                      </a:pPr>
                      <a:r>
                        <a:rPr lang="zh-CN" altLang="en-US" sz="1200" b="1">
                          <a:solidFill>
                            <a:schemeClr val="tx1"/>
                          </a:solidFill>
                        </a:rPr>
                        <a:t>固定收益部</a:t>
                      </a:r>
                    </a:p>
                    <a:p>
                      <a:pPr>
                        <a:buNone/>
                      </a:pPr>
                      <a:endParaRPr lang="zh-CN" altLang="en-US" sz="1200">
                        <a:solidFill>
                          <a:schemeClr val="tx1"/>
                        </a:solidFill>
                      </a:endParaRPr>
                    </a:p>
                    <a:p>
                      <a:pPr>
                        <a:buNone/>
                      </a:pPr>
                      <a:endParaRPr lang="zh-CN" altLang="en-US" sz="1200">
                        <a:solidFill>
                          <a:schemeClr val="tx1"/>
                        </a:solidFill>
                      </a:endParaRP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buNone/>
                      </a:pPr>
                      <a:r>
                        <a:rPr lang="zh-CN" altLang="en-US" sz="1200" b="1">
                          <a:solidFill>
                            <a:schemeClr val="tx1"/>
                          </a:solidFill>
                        </a:rPr>
                        <a:t>投资银行部</a:t>
                      </a:r>
                      <a:r>
                        <a:rPr lang="zh-CN" altLang="en-US" sz="1200">
                          <a:solidFill>
                            <a:schemeClr val="tx1"/>
                          </a:solidFill>
                        </a:rPr>
                        <a:t>Investment Banking Division</a:t>
                      </a:r>
                    </a:p>
                    <a:p>
                      <a:pPr>
                        <a:buNone/>
                      </a:pPr>
                      <a:r>
                        <a:rPr lang="zh-CN" altLang="en-US" sz="1200">
                          <a:solidFill>
                            <a:schemeClr val="tx1"/>
                          </a:solidFill>
                        </a:rPr>
                        <a:t>（证券承销发行、兼并(M&amp;A)、杠杆融资(lev fin)以及重组(restructuring)）</a:t>
                      </a:r>
                    </a:p>
                    <a:p>
                      <a:pPr>
                        <a:buNone/>
                      </a:pPr>
                      <a:r>
                        <a:rPr lang="zh-CN" altLang="en-US" sz="1200" b="1">
                          <a:solidFill>
                            <a:schemeClr val="tx1"/>
                          </a:solidFill>
                        </a:rPr>
                        <a:t>资本市场部</a:t>
                      </a:r>
                      <a:r>
                        <a:rPr lang="zh-CN" altLang="en-US" sz="1200">
                          <a:solidFill>
                            <a:schemeClr val="tx1"/>
                          </a:solidFill>
                        </a:rPr>
                        <a:t> CMD（Capital Market Division）</a:t>
                      </a:r>
                    </a:p>
                    <a:p>
                      <a:pPr>
                        <a:buNone/>
                      </a:pPr>
                      <a:endParaRPr lang="zh-CN" altLang="en-US" sz="1200">
                        <a:solidFill>
                          <a:schemeClr val="tx1"/>
                        </a:solidFill>
                      </a:endParaRPr>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1"/>
                  </a:ext>
                </a:extLst>
              </a:tr>
              <a:tr h="822960">
                <a:tc vMerge="1">
                  <a:txBody>
                    <a:bodyPr/>
                    <a:lstStyle/>
                    <a:p>
                      <a:endParaRPr lang="zh-CN"/>
                    </a:p>
                  </a:txBody>
                  <a:tcPr>
                    <a:lnL w="12700">
                      <a:solidFill>
                        <a:schemeClr val="tx1"/>
                      </a:solidFill>
                      <a:prstDash val="solid"/>
                    </a:lnL>
                    <a:lnR w="12700">
                      <a:solidFill>
                        <a:schemeClr val="tx1"/>
                      </a:solidFill>
                      <a:prstDash val="solid"/>
                    </a:lnR>
                  </a:tcPr>
                </a:tc>
                <a:tc>
                  <a:txBody>
                    <a:bodyPr/>
                    <a:lstStyle/>
                    <a:p>
                      <a:pPr>
                        <a:buNone/>
                      </a:pPr>
                      <a:r>
                        <a:rPr lang="zh-CN" altLang="en-US" sz="1200" b="1">
                          <a:solidFill>
                            <a:schemeClr val="tx1"/>
                          </a:solidFill>
                        </a:rPr>
                        <a:t>经纪业务部</a:t>
                      </a:r>
                    </a:p>
                    <a:p>
                      <a:pPr>
                        <a:buNone/>
                      </a:pPr>
                      <a:r>
                        <a:rPr lang="zh-CN" altLang="en-US" sz="1200">
                          <a:solidFill>
                            <a:schemeClr val="tx1"/>
                          </a:solidFill>
                        </a:rPr>
                        <a:t>（散户</a:t>
                      </a:r>
                      <a:r>
                        <a:rPr lang="en-US" altLang="zh-CN" sz="1200">
                          <a:solidFill>
                            <a:schemeClr val="tx1"/>
                          </a:solidFill>
                        </a:rPr>
                        <a:t>/</a:t>
                      </a:r>
                      <a:r>
                        <a:rPr lang="zh-CN" altLang="en-US" sz="1200">
                          <a:solidFill>
                            <a:schemeClr val="tx1"/>
                          </a:solidFill>
                        </a:rPr>
                        <a:t>机构的开户收取佣金，券商主要利润来源）</a:t>
                      </a:r>
                    </a:p>
                    <a:p>
                      <a:pPr>
                        <a:buNone/>
                      </a:pPr>
                      <a:endParaRPr lang="zh-CN" altLang="en-US" sz="1200">
                        <a:solidFill>
                          <a:schemeClr val="tx1"/>
                        </a:solidFill>
                      </a:endParaRP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buNone/>
                      </a:pPr>
                      <a:r>
                        <a:rPr lang="zh-CN" altLang="en-US" sz="1200" b="1">
                          <a:solidFill>
                            <a:schemeClr val="tx1"/>
                          </a:solidFill>
                        </a:rPr>
                        <a:t>销售交易部</a:t>
                      </a:r>
                      <a:r>
                        <a:rPr lang="zh-CN" altLang="en-US" sz="1200">
                          <a:solidFill>
                            <a:schemeClr val="tx1"/>
                          </a:solidFill>
                        </a:rPr>
                        <a:t> Sales and Trading（S&amp;T）</a:t>
                      </a:r>
                    </a:p>
                    <a:p>
                      <a:pPr>
                        <a:buNone/>
                      </a:pPr>
                      <a:r>
                        <a:rPr lang="zh-CN" altLang="en-US" sz="1200">
                          <a:solidFill>
                            <a:schemeClr val="tx1"/>
                          </a:solidFill>
                        </a:rPr>
                        <a:t>（</a:t>
                      </a:r>
                      <a:r>
                        <a:rPr lang="en-US" altLang="zh-CN" sz="1200">
                          <a:solidFill>
                            <a:schemeClr val="tx1"/>
                          </a:solidFill>
                        </a:rPr>
                        <a:t>*</a:t>
                      </a:r>
                      <a:r>
                        <a:rPr lang="zh-CN" altLang="en-US" sz="1200">
                          <a:solidFill>
                            <a:schemeClr val="tx1"/>
                          </a:solidFill>
                        </a:rPr>
                        <a:t>还会进行交易产品的设计和销售</a:t>
                      </a:r>
                      <a:r>
                        <a:rPr lang="en-US" altLang="zh-CN" sz="1200">
                          <a:solidFill>
                            <a:schemeClr val="tx1"/>
                          </a:solidFill>
                        </a:rPr>
                        <a:t>)</a:t>
                      </a:r>
                    </a:p>
                    <a:p>
                      <a:pPr>
                        <a:buNone/>
                      </a:pPr>
                      <a:endParaRPr lang="en-US" altLang="zh-CN" sz="1200">
                        <a:solidFill>
                          <a:schemeClr val="tx1"/>
                        </a:solidFill>
                      </a:endParaRPr>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2"/>
                  </a:ext>
                </a:extLst>
              </a:tr>
              <a:tr h="640080">
                <a:tc vMerge="1">
                  <a:txBody>
                    <a:bodyPr/>
                    <a:lstStyle/>
                    <a:p>
                      <a:endParaRPr lang="zh-CN"/>
                    </a:p>
                  </a:txBody>
                  <a:tcPr>
                    <a:lnL w="12700">
                      <a:solidFill>
                        <a:schemeClr val="tx1"/>
                      </a:solidFill>
                      <a:prstDash val="solid"/>
                    </a:lnL>
                    <a:lnR w="12700">
                      <a:solidFill>
                        <a:schemeClr val="tx1"/>
                      </a:solidFill>
                      <a:prstDash val="solid"/>
                    </a:lnR>
                    <a:lnB w="12700">
                      <a:solidFill>
                        <a:schemeClr val="tx1"/>
                      </a:solidFill>
                      <a:prstDash val="solid"/>
                    </a:lnB>
                  </a:tcPr>
                </a:tc>
                <a:tc>
                  <a:txBody>
                    <a:bodyPr/>
                    <a:lstStyle/>
                    <a:p>
                      <a:pPr>
                        <a:buNone/>
                      </a:pPr>
                      <a:r>
                        <a:rPr lang="zh-CN" altLang="en-US" sz="1200" b="1">
                          <a:solidFill>
                            <a:schemeClr val="tx1"/>
                          </a:solidFill>
                        </a:rPr>
                        <a:t>资产管理部</a:t>
                      </a:r>
                      <a:r>
                        <a:rPr lang="zh-CN" altLang="en-US" sz="1200">
                          <a:solidFill>
                            <a:schemeClr val="tx1"/>
                          </a:solidFill>
                        </a:rPr>
                        <a:t>（受托理财，买方）</a:t>
                      </a:r>
                    </a:p>
                    <a:p>
                      <a:pPr>
                        <a:buNone/>
                      </a:pPr>
                      <a:r>
                        <a:rPr lang="zh-CN" altLang="en-US" sz="1200" b="1">
                          <a:solidFill>
                            <a:schemeClr val="tx1"/>
                          </a:solidFill>
                        </a:rPr>
                        <a:t>证券投资部</a:t>
                      </a:r>
                      <a:r>
                        <a:rPr lang="zh-CN" altLang="en-US" sz="1200">
                          <a:solidFill>
                            <a:schemeClr val="tx1"/>
                          </a:solidFill>
                        </a:rPr>
                        <a:t>（券商自负盈亏）</a:t>
                      </a:r>
                    </a:p>
                    <a:p>
                      <a:pPr>
                        <a:buNone/>
                      </a:pPr>
                      <a:endParaRPr lang="zh-CN" altLang="en-US" sz="1200">
                        <a:solidFill>
                          <a:schemeClr val="tx1"/>
                        </a:solidFill>
                      </a:endParaRP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buNone/>
                      </a:pPr>
                      <a:r>
                        <a:rPr lang="zh-CN" altLang="en-US" sz="1200" b="1">
                          <a:solidFill>
                            <a:schemeClr val="tx1"/>
                          </a:solidFill>
                        </a:rPr>
                        <a:t>私人银行</a:t>
                      </a:r>
                      <a:r>
                        <a:rPr lang="zh-CN" altLang="en-US" sz="1200">
                          <a:solidFill>
                            <a:schemeClr val="tx1"/>
                          </a:solidFill>
                        </a:rPr>
                        <a:t> Private Wealth Management</a:t>
                      </a:r>
                    </a:p>
                    <a:p>
                      <a:pPr>
                        <a:buNone/>
                      </a:pPr>
                      <a:r>
                        <a:rPr lang="zh-CN" altLang="en-US" sz="1200" b="1">
                          <a:solidFill>
                            <a:schemeClr val="tx1"/>
                          </a:solidFill>
                        </a:rPr>
                        <a:t>资产管理部</a:t>
                      </a:r>
                      <a:r>
                        <a:rPr lang="zh-CN" altLang="en-US" sz="1200">
                          <a:solidFill>
                            <a:schemeClr val="tx1"/>
                          </a:solidFill>
                        </a:rPr>
                        <a:t> Asset Management（AM）</a:t>
                      </a:r>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3"/>
                  </a:ext>
                </a:extLst>
              </a:tr>
              <a:tr h="822960">
                <a:tc>
                  <a:txBody>
                    <a:bodyPr/>
                    <a:lstStyle/>
                    <a:p>
                      <a:pPr>
                        <a:buNone/>
                      </a:pPr>
                      <a:r>
                        <a:rPr lang="zh-CN" altLang="en-US" sz="1200" b="1">
                          <a:solidFill>
                            <a:schemeClr val="tx1"/>
                          </a:solidFill>
                        </a:rPr>
                        <a:t>中后台</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zh-CN" altLang="en-US" sz="1200" b="1">
                          <a:solidFill>
                            <a:schemeClr val="tx1"/>
                          </a:solidFill>
                        </a:rPr>
                        <a:t>风险管理部</a:t>
                      </a:r>
                    </a:p>
                    <a:p>
                      <a:pPr>
                        <a:buNone/>
                      </a:pPr>
                      <a:r>
                        <a:rPr lang="zh-CN" altLang="en-US" sz="1200" b="1">
                          <a:solidFill>
                            <a:schemeClr val="tx1"/>
                          </a:solidFill>
                        </a:rPr>
                        <a:t>合规部</a:t>
                      </a:r>
                    </a:p>
                    <a:p>
                      <a:pPr>
                        <a:buNone/>
                      </a:pPr>
                      <a:r>
                        <a:rPr lang="zh-CN" altLang="en-US" sz="1200" b="1">
                          <a:solidFill>
                            <a:schemeClr val="tx1"/>
                          </a:solidFill>
                        </a:rPr>
                        <a:t>研究所</a:t>
                      </a:r>
                    </a:p>
                    <a:p>
                      <a:pPr>
                        <a:buNone/>
                      </a:pPr>
                      <a:r>
                        <a:rPr lang="zh-CN" altLang="en-US" sz="1200" b="1">
                          <a:solidFill>
                            <a:schemeClr val="tx1"/>
                          </a:solidFill>
                        </a:rPr>
                        <a:t>清算、技术支持、行政、人力等部门</a:t>
                      </a:r>
                    </a:p>
                  </a:txBody>
                  <a:tcPr>
                    <a:lnL w="12700">
                      <a:solidFill>
                        <a:schemeClr val="tx1"/>
                      </a:solidFill>
                      <a:prstDash val="solid"/>
                    </a:lnL>
                    <a:lnT w="12700">
                      <a:solidFill>
                        <a:schemeClr val="tx1"/>
                      </a:solidFill>
                      <a:prstDash val="solid"/>
                    </a:lnT>
                    <a:lnB w="12700">
                      <a:solidFill>
                        <a:schemeClr val="tx1"/>
                      </a:solidFill>
                      <a:prstDash val="solid"/>
                    </a:lnB>
                  </a:tcPr>
                </a:tc>
                <a:tc>
                  <a:txBody>
                    <a:bodyPr/>
                    <a:lstStyle/>
                    <a:p>
                      <a:pPr>
                        <a:buNone/>
                      </a:pPr>
                      <a:r>
                        <a:rPr lang="zh-CN" altLang="en-US" sz="1200">
                          <a:solidFill>
                            <a:schemeClr val="tx1"/>
                          </a:solidFill>
                        </a:rPr>
                        <a:t>类似</a:t>
                      </a:r>
                    </a:p>
                  </a:txBody>
                  <a:tcPr>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1790" y="993775"/>
            <a:ext cx="8234045" cy="68135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IPO</a:t>
            </a: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上市</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p:txBody>
      </p:sp>
      <p:sp>
        <p:nvSpPr>
          <p:cNvPr id="2" name="文本框 1"/>
          <p:cNvSpPr txBox="1"/>
          <p:nvPr/>
        </p:nvSpPr>
        <p:spPr>
          <a:xfrm>
            <a:off x="236855" y="262255"/>
            <a:ext cx="500697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投资银行（</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IBD</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）：投行业务</a:t>
            </a:r>
          </a:p>
        </p:txBody>
      </p:sp>
      <p:graphicFrame>
        <p:nvGraphicFramePr>
          <p:cNvPr id="4" name="表格 3"/>
          <p:cNvGraphicFramePr/>
          <p:nvPr>
            <p:custDataLst>
              <p:tags r:id="rId1"/>
            </p:custDataLst>
          </p:nvPr>
        </p:nvGraphicFramePr>
        <p:xfrm>
          <a:off x="415925" y="1535430"/>
          <a:ext cx="8312150" cy="2606675"/>
        </p:xfrm>
        <a:graphic>
          <a:graphicData uri="http://schemas.openxmlformats.org/drawingml/2006/table">
            <a:tbl>
              <a:tblPr firstRow="1" bandRow="1">
                <a:tableStyleId>{2D5ABB26-0587-4C30-8999-92F81FD0307C}</a:tableStyleId>
              </a:tblPr>
              <a:tblGrid>
                <a:gridCol w="1662430">
                  <a:extLst>
                    <a:ext uri="{9D8B030D-6E8A-4147-A177-3AD203B41FA5}">
                      <a16:colId xmlns:a16="http://schemas.microsoft.com/office/drawing/2014/main" val="20000"/>
                    </a:ext>
                  </a:extLst>
                </a:gridCol>
                <a:gridCol w="1662430">
                  <a:extLst>
                    <a:ext uri="{9D8B030D-6E8A-4147-A177-3AD203B41FA5}">
                      <a16:colId xmlns:a16="http://schemas.microsoft.com/office/drawing/2014/main" val="20001"/>
                    </a:ext>
                  </a:extLst>
                </a:gridCol>
                <a:gridCol w="1662430">
                  <a:extLst>
                    <a:ext uri="{9D8B030D-6E8A-4147-A177-3AD203B41FA5}">
                      <a16:colId xmlns:a16="http://schemas.microsoft.com/office/drawing/2014/main" val="20002"/>
                    </a:ext>
                  </a:extLst>
                </a:gridCol>
                <a:gridCol w="1662430">
                  <a:extLst>
                    <a:ext uri="{9D8B030D-6E8A-4147-A177-3AD203B41FA5}">
                      <a16:colId xmlns:a16="http://schemas.microsoft.com/office/drawing/2014/main" val="20003"/>
                    </a:ext>
                  </a:extLst>
                </a:gridCol>
                <a:gridCol w="1662430">
                  <a:extLst>
                    <a:ext uri="{9D8B030D-6E8A-4147-A177-3AD203B41FA5}">
                      <a16:colId xmlns:a16="http://schemas.microsoft.com/office/drawing/2014/main" val="20004"/>
                    </a:ext>
                  </a:extLst>
                </a:gridCol>
              </a:tblGrid>
              <a:tr h="434975">
                <a:tc>
                  <a:txBody>
                    <a:bodyPr/>
                    <a:lstStyle/>
                    <a:p>
                      <a:pPr>
                        <a:buNone/>
                      </a:pPr>
                      <a:r>
                        <a:rPr lang="zh-CN" altLang="en-US" b="1"/>
                        <a:t>尽调与辅导</a:t>
                      </a:r>
                    </a:p>
                  </a:txBody>
                  <a:tcPr>
                    <a:lnB w="12700">
                      <a:solidFill>
                        <a:schemeClr val="tx1"/>
                      </a:solidFill>
                      <a:prstDash val="solid"/>
                    </a:lnB>
                  </a:tcPr>
                </a:tc>
                <a:tc>
                  <a:txBody>
                    <a:bodyPr/>
                    <a:lstStyle/>
                    <a:p>
                      <a:pPr>
                        <a:buNone/>
                      </a:pPr>
                      <a:r>
                        <a:rPr lang="zh-CN" altLang="en-US" b="1"/>
                        <a:t>文件制作申报</a:t>
                      </a:r>
                    </a:p>
                  </a:txBody>
                  <a:tcPr>
                    <a:lnB w="12700">
                      <a:solidFill>
                        <a:schemeClr val="tx1"/>
                      </a:solidFill>
                      <a:prstDash val="solid"/>
                    </a:lnB>
                  </a:tcPr>
                </a:tc>
                <a:tc>
                  <a:txBody>
                    <a:bodyPr/>
                    <a:lstStyle/>
                    <a:p>
                      <a:pPr>
                        <a:buNone/>
                      </a:pPr>
                      <a:r>
                        <a:rPr lang="zh-CN" altLang="en-US" b="1"/>
                        <a:t>发行审核</a:t>
                      </a:r>
                    </a:p>
                  </a:txBody>
                  <a:tcPr>
                    <a:lnB w="12700">
                      <a:solidFill>
                        <a:schemeClr val="tx1"/>
                      </a:solidFill>
                      <a:prstDash val="solid"/>
                    </a:lnB>
                  </a:tcPr>
                </a:tc>
                <a:tc>
                  <a:txBody>
                    <a:bodyPr/>
                    <a:lstStyle/>
                    <a:p>
                      <a:pPr>
                        <a:buNone/>
                      </a:pPr>
                      <a:r>
                        <a:rPr lang="zh-CN" altLang="en-US" b="1"/>
                        <a:t>路演询价定价</a:t>
                      </a:r>
                    </a:p>
                  </a:txBody>
                  <a:tcPr>
                    <a:lnB w="12700">
                      <a:solidFill>
                        <a:schemeClr val="tx1"/>
                      </a:solidFill>
                      <a:prstDash val="solid"/>
                    </a:lnB>
                  </a:tcPr>
                </a:tc>
                <a:tc>
                  <a:txBody>
                    <a:bodyPr/>
                    <a:lstStyle/>
                    <a:p>
                      <a:pPr>
                        <a:buNone/>
                      </a:pPr>
                      <a:r>
                        <a:rPr lang="zh-CN" altLang="en-US" b="1"/>
                        <a:t>发行挂牌上市</a:t>
                      </a:r>
                    </a:p>
                  </a:txBody>
                  <a:tcPr>
                    <a:lnB w="12700">
                      <a:solidFill>
                        <a:schemeClr val="tx1"/>
                      </a:solidFill>
                      <a:prstDash val="solid"/>
                    </a:lnB>
                  </a:tcPr>
                </a:tc>
                <a:extLst>
                  <a:ext uri="{0D108BD9-81ED-4DB2-BD59-A6C34878D82A}">
                    <a16:rowId xmlns:a16="http://schemas.microsoft.com/office/drawing/2014/main" val="10000"/>
                  </a:ext>
                </a:extLst>
              </a:tr>
              <a:tr h="2171700">
                <a:tc>
                  <a:txBody>
                    <a:bodyPr/>
                    <a:lstStyle/>
                    <a:p>
                      <a:pPr marL="285750" indent="-285750">
                        <a:buClr>
                          <a:srgbClr val="C00000"/>
                        </a:buClr>
                        <a:buFont typeface="Wingdings" panose="05000000000000000000" charset="0"/>
                        <a:buChar char="Ø"/>
                      </a:pPr>
                      <a:r>
                        <a:rPr lang="zh-CN" altLang="en-US"/>
                        <a:t>方案设计，尽职调查、问题诊断和整改</a:t>
                      </a:r>
                    </a:p>
                    <a:p>
                      <a:pPr indent="0">
                        <a:buClr>
                          <a:srgbClr val="C00000"/>
                        </a:buClr>
                        <a:buFont typeface="Wingdings" panose="05000000000000000000" charset="0"/>
                        <a:buNone/>
                      </a:pPr>
                      <a:endParaRPr lang="zh-CN" altLang="en-US"/>
                    </a:p>
                    <a:p>
                      <a:pPr marL="285750" indent="-285750" algn="l">
                        <a:buClr>
                          <a:srgbClr val="C00000"/>
                        </a:buClr>
                        <a:buSzTx/>
                        <a:buFont typeface="Wingdings" panose="05000000000000000000" charset="0"/>
                        <a:buChar char="Ø"/>
                      </a:pPr>
                      <a:r>
                        <a:rPr lang="zh-CN" altLang="en-US"/>
                        <a:t>上市培训、辅导备案</a:t>
                      </a:r>
                    </a:p>
                  </a:txBody>
                  <a:tcPr>
                    <a:lnT w="12700">
                      <a:solidFill>
                        <a:schemeClr val="tx1"/>
                      </a:solidFill>
                      <a:prstDash val="solid"/>
                    </a:lnT>
                  </a:tcPr>
                </a:tc>
                <a:tc>
                  <a:txBody>
                    <a:bodyPr/>
                    <a:lstStyle/>
                    <a:p>
                      <a:pPr marL="285750" indent="-285750" algn="l">
                        <a:buClr>
                          <a:srgbClr val="C00000"/>
                        </a:buClr>
                        <a:buSzTx/>
                        <a:buFont typeface="Wingdings" panose="05000000000000000000" charset="0"/>
                        <a:buChar char="Ø"/>
                      </a:pPr>
                      <a:r>
                        <a:rPr lang="zh-CN" altLang="en-US"/>
                        <a:t>制作招股说明书等材料</a:t>
                      </a:r>
                    </a:p>
                    <a:p>
                      <a:pPr marL="285750" indent="-285750" algn="l">
                        <a:buClr>
                          <a:srgbClr val="C00000"/>
                        </a:buClr>
                        <a:buSzTx/>
                        <a:buFont typeface="Wingdings" panose="05000000000000000000" charset="0"/>
                        <a:buChar char="Ø"/>
                      </a:pPr>
                      <a:endParaRPr lang="zh-CN" altLang="en-US"/>
                    </a:p>
                    <a:p>
                      <a:pPr marL="285750" indent="-285750" algn="l">
                        <a:buClr>
                          <a:srgbClr val="C00000"/>
                        </a:buClr>
                        <a:buSzTx/>
                        <a:buFont typeface="Wingdings" panose="05000000000000000000" charset="0"/>
                        <a:buChar char="Ø"/>
                      </a:pPr>
                      <a:r>
                        <a:rPr lang="zh-CN" altLang="en-US"/>
                        <a:t>向证监会报送材料</a:t>
                      </a:r>
                    </a:p>
                  </a:txBody>
                  <a:tcPr>
                    <a:lnT w="12700">
                      <a:solidFill>
                        <a:schemeClr val="tx1"/>
                      </a:solidFill>
                      <a:prstDash val="solid"/>
                    </a:lnT>
                  </a:tcPr>
                </a:tc>
                <a:tc>
                  <a:txBody>
                    <a:bodyPr/>
                    <a:lstStyle/>
                    <a:p>
                      <a:pPr marL="285750" indent="-285750" algn="l">
                        <a:buClr>
                          <a:srgbClr val="C00000"/>
                        </a:buClr>
                        <a:buSzTx/>
                        <a:buFont typeface="Wingdings" panose="05000000000000000000" charset="0"/>
                        <a:buChar char="Ø"/>
                      </a:pPr>
                      <a:r>
                        <a:rPr lang="zh-CN" altLang="en-US"/>
                        <a:t>初审会</a:t>
                      </a:r>
                    </a:p>
                    <a:p>
                      <a:pPr marL="285750" indent="-285750" algn="l">
                        <a:buClr>
                          <a:srgbClr val="C00000"/>
                        </a:buClr>
                        <a:buSzTx/>
                        <a:buFont typeface="Wingdings" panose="05000000000000000000" charset="0"/>
                        <a:buChar char="Ø"/>
                      </a:pPr>
                      <a:endParaRPr lang="zh-CN" altLang="en-US"/>
                    </a:p>
                    <a:p>
                      <a:pPr marL="285750" indent="-285750" algn="l">
                        <a:buClr>
                          <a:srgbClr val="C00000"/>
                        </a:buClr>
                        <a:buSzTx/>
                        <a:buFont typeface="Wingdings" panose="05000000000000000000" charset="0"/>
                        <a:buChar char="Ø"/>
                      </a:pPr>
                      <a:r>
                        <a:rPr lang="zh-CN" altLang="en-US"/>
                        <a:t>通过发审会</a:t>
                      </a:r>
                    </a:p>
                  </a:txBody>
                  <a:tcPr>
                    <a:lnT w="12700">
                      <a:solidFill>
                        <a:schemeClr val="tx1"/>
                      </a:solidFill>
                      <a:prstDash val="solid"/>
                    </a:lnT>
                  </a:tcPr>
                </a:tc>
                <a:tc>
                  <a:txBody>
                    <a:bodyPr/>
                    <a:lstStyle/>
                    <a:p>
                      <a:pPr marL="285750" indent="-285750" algn="l">
                        <a:buClr>
                          <a:srgbClr val="C00000"/>
                        </a:buClr>
                        <a:buSzTx/>
                        <a:buFont typeface="Wingdings" panose="05000000000000000000" charset="0"/>
                        <a:buChar char="Ø"/>
                      </a:pPr>
                      <a:r>
                        <a:rPr lang="zh-CN" altLang="en-US"/>
                        <a:t>向投资者路演推介</a:t>
                      </a:r>
                    </a:p>
                    <a:p>
                      <a:pPr marL="285750" indent="-285750" algn="l">
                        <a:buClr>
                          <a:srgbClr val="C00000"/>
                        </a:buClr>
                        <a:buSzTx/>
                        <a:buFont typeface="Wingdings" panose="05000000000000000000" charset="0"/>
                        <a:buChar char="Ø"/>
                      </a:pPr>
                      <a:endParaRPr lang="zh-CN" altLang="en-US"/>
                    </a:p>
                    <a:p>
                      <a:pPr marL="285750" indent="-285750" algn="l">
                        <a:buClr>
                          <a:srgbClr val="C00000"/>
                        </a:buClr>
                        <a:buSzTx/>
                        <a:buFont typeface="Wingdings" panose="05000000000000000000" charset="0"/>
                        <a:buChar char="Ø"/>
                      </a:pPr>
                      <a:r>
                        <a:rPr lang="zh-CN" altLang="en-US"/>
                        <a:t>初步询价、累计投标询价、确定发行价格</a:t>
                      </a:r>
                    </a:p>
                  </a:txBody>
                  <a:tcPr>
                    <a:lnT w="12700">
                      <a:solidFill>
                        <a:schemeClr val="tx1"/>
                      </a:solidFill>
                      <a:prstDash val="solid"/>
                    </a:lnT>
                  </a:tcPr>
                </a:tc>
                <a:tc>
                  <a:txBody>
                    <a:bodyPr/>
                    <a:lstStyle/>
                    <a:p>
                      <a:pPr marL="285750" indent="-285750" algn="l">
                        <a:buClr>
                          <a:srgbClr val="C00000"/>
                        </a:buClr>
                        <a:buSzTx/>
                        <a:buFont typeface="Wingdings" panose="05000000000000000000" charset="0"/>
                        <a:buChar char="Ø"/>
                      </a:pPr>
                      <a:r>
                        <a:rPr lang="zh-CN" altLang="en-US"/>
                        <a:t>股票发行</a:t>
                      </a:r>
                    </a:p>
                    <a:p>
                      <a:pPr marL="285750" indent="-285750" algn="l">
                        <a:buClr>
                          <a:srgbClr val="C00000"/>
                        </a:buClr>
                        <a:buSzTx/>
                        <a:buFont typeface="Wingdings" panose="05000000000000000000" charset="0"/>
                        <a:buChar char="Ø"/>
                      </a:pPr>
                      <a:endParaRPr lang="zh-CN" altLang="en-US"/>
                    </a:p>
                    <a:p>
                      <a:pPr marL="285750" indent="-285750" algn="l">
                        <a:buClr>
                          <a:srgbClr val="C00000"/>
                        </a:buClr>
                        <a:buSzTx/>
                        <a:buFont typeface="Wingdings" panose="05000000000000000000" charset="0"/>
                        <a:buChar char="Ø"/>
                      </a:pPr>
                      <a:r>
                        <a:rPr lang="zh-CN" altLang="en-US"/>
                        <a:t>券商负责上市后持续督导</a:t>
                      </a:r>
                    </a:p>
                  </a:txBody>
                  <a:tcPr>
                    <a:lnT w="12700">
                      <a:solidFill>
                        <a:schemeClr val="tx1"/>
                      </a:solidFill>
                      <a:prstDash val="solid"/>
                    </a:lnT>
                  </a:tcPr>
                </a:tc>
                <a:extLst>
                  <a:ext uri="{0D108BD9-81ED-4DB2-BD59-A6C34878D82A}">
                    <a16:rowId xmlns:a16="http://schemas.microsoft.com/office/drawing/2014/main" val="10001"/>
                  </a:ext>
                </a:extLst>
              </a:tr>
            </a:tbl>
          </a:graphicData>
        </a:graphic>
      </p:graphicFrame>
      <p:sp>
        <p:nvSpPr>
          <p:cNvPr id="3" name="文本框 2"/>
          <p:cNvSpPr txBox="1"/>
          <p:nvPr/>
        </p:nvSpPr>
        <p:spPr>
          <a:xfrm>
            <a:off x="843280" y="3773805"/>
            <a:ext cx="731520" cy="368300"/>
          </a:xfrm>
          <a:prstGeom prst="rect">
            <a:avLst/>
          </a:prstGeom>
          <a:noFill/>
          <a:ln>
            <a:solidFill>
              <a:srgbClr val="8B001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rPr>
              <a:t>承揽</a:t>
            </a:r>
          </a:p>
        </p:txBody>
      </p:sp>
      <p:sp>
        <p:nvSpPr>
          <p:cNvPr id="5" name="文本框 4"/>
          <p:cNvSpPr txBox="1"/>
          <p:nvPr/>
        </p:nvSpPr>
        <p:spPr>
          <a:xfrm>
            <a:off x="2612390" y="3773805"/>
            <a:ext cx="731520" cy="368300"/>
          </a:xfrm>
          <a:prstGeom prst="rect">
            <a:avLst/>
          </a:prstGeom>
          <a:noFill/>
          <a:ln>
            <a:solidFill>
              <a:srgbClr val="8B001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rPr>
              <a:t>承做</a:t>
            </a:r>
          </a:p>
        </p:txBody>
      </p:sp>
      <p:sp>
        <p:nvSpPr>
          <p:cNvPr id="6" name="文本框 5"/>
          <p:cNvSpPr txBox="1"/>
          <p:nvPr/>
        </p:nvSpPr>
        <p:spPr>
          <a:xfrm>
            <a:off x="5912485" y="3773805"/>
            <a:ext cx="731520" cy="368300"/>
          </a:xfrm>
          <a:prstGeom prst="rect">
            <a:avLst/>
          </a:prstGeom>
          <a:noFill/>
          <a:ln>
            <a:solidFill>
              <a:srgbClr val="8B001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rPr>
              <a:t>承销</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55295" y="941705"/>
            <a:ext cx="8234045" cy="204597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再融资：</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上市公司通过配股、增发和发行可转换债券等方式在证券市场上进行的直接融资</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权益类：公开增发、定向增发、配股、优先股</a:t>
            </a: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债务类：信用债、可转债等</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兼并和收购</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p:txBody>
      </p:sp>
      <p:sp>
        <p:nvSpPr>
          <p:cNvPr id="2" name="文本框 1"/>
          <p:cNvSpPr txBox="1"/>
          <p:nvPr/>
        </p:nvSpPr>
        <p:spPr>
          <a:xfrm>
            <a:off x="236855" y="262255"/>
            <a:ext cx="500697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投资银行（</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IBD</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）：投行业务</a:t>
            </a:r>
          </a:p>
        </p:txBody>
      </p:sp>
      <p:graphicFrame>
        <p:nvGraphicFramePr>
          <p:cNvPr id="5" name="表格 4"/>
          <p:cNvGraphicFramePr/>
          <p:nvPr>
            <p:custDataLst>
              <p:tags r:id="rId1"/>
            </p:custDataLst>
          </p:nvPr>
        </p:nvGraphicFramePr>
        <p:xfrm>
          <a:off x="589915" y="2715260"/>
          <a:ext cx="7965440" cy="1417320"/>
        </p:xfrm>
        <a:graphic>
          <a:graphicData uri="http://schemas.openxmlformats.org/drawingml/2006/table">
            <a:tbl>
              <a:tblPr firstRow="1" bandRow="1">
                <a:tableStyleId>{2D5ABB26-0587-4C30-8999-92F81FD0307C}</a:tableStyleId>
              </a:tblPr>
              <a:tblGrid>
                <a:gridCol w="3982720">
                  <a:extLst>
                    <a:ext uri="{9D8B030D-6E8A-4147-A177-3AD203B41FA5}">
                      <a16:colId xmlns:a16="http://schemas.microsoft.com/office/drawing/2014/main" val="20000"/>
                    </a:ext>
                  </a:extLst>
                </a:gridCol>
                <a:gridCol w="3982720">
                  <a:extLst>
                    <a:ext uri="{9D8B030D-6E8A-4147-A177-3AD203B41FA5}">
                      <a16:colId xmlns:a16="http://schemas.microsoft.com/office/drawing/2014/main" val="20001"/>
                    </a:ext>
                  </a:extLst>
                </a:gridCol>
              </a:tblGrid>
              <a:tr h="297180">
                <a:tc>
                  <a:txBody>
                    <a:bodyPr/>
                    <a:lstStyle/>
                    <a:p>
                      <a:pPr>
                        <a:buNone/>
                      </a:pPr>
                      <a:r>
                        <a:rPr lang="zh-CN" altLang="en-US" b="1">
                          <a:solidFill>
                            <a:schemeClr val="bg1"/>
                          </a:solidFill>
                        </a:rPr>
                        <a:t>发起阶段</a:t>
                      </a:r>
                    </a:p>
                  </a:txBody>
                  <a:tcPr>
                    <a:lnL w="12700">
                      <a:solidFill>
                        <a:schemeClr val="tx1"/>
                      </a:solidFill>
                      <a:prstDash val="solid"/>
                    </a:lnL>
                    <a:lnT w="12700">
                      <a:solidFill>
                        <a:schemeClr val="tx1"/>
                      </a:solidFill>
                      <a:prstDash val="solid"/>
                    </a:lnT>
                    <a:solidFill>
                      <a:srgbClr val="8B0013"/>
                    </a:solidFill>
                  </a:tcPr>
                </a:tc>
                <a:tc>
                  <a:txBody>
                    <a:bodyPr/>
                    <a:lstStyle/>
                    <a:p>
                      <a:pPr>
                        <a:buNone/>
                      </a:pPr>
                      <a:r>
                        <a:rPr lang="zh-CN" altLang="en-US" b="1">
                          <a:solidFill>
                            <a:schemeClr val="bg1"/>
                          </a:solidFill>
                        </a:rPr>
                        <a:t>执行阶段（以出卖方为例）</a:t>
                      </a:r>
                    </a:p>
                  </a:txBody>
                  <a:tcPr>
                    <a:lnR w="12700">
                      <a:solidFill>
                        <a:schemeClr val="tx1"/>
                      </a:solidFill>
                      <a:prstDash val="solid"/>
                    </a:lnR>
                    <a:lnT w="12700">
                      <a:solidFill>
                        <a:schemeClr val="tx1"/>
                      </a:solidFill>
                      <a:prstDash val="solid"/>
                    </a:lnT>
                    <a:solidFill>
                      <a:srgbClr val="8B0013"/>
                    </a:solidFill>
                  </a:tcPr>
                </a:tc>
                <a:extLst>
                  <a:ext uri="{0D108BD9-81ED-4DB2-BD59-A6C34878D82A}">
                    <a16:rowId xmlns:a16="http://schemas.microsoft.com/office/drawing/2014/main" val="10000"/>
                  </a:ext>
                </a:extLst>
              </a:tr>
              <a:tr h="1120140">
                <a:tc>
                  <a:txBody>
                    <a:bodyPr/>
                    <a:lstStyle/>
                    <a:p>
                      <a:pPr>
                        <a:buNone/>
                      </a:pPr>
                      <a:r>
                        <a:rPr lang="en-US" altLang="zh-CN"/>
                        <a:t>1.</a:t>
                      </a:r>
                      <a:r>
                        <a:rPr lang="zh-CN" altLang="en-US"/>
                        <a:t>分析师行业研究，搜索潜在标的</a:t>
                      </a:r>
                    </a:p>
                    <a:p>
                      <a:pPr>
                        <a:buNone/>
                      </a:pPr>
                      <a:r>
                        <a:rPr lang="en-US" altLang="zh-CN"/>
                        <a:t>2.</a:t>
                      </a:r>
                      <a:r>
                        <a:rPr lang="zh-CN" altLang="en-US"/>
                        <a:t>主动营销（Pitching），激发、鼓动、促成一些潜在的并购交易</a:t>
                      </a:r>
                    </a:p>
                    <a:p>
                      <a:pPr>
                        <a:buNone/>
                      </a:pPr>
                      <a:r>
                        <a:rPr lang="zh-CN" altLang="en-US"/>
                        <a:t> </a:t>
                      </a:r>
                    </a:p>
                    <a:p>
                      <a:pPr>
                        <a:buNone/>
                      </a:pPr>
                      <a:endParaRPr lang="zh-CN" altLang="en-US"/>
                    </a:p>
                  </a:txBody>
                  <a:tcPr>
                    <a:lnL w="12700">
                      <a:solidFill>
                        <a:schemeClr val="tx1"/>
                      </a:solidFill>
                      <a:prstDash val="solid"/>
                    </a:lnL>
                    <a:lnB w="12700">
                      <a:solidFill>
                        <a:schemeClr val="tx1"/>
                      </a:solidFill>
                      <a:prstDash val="solid"/>
                    </a:lnB>
                  </a:tcPr>
                </a:tc>
                <a:tc>
                  <a:txBody>
                    <a:bodyPr/>
                    <a:lstStyle/>
                    <a:p>
                      <a:pPr>
                        <a:buNone/>
                      </a:pPr>
                      <a:r>
                        <a:rPr lang="en-US" altLang="zh-CN" sz="1350"/>
                        <a:t>1.</a:t>
                      </a:r>
                      <a:r>
                        <a:rPr lang="zh-CN" altLang="en-US" sz="1350"/>
                        <a:t>协助标的公司准备市场销售材料</a:t>
                      </a:r>
                    </a:p>
                    <a:p>
                      <a:pPr>
                        <a:buNone/>
                      </a:pPr>
                      <a:r>
                        <a:rPr lang="en-US" altLang="zh-CN" sz="1350"/>
                        <a:t>2.</a:t>
                      </a:r>
                      <a:r>
                        <a:rPr lang="zh-CN" altLang="en-US" sz="1350"/>
                        <a:t>向拟定的投资人分发邀请</a:t>
                      </a:r>
                    </a:p>
                    <a:p>
                      <a:pPr>
                        <a:buNone/>
                      </a:pPr>
                      <a:r>
                        <a:rPr lang="en-US" altLang="zh-CN" sz="1350"/>
                        <a:t>3.</a:t>
                      </a:r>
                      <a:r>
                        <a:rPr lang="zh-CN" altLang="en-US" sz="1350"/>
                        <a:t>潜在收购方发出要约（offer）和对应的条件</a:t>
                      </a:r>
                    </a:p>
                    <a:p>
                      <a:pPr>
                        <a:buNone/>
                      </a:pPr>
                      <a:r>
                        <a:rPr lang="en-US" altLang="zh-CN" sz="1350"/>
                        <a:t>4.</a:t>
                      </a:r>
                      <a:r>
                        <a:rPr lang="zh-CN" altLang="en-US" sz="1350"/>
                        <a:t>选出投标人进入尽职调查</a:t>
                      </a:r>
                    </a:p>
                    <a:p>
                      <a:pPr>
                        <a:buNone/>
                      </a:pPr>
                      <a:r>
                        <a:rPr lang="en-US" altLang="zh-CN" sz="1350"/>
                        <a:t>5.</a:t>
                      </a:r>
                      <a:r>
                        <a:rPr lang="zh-CN" altLang="en-US" sz="1350"/>
                        <a:t>选出最终的收购方，谈判确定价格及条款</a:t>
                      </a:r>
                    </a:p>
                  </a:txBody>
                  <a:tcPr>
                    <a:lnR w="12700">
                      <a:solidFill>
                        <a:schemeClr val="tx1"/>
                      </a:solidFill>
                      <a:prstDash val="solid"/>
                    </a:lnR>
                    <a:lnB w="12700">
                      <a:solidFill>
                        <a:schemeClr val="tx1"/>
                      </a:solidFill>
                      <a:prstDash val="solid"/>
                    </a:lnB>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96875" y="1363345"/>
            <a:ext cx="4686935" cy="304101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
                <a:srgbClr val="C00000"/>
              </a:buClr>
              <a:buSzTx/>
              <a:buFont typeface="Wingdings" panose="05000000000000000000" charset="0"/>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所需人才特点</a:t>
            </a:r>
          </a:p>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硬技能：</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财务知识、模型搭建</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（CPA/CFA/投行四百问）、交易结构和流程的熟悉</a:t>
            </a:r>
          </a:p>
          <a:p>
            <a:pPr marL="0" marR="0" lvl="0" indent="0" algn="just" defTabSz="914400" rtl="0" eaLnBrk="1" fontAlgn="auto" latinLnBrk="0" hangingPunct="1">
              <a:lnSpc>
                <a:spcPct val="120000"/>
              </a:lnSpc>
              <a:spcBef>
                <a:spcPts val="0"/>
              </a:spcBef>
              <a:spcAft>
                <a:spcPts val="0"/>
              </a:spcAft>
              <a:buClr>
                <a:srgbClr val="C00000"/>
              </a:buClr>
              <a:buSzTx/>
              <a:buFont typeface="Wingdings" panose="05000000000000000000" charset="0"/>
              <a:buNone/>
              <a:defRPr/>
            </a:pP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endParaRPr>
          </a:p>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软技能：</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沟通交流、团队合作、快速学习</a:t>
            </a:r>
          </a:p>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个性：</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勤奋能承压，重视细节</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《亲历投行：中国投行的若干传言与真相》</a:t>
            </a:r>
          </a:p>
        </p:txBody>
      </p:sp>
      <p:sp>
        <p:nvSpPr>
          <p:cNvPr id="2" name="文本框 1"/>
          <p:cNvSpPr txBox="1"/>
          <p:nvPr/>
        </p:nvSpPr>
        <p:spPr>
          <a:xfrm>
            <a:off x="236855" y="262255"/>
            <a:ext cx="5006975"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投资银行（</a:t>
            </a: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IBD</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）：投行业务</a:t>
            </a:r>
          </a:p>
        </p:txBody>
      </p:sp>
      <p:pic>
        <p:nvPicPr>
          <p:cNvPr id="3" name="图片 2"/>
          <p:cNvPicPr>
            <a:picLocks noChangeAspect="1"/>
          </p:cNvPicPr>
          <p:nvPr/>
        </p:nvPicPr>
        <p:blipFill>
          <a:blip r:embed="rId3"/>
          <a:stretch>
            <a:fillRect/>
          </a:stretch>
        </p:blipFill>
        <p:spPr>
          <a:xfrm>
            <a:off x="5390515" y="114300"/>
            <a:ext cx="3057525" cy="47739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233680" y="168910"/>
            <a:ext cx="3380740" cy="5137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600" b="1" dirty="0">
                <a:solidFill>
                  <a:srgbClr val="8B0012"/>
                </a:solidFill>
                <a:latin typeface="思源黑体 Regular" panose="020B0500000000000000" charset="-122"/>
                <a:ea typeface="思源黑体 Regular" panose="020B0500000000000000" charset="-122"/>
              </a:rPr>
              <a:t>概览目录</a:t>
            </a:r>
          </a:p>
        </p:txBody>
      </p:sp>
      <p:sp>
        <p:nvSpPr>
          <p:cNvPr id="3" name="圆角矩形 16"/>
          <p:cNvSpPr/>
          <p:nvPr>
            <p:custDataLst>
              <p:tags r:id="rId1"/>
            </p:custDataLst>
          </p:nvPr>
        </p:nvSpPr>
        <p:spPr>
          <a:xfrm>
            <a:off x="1298178" y="2195647"/>
            <a:ext cx="1277924" cy="39106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4" name="圆角矩形 25"/>
          <p:cNvSpPr/>
          <p:nvPr>
            <p:custDataLst>
              <p:tags r:id="rId2"/>
            </p:custDataLst>
          </p:nvPr>
        </p:nvSpPr>
        <p:spPr>
          <a:xfrm>
            <a:off x="3478302" y="3537274"/>
            <a:ext cx="1277924" cy="39106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3" name="圆角矩形 37"/>
          <p:cNvSpPr/>
          <p:nvPr>
            <p:custDataLst>
              <p:tags r:id="rId3"/>
            </p:custDataLst>
          </p:nvPr>
        </p:nvSpPr>
        <p:spPr>
          <a:xfrm>
            <a:off x="3478302" y="847988"/>
            <a:ext cx="1277924" cy="39106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9" name="圆角矩形 75"/>
          <p:cNvSpPr/>
          <p:nvPr>
            <p:custDataLst>
              <p:tags r:id="rId4"/>
            </p:custDataLst>
          </p:nvPr>
        </p:nvSpPr>
        <p:spPr>
          <a:xfrm>
            <a:off x="5350133" y="1153551"/>
            <a:ext cx="1277924" cy="39106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5" name="圆角矩形 78"/>
          <p:cNvSpPr/>
          <p:nvPr>
            <p:custDataLst>
              <p:tags r:id="rId5"/>
            </p:custDataLst>
          </p:nvPr>
        </p:nvSpPr>
        <p:spPr>
          <a:xfrm>
            <a:off x="5350133" y="505545"/>
            <a:ext cx="1277924" cy="39106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8" name="圆角矩形 103"/>
          <p:cNvSpPr/>
          <p:nvPr>
            <p:custDataLst>
              <p:tags r:id="rId6"/>
            </p:custDataLst>
          </p:nvPr>
        </p:nvSpPr>
        <p:spPr>
          <a:xfrm>
            <a:off x="5375449" y="3905817"/>
            <a:ext cx="1277924" cy="39106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9" name="圆角矩形 101"/>
          <p:cNvSpPr/>
          <p:nvPr>
            <p:custDataLst>
              <p:tags r:id="rId7"/>
            </p:custDataLst>
          </p:nvPr>
        </p:nvSpPr>
        <p:spPr>
          <a:xfrm>
            <a:off x="5375449" y="3257809"/>
            <a:ext cx="1277924" cy="39106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defRPr/>
            </a:pPr>
            <a:endParaRPr kumimoji="0" 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10" name="圆角矩形 15"/>
          <p:cNvSpPr/>
          <p:nvPr>
            <p:custDataLst>
              <p:tags r:id="rId8"/>
            </p:custDataLst>
          </p:nvPr>
        </p:nvSpPr>
        <p:spPr>
          <a:xfrm>
            <a:off x="1222523" y="2150208"/>
            <a:ext cx="1403622" cy="48194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26" name="圆角矩形 24"/>
          <p:cNvSpPr/>
          <p:nvPr>
            <p:custDataLst>
              <p:tags r:id="rId9"/>
            </p:custDataLst>
          </p:nvPr>
        </p:nvSpPr>
        <p:spPr>
          <a:xfrm>
            <a:off x="3415451" y="3491832"/>
            <a:ext cx="1403622" cy="48194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sp>
        <p:nvSpPr>
          <p:cNvPr id="32" name="圆角矩形 36"/>
          <p:cNvSpPr/>
          <p:nvPr>
            <p:custDataLst>
              <p:tags r:id="rId10"/>
            </p:custDataLst>
          </p:nvPr>
        </p:nvSpPr>
        <p:spPr>
          <a:xfrm>
            <a:off x="3415451" y="802549"/>
            <a:ext cx="1403622" cy="481941"/>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cxnSp>
        <p:nvCxnSpPr>
          <p:cNvPr id="33" name="直接连接符 32"/>
          <p:cNvCxnSpPr/>
          <p:nvPr>
            <p:custDataLst>
              <p:tags r:id="rId11"/>
            </p:custDataLst>
          </p:nvPr>
        </p:nvCxnSpPr>
        <p:spPr>
          <a:xfrm flipH="1" flipV="1">
            <a:off x="3036570" y="1055370"/>
            <a:ext cx="0" cy="2684145"/>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cxnSp>
        <p:nvCxnSpPr>
          <p:cNvPr id="34" name="直接连接符 33"/>
          <p:cNvCxnSpPr/>
          <p:nvPr>
            <p:custDataLst>
              <p:tags r:id="rId12"/>
            </p:custDataLst>
          </p:nvPr>
        </p:nvCxnSpPr>
        <p:spPr>
          <a:xfrm rot="16200000" flipV="1">
            <a:off x="3209758" y="3552987"/>
            <a:ext cx="0" cy="373721"/>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cxnSp>
        <p:nvCxnSpPr>
          <p:cNvPr id="36" name="直接连接符 35"/>
          <p:cNvCxnSpPr/>
          <p:nvPr>
            <p:custDataLst>
              <p:tags r:id="rId13"/>
            </p:custDataLst>
          </p:nvPr>
        </p:nvCxnSpPr>
        <p:spPr>
          <a:xfrm flipH="1" flipV="1">
            <a:off x="2645767" y="2397280"/>
            <a:ext cx="353541" cy="0"/>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cxnSp>
        <p:nvCxnSpPr>
          <p:cNvPr id="37" name="直接连接符 36"/>
          <p:cNvCxnSpPr/>
          <p:nvPr>
            <p:custDataLst>
              <p:tags r:id="rId14"/>
            </p:custDataLst>
          </p:nvPr>
        </p:nvCxnSpPr>
        <p:spPr>
          <a:xfrm rot="16200000" flipV="1">
            <a:off x="3209758" y="849009"/>
            <a:ext cx="0" cy="373721"/>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cxnSp>
        <p:nvCxnSpPr>
          <p:cNvPr id="38" name="直接连接符 37"/>
          <p:cNvCxnSpPr/>
          <p:nvPr>
            <p:custDataLst>
              <p:tags r:id="rId15"/>
            </p:custDataLst>
          </p:nvPr>
        </p:nvCxnSpPr>
        <p:spPr>
          <a:xfrm>
            <a:off x="4907240" y="1349078"/>
            <a:ext cx="398660" cy="0"/>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cxnSp>
        <p:nvCxnSpPr>
          <p:cNvPr id="41" name="直接连接符 40"/>
          <p:cNvCxnSpPr/>
          <p:nvPr>
            <p:custDataLst>
              <p:tags r:id="rId16"/>
            </p:custDataLst>
          </p:nvPr>
        </p:nvCxnSpPr>
        <p:spPr>
          <a:xfrm flipH="1" flipV="1">
            <a:off x="4906010" y="612775"/>
            <a:ext cx="1270" cy="736600"/>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cxnSp>
        <p:nvCxnSpPr>
          <p:cNvPr id="42" name="直接连接符 41"/>
          <p:cNvCxnSpPr/>
          <p:nvPr>
            <p:custDataLst>
              <p:tags r:id="rId17"/>
            </p:custDataLst>
          </p:nvPr>
        </p:nvCxnSpPr>
        <p:spPr>
          <a:xfrm flipH="1">
            <a:off x="4907280" y="612775"/>
            <a:ext cx="433070" cy="0"/>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cxnSp>
        <p:nvCxnSpPr>
          <p:cNvPr id="49" name="直接连接符 48"/>
          <p:cNvCxnSpPr/>
          <p:nvPr>
            <p:custDataLst>
              <p:tags r:id="rId18"/>
            </p:custDataLst>
          </p:nvPr>
        </p:nvCxnSpPr>
        <p:spPr>
          <a:xfrm>
            <a:off x="4932560" y="4101346"/>
            <a:ext cx="398660" cy="0"/>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sp>
        <p:nvSpPr>
          <p:cNvPr id="50" name="圆角矩形 102"/>
          <p:cNvSpPr/>
          <p:nvPr>
            <p:custDataLst>
              <p:tags r:id="rId19"/>
            </p:custDataLst>
          </p:nvPr>
        </p:nvSpPr>
        <p:spPr>
          <a:xfrm>
            <a:off x="5365750" y="3860165"/>
            <a:ext cx="1337310" cy="481965"/>
          </a:xfrm>
          <a:prstGeom prst="roundRect">
            <a:avLst>
              <a:gd name="adj" fmla="val 3846"/>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微软雅黑" panose="020B0503020204020204" charset="-122"/>
              <a:ea typeface="微软雅黑" panose="020B0503020204020204" charset="-122"/>
              <a:cs typeface="+mn-cs"/>
            </a:endParaRPr>
          </a:p>
        </p:txBody>
      </p:sp>
      <p:cxnSp>
        <p:nvCxnSpPr>
          <p:cNvPr id="52" name="直接连接符 51"/>
          <p:cNvCxnSpPr/>
          <p:nvPr>
            <p:custDataLst>
              <p:tags r:id="rId20"/>
            </p:custDataLst>
          </p:nvPr>
        </p:nvCxnSpPr>
        <p:spPr>
          <a:xfrm flipV="1">
            <a:off x="4932558" y="3434896"/>
            <a:ext cx="0" cy="666450"/>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cxnSp>
        <p:nvCxnSpPr>
          <p:cNvPr id="53" name="直接连接符 52"/>
          <p:cNvCxnSpPr>
            <a:stCxn id="66" idx="1"/>
          </p:cNvCxnSpPr>
          <p:nvPr>
            <p:custDataLst>
              <p:tags r:id="rId21"/>
            </p:custDataLst>
          </p:nvPr>
        </p:nvCxnSpPr>
        <p:spPr>
          <a:xfrm flipH="1">
            <a:off x="4931410" y="3453130"/>
            <a:ext cx="443865" cy="0"/>
          </a:xfrm>
          <a:prstGeom prst="line">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cxnSp>
      <p:sp>
        <p:nvSpPr>
          <p:cNvPr id="55" name="文本框 54"/>
          <p:cNvSpPr txBox="1"/>
          <p:nvPr>
            <p:custDataLst>
              <p:tags r:id="rId22"/>
            </p:custDataLst>
          </p:nvPr>
        </p:nvSpPr>
        <p:spPr>
          <a:xfrm>
            <a:off x="1369785" y="2239361"/>
            <a:ext cx="1135314" cy="306705"/>
          </a:xfrm>
          <a:prstGeom prst="rect">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一级市场</a:t>
            </a:r>
          </a:p>
        </p:txBody>
      </p:sp>
      <p:sp>
        <p:nvSpPr>
          <p:cNvPr id="57" name="文本框 56"/>
          <p:cNvSpPr txBox="1"/>
          <p:nvPr>
            <p:custDataLst>
              <p:tags r:id="rId23"/>
            </p:custDataLst>
          </p:nvPr>
        </p:nvSpPr>
        <p:spPr>
          <a:xfrm>
            <a:off x="3549988" y="882416"/>
            <a:ext cx="1135314" cy="306705"/>
          </a:xfrm>
          <a:prstGeom prst="rect">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买方</a:t>
            </a:r>
          </a:p>
        </p:txBody>
      </p:sp>
      <p:sp>
        <p:nvSpPr>
          <p:cNvPr id="61" name="文本框 60"/>
          <p:cNvSpPr txBox="1"/>
          <p:nvPr>
            <p:custDataLst>
              <p:tags r:id="rId24"/>
            </p:custDataLst>
          </p:nvPr>
        </p:nvSpPr>
        <p:spPr>
          <a:xfrm>
            <a:off x="3549988" y="3574289"/>
            <a:ext cx="1135314" cy="306705"/>
          </a:xfrm>
          <a:prstGeom prst="rect">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卖方</a:t>
            </a:r>
          </a:p>
        </p:txBody>
      </p:sp>
      <p:sp>
        <p:nvSpPr>
          <p:cNvPr id="62" name="文本框 61"/>
          <p:cNvSpPr txBox="1"/>
          <p:nvPr>
            <p:custDataLst>
              <p:tags r:id="rId25"/>
            </p:custDataLst>
          </p:nvPr>
        </p:nvSpPr>
        <p:spPr>
          <a:xfrm>
            <a:off x="5401945" y="548005"/>
            <a:ext cx="1172845" cy="306705"/>
          </a:xfrm>
          <a:prstGeom prst="rect">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战略投资</a:t>
            </a:r>
          </a:p>
        </p:txBody>
      </p:sp>
      <p:sp>
        <p:nvSpPr>
          <p:cNvPr id="63" name="文本框 62"/>
          <p:cNvSpPr txBox="1"/>
          <p:nvPr>
            <p:custDataLst>
              <p:tags r:id="rId26"/>
            </p:custDataLst>
          </p:nvPr>
        </p:nvSpPr>
        <p:spPr>
          <a:xfrm>
            <a:off x="5337175" y="1096010"/>
            <a:ext cx="1303020" cy="521970"/>
          </a:xfrm>
          <a:prstGeom prst="rect">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创业投资</a:t>
            </a:r>
            <a:r>
              <a:rPr kumimoji="0" lang="en-US" altLang="zh-CN"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VCPE</a:t>
            </a:r>
          </a:p>
        </p:txBody>
      </p:sp>
      <p:sp>
        <p:nvSpPr>
          <p:cNvPr id="66" name="文本框 65"/>
          <p:cNvSpPr txBox="1"/>
          <p:nvPr>
            <p:custDataLst>
              <p:tags r:id="rId27"/>
            </p:custDataLst>
          </p:nvPr>
        </p:nvSpPr>
        <p:spPr>
          <a:xfrm>
            <a:off x="5375548" y="3192418"/>
            <a:ext cx="1330223" cy="521970"/>
          </a:xfrm>
          <a:prstGeom prst="rect">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财务顾问</a:t>
            </a:r>
            <a:r>
              <a:rPr kumimoji="0" lang="en-US" altLang="zh-CN"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FA</a:t>
            </a:r>
          </a:p>
        </p:txBody>
      </p:sp>
      <p:sp>
        <p:nvSpPr>
          <p:cNvPr id="67" name="文本框 66"/>
          <p:cNvSpPr txBox="1"/>
          <p:nvPr>
            <p:custDataLst>
              <p:tags r:id="rId28"/>
            </p:custDataLst>
          </p:nvPr>
        </p:nvSpPr>
        <p:spPr>
          <a:xfrm>
            <a:off x="5499100" y="3946525"/>
            <a:ext cx="1153795" cy="306705"/>
          </a:xfrm>
          <a:prstGeom prst="rect">
            <a:avLst/>
          </a:prstGeom>
          <a:solidFill>
            <a:srgbClr val="8B0013"/>
          </a:solidFill>
          <a:ln>
            <a:solidFill>
              <a:srgbClr val="8B001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投行</a:t>
            </a:r>
            <a:r>
              <a:rPr kumimoji="0" lang="en-US" altLang="zh-CN" sz="1400" b="1" i="0" u="none" strike="noStrike" kern="1200" cap="none" spc="300" normalizeH="0" baseline="0" noProof="0">
                <a:ln>
                  <a:noFill/>
                </a:ln>
                <a:solidFill>
                  <a:schemeClr val="bg1"/>
                </a:solidFill>
                <a:effectLst/>
                <a:uLnTx/>
                <a:uFillTx/>
                <a:latin typeface="微软雅黑" panose="020B0503020204020204" charset="-122"/>
                <a:ea typeface="微软雅黑" panose="020B0503020204020204" charset="-122"/>
                <a:cs typeface="+mn-cs"/>
              </a:rPr>
              <a:t>IBD</a:t>
            </a:r>
          </a:p>
        </p:txBody>
      </p:sp>
      <p:cxnSp>
        <p:nvCxnSpPr>
          <p:cNvPr id="12" name="肘形连接符 11"/>
          <p:cNvCxnSpPr/>
          <p:nvPr/>
        </p:nvCxnSpPr>
        <p:spPr>
          <a:xfrm flipH="1" flipV="1">
            <a:off x="6742430" y="682625"/>
            <a:ext cx="78105" cy="2752090"/>
          </a:xfrm>
          <a:prstGeom prst="bentConnector3">
            <a:avLst>
              <a:gd name="adj1" fmla="val -304878"/>
            </a:avLst>
          </a:prstGeom>
          <a:solidFill>
            <a:srgbClr val="8B0013"/>
          </a:solidFill>
          <a:ln>
            <a:solidFill>
              <a:srgbClr val="8B0013"/>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6742430" y="1350645"/>
            <a:ext cx="328295" cy="0"/>
          </a:xfrm>
          <a:prstGeom prst="straightConnector1">
            <a:avLst/>
          </a:prstGeom>
          <a:solidFill>
            <a:srgbClr val="8B0013"/>
          </a:solidFill>
          <a:ln>
            <a:solidFill>
              <a:srgbClr val="8B0013"/>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北大汇丰名片汇总-29"/>
          <p:cNvPicPr>
            <a:picLocks noChangeAspect="1"/>
          </p:cNvPicPr>
          <p:nvPr/>
        </p:nvPicPr>
        <p:blipFill>
          <a:blip r:embed="rId4" cstate="print"/>
          <a:srcRect l="3398" t="15906" r="3304" b="12271"/>
          <a:stretch>
            <a:fillRect/>
          </a:stretch>
        </p:blipFill>
        <p:spPr>
          <a:xfrm>
            <a:off x="9525" y="1322070"/>
            <a:ext cx="6751955" cy="2704465"/>
          </a:xfrm>
          <a:prstGeom prst="rect">
            <a:avLst/>
          </a:prstGeom>
        </p:spPr>
      </p:pic>
      <p:sp>
        <p:nvSpPr>
          <p:cNvPr id="442" name="文本框 441"/>
          <p:cNvSpPr txBox="1"/>
          <p:nvPr/>
        </p:nvSpPr>
        <p:spPr>
          <a:xfrm>
            <a:off x="436245" y="2674302"/>
            <a:ext cx="6197600" cy="1046440"/>
          </a:xfrm>
          <a:prstGeom prst="rect">
            <a:avLst/>
          </a:prstGeom>
          <a:noFill/>
        </p:spPr>
        <p:txBody>
          <a:bodyPr wrap="square" rtlCol="0">
            <a:spAutoFit/>
          </a:bodyPr>
          <a:lstStyle/>
          <a:p>
            <a:r>
              <a:rPr lang="zh-CN" altLang="en-US" sz="3800" dirty="0">
                <a:solidFill>
                  <a:schemeClr val="bg1"/>
                </a:solidFill>
                <a:effectLst>
                  <a:outerShdw blurRad="38100" dist="19050" dir="2700000" algn="tl" rotWithShape="0">
                    <a:schemeClr val="dk1">
                      <a:alpha val="40000"/>
                    </a:schemeClr>
                  </a:outerShdw>
                </a:effectLst>
                <a:latin typeface="+mn-ea"/>
              </a:rPr>
              <a:t>二级市场概览</a:t>
            </a:r>
            <a:endParaRPr lang="en-US" altLang="zh-CN" sz="3800" dirty="0">
              <a:solidFill>
                <a:schemeClr val="bg1"/>
              </a:solidFill>
              <a:effectLst>
                <a:outerShdw blurRad="38100" dist="19050" dir="2700000" algn="tl" rotWithShape="0">
                  <a:schemeClr val="dk1">
                    <a:alpha val="40000"/>
                  </a:schemeClr>
                </a:outerShdw>
              </a:effectLst>
              <a:latin typeface="+mn-ea"/>
            </a:endParaRPr>
          </a:p>
          <a:p>
            <a:pPr lvl="0" algn="r"/>
            <a:r>
              <a:rPr lang="en-US" altLang="zh-CN" sz="2400" b="1" dirty="0">
                <a:solidFill>
                  <a:srgbClr val="FFFFFF"/>
                </a:solidFill>
                <a:effectLst>
                  <a:outerShdw blurRad="38100" dist="19050" dir="2700000" algn="tl" rotWithShape="0">
                    <a:srgbClr val="000000">
                      <a:alpha val="40000"/>
                    </a:srgbClr>
                  </a:outerShdw>
                </a:effectLst>
                <a:latin typeface="楷体" panose="02010609060101010101" pitchFamily="49" charset="-122"/>
                <a:ea typeface="楷体" panose="02010609060101010101" pitchFamily="49" charset="-122"/>
              </a:rPr>
              <a:t>By </a:t>
            </a:r>
            <a:r>
              <a:rPr lang="zh-CN" altLang="en-US" sz="2400" b="1" dirty="0">
                <a:solidFill>
                  <a:srgbClr val="FFFFFF"/>
                </a:solidFill>
                <a:effectLst>
                  <a:outerShdw blurRad="38100" dist="19050" dir="2700000" algn="tl" rotWithShape="0">
                    <a:srgbClr val="000000">
                      <a:alpha val="40000"/>
                    </a:srgbClr>
                  </a:outerShdw>
                </a:effectLst>
                <a:latin typeface="楷体" panose="02010609060101010101" pitchFamily="49" charset="-122"/>
                <a:ea typeface="楷体" panose="02010609060101010101" pitchFamily="49" charset="-122"/>
              </a:rPr>
              <a:t>徐航</a:t>
            </a:r>
            <a:endParaRPr lang="zh-CN" altLang="zh-CN" sz="2400" b="1" dirty="0">
              <a:solidFill>
                <a:srgbClr val="FFFFFF"/>
              </a:solidFill>
              <a:effectLst>
                <a:outerShdw blurRad="38100" dist="19050" dir="2700000" algn="tl" rotWithShape="0">
                  <a:srgbClr val="000000">
                    <a:alpha val="40000"/>
                  </a:srgbClr>
                </a:outerShdw>
              </a:effectLst>
              <a:latin typeface="楷体" panose="02010609060101010101" pitchFamily="49" charset="-122"/>
              <a:ea typeface="楷体" panose="02010609060101010101" pitchFamily="49" charset="-122"/>
            </a:endParaRPr>
          </a:p>
        </p:txBody>
      </p:sp>
      <p:pic>
        <p:nvPicPr>
          <p:cNvPr id="3" name="图片 2" descr="01 PHBS-商界军校（全部）-02"/>
          <p:cNvPicPr>
            <a:picLocks noChangeAspect="1"/>
          </p:cNvPicPr>
          <p:nvPr/>
        </p:nvPicPr>
        <p:blipFill>
          <a:blip r:embed="rId5" cstate="print"/>
          <a:stretch>
            <a:fillRect/>
          </a:stretch>
        </p:blipFill>
        <p:spPr>
          <a:xfrm>
            <a:off x="518160" y="507365"/>
            <a:ext cx="1922145" cy="5067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菱形 4"/>
          <p:cNvSpPr/>
          <p:nvPr/>
        </p:nvSpPr>
        <p:spPr>
          <a:xfrm>
            <a:off x="862132" y="1720040"/>
            <a:ext cx="1061271" cy="1061271"/>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菱形 5"/>
          <p:cNvSpPr/>
          <p:nvPr/>
        </p:nvSpPr>
        <p:spPr>
          <a:xfrm>
            <a:off x="2911066" y="1621915"/>
            <a:ext cx="1209887" cy="1159395"/>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菱形 6"/>
          <p:cNvSpPr/>
          <p:nvPr/>
        </p:nvSpPr>
        <p:spPr>
          <a:xfrm>
            <a:off x="5095515" y="1621915"/>
            <a:ext cx="1160348" cy="1159395"/>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菱形 7"/>
          <p:cNvSpPr/>
          <p:nvPr/>
        </p:nvSpPr>
        <p:spPr>
          <a:xfrm>
            <a:off x="7179149" y="1621915"/>
            <a:ext cx="1148440" cy="1159395"/>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p:cNvSpPr txBox="1"/>
          <p:nvPr/>
        </p:nvSpPr>
        <p:spPr>
          <a:xfrm>
            <a:off x="584200" y="3091815"/>
            <a:ext cx="1664970" cy="3112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b="1" dirty="0">
                <a:solidFill>
                  <a:schemeClr val="tx1">
                    <a:lumMod val="85000"/>
                    <a:lumOff val="15000"/>
                  </a:schemeClr>
                </a:solidFill>
                <a:latin typeface="思源黑体 Regular" panose="020B0500000000000000" charset="-122"/>
                <a:ea typeface="思源黑体 Regular" panose="020B0500000000000000" charset="-122"/>
              </a:rPr>
              <a:t>二级市场基本概念</a:t>
            </a:r>
          </a:p>
        </p:txBody>
      </p:sp>
      <p:sp>
        <p:nvSpPr>
          <p:cNvPr id="14" name="文本框 13"/>
          <p:cNvSpPr txBox="1"/>
          <p:nvPr/>
        </p:nvSpPr>
        <p:spPr>
          <a:xfrm>
            <a:off x="2683510" y="3091815"/>
            <a:ext cx="1664970" cy="3112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b="1" dirty="0">
                <a:solidFill>
                  <a:schemeClr val="tx1">
                    <a:lumMod val="85000"/>
                    <a:lumOff val="15000"/>
                  </a:schemeClr>
                </a:solidFill>
                <a:latin typeface="思源黑体 Regular" panose="020B0500000000000000" charset="-122"/>
                <a:ea typeface="思源黑体 Regular" panose="020B0500000000000000" charset="-122"/>
              </a:rPr>
              <a:t>基金</a:t>
            </a:r>
          </a:p>
        </p:txBody>
      </p:sp>
      <p:sp>
        <p:nvSpPr>
          <p:cNvPr id="17" name="文本框 16"/>
          <p:cNvSpPr txBox="1"/>
          <p:nvPr/>
        </p:nvSpPr>
        <p:spPr>
          <a:xfrm>
            <a:off x="4843145" y="3091815"/>
            <a:ext cx="1664970" cy="3112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b="1" dirty="0">
                <a:solidFill>
                  <a:schemeClr val="tx1">
                    <a:lumMod val="85000"/>
                    <a:lumOff val="15000"/>
                  </a:schemeClr>
                </a:solidFill>
                <a:latin typeface="思源黑体 Regular" panose="020B0500000000000000" charset="-122"/>
                <a:ea typeface="思源黑体 Regular" panose="020B0500000000000000" charset="-122"/>
              </a:rPr>
              <a:t>资产管理</a:t>
            </a:r>
          </a:p>
        </p:txBody>
      </p:sp>
      <p:sp>
        <p:nvSpPr>
          <p:cNvPr id="20" name="文本框 19"/>
          <p:cNvSpPr txBox="1"/>
          <p:nvPr/>
        </p:nvSpPr>
        <p:spPr>
          <a:xfrm>
            <a:off x="6920865" y="3091815"/>
            <a:ext cx="1664970" cy="31123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b="1" dirty="0">
                <a:solidFill>
                  <a:schemeClr val="tx1">
                    <a:lumMod val="85000"/>
                    <a:lumOff val="15000"/>
                  </a:schemeClr>
                </a:solidFill>
                <a:latin typeface="思源黑体 Regular" panose="020B0500000000000000" charset="-122"/>
                <a:ea typeface="思源黑体 Regular" panose="020B0500000000000000" charset="-122"/>
              </a:rPr>
              <a:t>行业研究</a:t>
            </a:r>
          </a:p>
        </p:txBody>
      </p:sp>
      <p:sp>
        <p:nvSpPr>
          <p:cNvPr id="22" name="菱形 21"/>
          <p:cNvSpPr/>
          <p:nvPr/>
        </p:nvSpPr>
        <p:spPr>
          <a:xfrm>
            <a:off x="1194355" y="2051973"/>
            <a:ext cx="397316" cy="397316"/>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1</a:t>
            </a:r>
          </a:p>
        </p:txBody>
      </p:sp>
      <p:sp>
        <p:nvSpPr>
          <p:cNvPr id="23" name="菱形 22"/>
          <p:cNvSpPr/>
          <p:nvPr/>
        </p:nvSpPr>
        <p:spPr>
          <a:xfrm>
            <a:off x="3316940" y="2051973"/>
            <a:ext cx="397316" cy="397316"/>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2</a:t>
            </a:r>
          </a:p>
        </p:txBody>
      </p:sp>
      <p:sp>
        <p:nvSpPr>
          <p:cNvPr id="24" name="菱形 23"/>
          <p:cNvSpPr/>
          <p:nvPr/>
        </p:nvSpPr>
        <p:spPr>
          <a:xfrm>
            <a:off x="5477031" y="2051973"/>
            <a:ext cx="397316" cy="397316"/>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3</a:t>
            </a:r>
          </a:p>
        </p:txBody>
      </p:sp>
      <p:sp>
        <p:nvSpPr>
          <p:cNvPr id="25" name="菱形 24"/>
          <p:cNvSpPr/>
          <p:nvPr/>
        </p:nvSpPr>
        <p:spPr>
          <a:xfrm>
            <a:off x="7554652" y="2002911"/>
            <a:ext cx="397316" cy="397316"/>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4</a:t>
            </a:r>
          </a:p>
        </p:txBody>
      </p:sp>
      <p:sp>
        <p:nvSpPr>
          <p:cNvPr id="31" name="文本框 30"/>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1</a:t>
            </a:r>
          </a:p>
        </p:txBody>
      </p:sp>
      <p:sp>
        <p:nvSpPr>
          <p:cNvPr id="2" name="文本框 1"/>
          <p:cNvSpPr txBox="1"/>
          <p:nvPr/>
        </p:nvSpPr>
        <p:spPr>
          <a:xfrm>
            <a:off x="236855" y="262255"/>
            <a:ext cx="3380740" cy="5137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600" b="1" dirty="0">
                <a:solidFill>
                  <a:srgbClr val="8B0012"/>
                </a:solidFill>
                <a:latin typeface="思源黑体 Regular" panose="020B0500000000000000" charset="-122"/>
                <a:ea typeface="思源黑体 Regular" panose="020B0500000000000000" charset="-122"/>
              </a:rPr>
              <a:t>概览目录</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302895" y="2496820"/>
            <a:ext cx="3380740" cy="546240"/>
          </a:xfrm>
          <a:prstGeom prst="rect">
            <a:avLst/>
          </a:prstGeom>
          <a:noFill/>
        </p:spPr>
        <p:txBody>
          <a:bodyPr wrap="square" rtlCol="0">
            <a:spAutoFit/>
            <a:scene3d>
              <a:camera prst="orthographicFront"/>
              <a:lightRig rig="threePt" dir="t"/>
            </a:scene3d>
            <a:sp3d contourW="12700"/>
          </a:bodyPr>
          <a:lstStyle/>
          <a:p>
            <a:pPr algn="l">
              <a:lnSpc>
                <a:spcPct val="114000"/>
              </a:lnSpc>
            </a:pPr>
            <a:r>
              <a:rPr lang="zh-CN" altLang="en-US" sz="2800" b="1" dirty="0">
                <a:solidFill>
                  <a:schemeClr val="bg1"/>
                </a:solidFill>
                <a:latin typeface="思源黑体 Regular" panose="020B0500000000000000" charset="-122"/>
                <a:ea typeface="思源黑体 Regular" panose="020B0500000000000000" charset="-122"/>
              </a:rPr>
              <a:t>二级市场基本概念</a:t>
            </a:r>
            <a:endParaRPr lang="en-US" altLang="zh-CN" sz="2800" b="1" dirty="0">
              <a:solidFill>
                <a:schemeClr val="bg1"/>
              </a:solidFill>
              <a:latin typeface="思源黑体 Regular" panose="020B0500000000000000" charset="-122"/>
              <a:ea typeface="思源黑体 Regular" panose="020B0500000000000000" charset="-122"/>
            </a:endParaRPr>
          </a:p>
        </p:txBody>
      </p:sp>
      <p:pic>
        <p:nvPicPr>
          <p:cNvPr id="11" name="图片 10" descr="03_反白稿"/>
          <p:cNvPicPr>
            <a:picLocks noChangeAspect="1"/>
          </p:cNvPicPr>
          <p:nvPr/>
        </p:nvPicPr>
        <p:blipFill>
          <a:blip r:embed="rId3" cstate="print"/>
          <a:srcRect l="15773" t="27535" r="5002" b="31993"/>
          <a:stretch>
            <a:fillRect/>
          </a:stretch>
        </p:blipFill>
        <p:spPr>
          <a:xfrm>
            <a:off x="328295" y="4538980"/>
            <a:ext cx="1301750" cy="342900"/>
          </a:xfrm>
          <a:prstGeom prst="rect">
            <a:avLst/>
          </a:prstGeom>
        </p:spPr>
      </p:pic>
      <p:sp>
        <p:nvSpPr>
          <p:cNvPr id="7" name="文本框 6"/>
          <p:cNvSpPr txBox="1"/>
          <p:nvPr/>
        </p:nvSpPr>
        <p:spPr>
          <a:xfrm>
            <a:off x="264795" y="1055370"/>
            <a:ext cx="2371725" cy="1568450"/>
          </a:xfrm>
          <a:prstGeom prst="rect">
            <a:avLst/>
          </a:prstGeom>
          <a:noFill/>
        </p:spPr>
        <p:txBody>
          <a:bodyPr wrap="square" rtlCol="0">
            <a:spAutoFit/>
          </a:bodyPr>
          <a:lstStyle/>
          <a:p>
            <a:r>
              <a:rPr lang="en-US" altLang="zh-CN" sz="9600">
                <a:solidFill>
                  <a:schemeClr val="bg1"/>
                </a:solidFill>
              </a:rPr>
              <a:t>01</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7758" y="1248276"/>
            <a:ext cx="5957024" cy="499197"/>
            <a:chOff x="1779584" y="1713117"/>
            <a:chExt cx="9660417" cy="745131"/>
          </a:xfrm>
        </p:grpSpPr>
        <p:sp>
          <p:nvSpPr>
            <p:cNvPr id="17" name="Parallelogram 3"/>
            <p:cNvSpPr/>
            <p:nvPr/>
          </p:nvSpPr>
          <p:spPr>
            <a:xfrm>
              <a:off x="1779584" y="1713117"/>
              <a:ext cx="7195490" cy="745131"/>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chorCtr="1">
              <a:normAutofit/>
            </a:bodyPr>
            <a:lstStyle/>
            <a:p>
              <a:pPr algn="ctr">
                <a:lnSpc>
                  <a:spcPct val="120000"/>
                </a:lnSpc>
              </a:pPr>
              <a:endParaRPr lang="zh-CN" altLang="en-US" sz="900" dirty="0">
                <a:solidFill>
                  <a:schemeClr val="bg1"/>
                </a:solidFill>
              </a:endParaRPr>
            </a:p>
          </p:txBody>
        </p:sp>
        <p:sp>
          <p:nvSpPr>
            <p:cNvPr id="24" name="矩形 23"/>
            <p:cNvSpPr/>
            <p:nvPr/>
          </p:nvSpPr>
          <p:spPr>
            <a:xfrm>
              <a:off x="2857169" y="1807681"/>
              <a:ext cx="5040317" cy="4657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tx1"/>
                  </a:solidFill>
                  <a:latin typeface="+mj-ea"/>
                  <a:ea typeface="+mj-ea"/>
                </a:rPr>
                <a:t>二级市场的定义</a:t>
              </a:r>
            </a:p>
          </p:txBody>
        </p:sp>
        <p:sp>
          <p:nvSpPr>
            <p:cNvPr id="25" name="矩形 24"/>
            <p:cNvSpPr/>
            <p:nvPr/>
          </p:nvSpPr>
          <p:spPr>
            <a:xfrm>
              <a:off x="9198026" y="1916146"/>
              <a:ext cx="2241975" cy="47845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mj-ea"/>
                  <a:ea typeface="+mj-ea"/>
                </a:rPr>
                <a:t>2.1.1</a:t>
              </a:r>
              <a:endParaRPr lang="zh-CN" altLang="en-US" sz="1350" b="1" dirty="0">
                <a:solidFill>
                  <a:schemeClr val="tx1">
                    <a:lumMod val="65000"/>
                    <a:lumOff val="35000"/>
                  </a:schemeClr>
                </a:solidFill>
                <a:latin typeface="+mj-ea"/>
                <a:ea typeface="+mj-ea"/>
              </a:endParaRPr>
            </a:p>
          </p:txBody>
        </p:sp>
      </p:grpSp>
      <p:grpSp>
        <p:nvGrpSpPr>
          <p:cNvPr id="9" name="组合 8"/>
          <p:cNvGrpSpPr/>
          <p:nvPr/>
        </p:nvGrpSpPr>
        <p:grpSpPr>
          <a:xfrm>
            <a:off x="1530613" y="2065083"/>
            <a:ext cx="4437045" cy="498245"/>
            <a:chOff x="1767997" y="2850537"/>
            <a:chExt cx="7195489" cy="713397"/>
          </a:xfrm>
          <a:solidFill>
            <a:srgbClr val="8B0012"/>
          </a:solidFill>
        </p:grpSpPr>
        <p:sp>
          <p:nvSpPr>
            <p:cNvPr id="14" name="Parallelogram 5"/>
            <p:cNvSpPr/>
            <p:nvPr/>
          </p:nvSpPr>
          <p:spPr>
            <a:xfrm>
              <a:off x="1767997" y="2850537"/>
              <a:ext cx="7195489" cy="713397"/>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9" name="矩形 28"/>
            <p:cNvSpPr/>
            <p:nvPr/>
          </p:nvSpPr>
          <p:spPr>
            <a:xfrm>
              <a:off x="2845582" y="2940564"/>
              <a:ext cx="5040317" cy="446739"/>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bg1"/>
                  </a:solidFill>
                  <a:latin typeface="+mj-ea"/>
                  <a:ea typeface="+mj-ea"/>
                </a:rPr>
                <a:t>二级市场与一级市场的关系</a:t>
              </a:r>
            </a:p>
          </p:txBody>
        </p:sp>
      </p:grpSp>
      <p:grpSp>
        <p:nvGrpSpPr>
          <p:cNvPr id="12" name="组合 11"/>
          <p:cNvGrpSpPr/>
          <p:nvPr/>
        </p:nvGrpSpPr>
        <p:grpSpPr>
          <a:xfrm>
            <a:off x="1553952" y="2872823"/>
            <a:ext cx="5940829" cy="501579"/>
            <a:chOff x="1805847" y="3000339"/>
            <a:chExt cx="9634154" cy="740349"/>
          </a:xfrm>
        </p:grpSpPr>
        <p:sp>
          <p:nvSpPr>
            <p:cNvPr id="8" name="Parallelogram 7"/>
            <p:cNvSpPr/>
            <p:nvPr/>
          </p:nvSpPr>
          <p:spPr>
            <a:xfrm>
              <a:off x="1805847" y="3000339"/>
              <a:ext cx="7195489" cy="740349"/>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7" name="矩形 26"/>
            <p:cNvSpPr/>
            <p:nvPr/>
          </p:nvSpPr>
          <p:spPr>
            <a:xfrm>
              <a:off x="9198028" y="3135680"/>
              <a:ext cx="2241973" cy="47312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2.1.3</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0" name="矩形 29"/>
            <p:cNvSpPr/>
            <p:nvPr/>
          </p:nvSpPr>
          <p:spPr>
            <a:xfrm>
              <a:off x="2883432" y="3095607"/>
              <a:ext cx="5040317" cy="46053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00" b="1" dirty="0">
                  <a:latin typeface="+mj-ea"/>
                  <a:ea typeface="+mj-ea"/>
                </a:rPr>
                <a:t>“我”如何在二级市场上进行证券投资</a:t>
              </a:r>
            </a:p>
          </p:txBody>
        </p:sp>
      </p:grpSp>
      <p:grpSp>
        <p:nvGrpSpPr>
          <p:cNvPr id="16" name="组合 15"/>
          <p:cNvGrpSpPr/>
          <p:nvPr/>
        </p:nvGrpSpPr>
        <p:grpSpPr>
          <a:xfrm>
            <a:off x="1553952" y="3683526"/>
            <a:ext cx="4437044" cy="501579"/>
            <a:chOff x="1805847" y="5167697"/>
            <a:chExt cx="7195489" cy="722900"/>
          </a:xfrm>
          <a:solidFill>
            <a:srgbClr val="8B0012"/>
          </a:solidFill>
        </p:grpSpPr>
        <p:sp>
          <p:nvSpPr>
            <p:cNvPr id="11" name="Parallelogram 9"/>
            <p:cNvSpPr/>
            <p:nvPr/>
          </p:nvSpPr>
          <p:spPr>
            <a:xfrm>
              <a:off x="1805847" y="5167697"/>
              <a:ext cx="7195489" cy="722900"/>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31" name="矩形 30"/>
            <p:cNvSpPr/>
            <p:nvPr/>
          </p:nvSpPr>
          <p:spPr>
            <a:xfrm>
              <a:off x="2883433" y="5304306"/>
              <a:ext cx="5040316" cy="449681"/>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bg1"/>
                  </a:solidFill>
                  <a:latin typeface="+mj-ea"/>
                  <a:ea typeface="+mj-ea"/>
                </a:rPr>
                <a:t>二级市场的买方与卖方</a:t>
              </a:r>
            </a:p>
          </p:txBody>
        </p:sp>
      </p:grpSp>
      <p:sp>
        <p:nvSpPr>
          <p:cNvPr id="34" name="矩形 33"/>
          <p:cNvSpPr/>
          <p:nvPr/>
        </p:nvSpPr>
        <p:spPr>
          <a:xfrm>
            <a:off x="6105658" y="2195889"/>
            <a:ext cx="1382496" cy="3205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2.1.2</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5" name="矩形 34"/>
          <p:cNvSpPr/>
          <p:nvPr/>
        </p:nvSpPr>
        <p:spPr>
          <a:xfrm>
            <a:off x="6105658" y="3748069"/>
            <a:ext cx="1382496" cy="3205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2.1.4</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6" name="文本框 5"/>
          <p:cNvSpPr txBox="1"/>
          <p:nvPr/>
        </p:nvSpPr>
        <p:spPr>
          <a:xfrm>
            <a:off x="236855" y="262255"/>
            <a:ext cx="3380740" cy="5137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600" b="1" dirty="0">
                <a:solidFill>
                  <a:srgbClr val="8B0012"/>
                </a:solidFill>
                <a:latin typeface="思源黑体 Regular" panose="020B0500000000000000" charset="-122"/>
                <a:ea typeface="思源黑体 Regular" panose="020B0500000000000000" charset="-122"/>
              </a:rPr>
              <a:t>二级市场基本概念</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p:nvPr/>
        </p:nvPicPr>
        <p:blipFill rotWithShape="1">
          <a:blip r:embed="rId3"/>
          <a:srcRect t="16961"/>
          <a:stretch>
            <a:fillRect/>
          </a:stretch>
        </p:blipFill>
        <p:spPr>
          <a:xfrm>
            <a:off x="2995961" y="899532"/>
            <a:ext cx="6098056" cy="3280913"/>
          </a:xfrm>
          <a:prstGeom prst="rect">
            <a:avLst/>
          </a:prstGeom>
        </p:spPr>
      </p:pic>
      <p:grpSp>
        <p:nvGrpSpPr>
          <p:cNvPr id="2" name="组合 1"/>
          <p:cNvGrpSpPr/>
          <p:nvPr/>
        </p:nvGrpSpPr>
        <p:grpSpPr>
          <a:xfrm>
            <a:off x="49983" y="1251379"/>
            <a:ext cx="3150863" cy="1849799"/>
            <a:chOff x="1890" y="3073"/>
            <a:chExt cx="3749" cy="1975"/>
          </a:xfrm>
        </p:grpSpPr>
        <p:sp>
          <p:nvSpPr>
            <p:cNvPr id="63" name="矩形 62"/>
            <p:cNvSpPr/>
            <p:nvPr/>
          </p:nvSpPr>
          <p:spPr>
            <a:xfrm>
              <a:off x="1890" y="3714"/>
              <a:ext cx="3749" cy="13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latin typeface="+mj-ea"/>
                  <a:ea typeface="+mj-ea"/>
                </a:rPr>
                <a:t>也称证券交易市场、次级市场、证券流通市场。是指已发行的有价证券买卖流通的场所，是有价证券所有权转让的市场。</a:t>
              </a:r>
            </a:p>
          </p:txBody>
        </p:sp>
        <p:sp>
          <p:nvSpPr>
            <p:cNvPr id="64" name="矩形 63"/>
            <p:cNvSpPr/>
            <p:nvPr/>
          </p:nvSpPr>
          <p:spPr>
            <a:xfrm>
              <a:off x="1890" y="3073"/>
              <a:ext cx="3531" cy="42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mj-ea"/>
                  <a:ea typeface="+mj-ea"/>
                </a:rPr>
                <a:t>定义：</a:t>
              </a:r>
            </a:p>
          </p:txBody>
        </p:sp>
      </p:grpSp>
      <p:sp>
        <p:nvSpPr>
          <p:cNvPr id="15" name="文本框 14"/>
          <p:cNvSpPr txBox="1"/>
          <p:nvPr/>
        </p:nvSpPr>
        <p:spPr>
          <a:xfrm>
            <a:off x="236854" y="262255"/>
            <a:ext cx="5437435"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2.1.1-2.1.2</a:t>
            </a:r>
            <a:r>
              <a:rPr lang="zh-CN" altLang="en-US" sz="2000" b="1" dirty="0">
                <a:solidFill>
                  <a:srgbClr val="8B0012"/>
                </a:solidFill>
                <a:latin typeface="+mj-ea"/>
                <a:ea typeface="+mj-ea"/>
              </a:rPr>
              <a:t>二级市场的定义</a:t>
            </a:r>
            <a:r>
              <a:rPr lang="en-US" altLang="zh-CN" sz="2000" b="1" dirty="0">
                <a:solidFill>
                  <a:srgbClr val="8B0012"/>
                </a:solidFill>
                <a:latin typeface="+mj-ea"/>
                <a:ea typeface="+mj-ea"/>
              </a:rPr>
              <a:t>&amp;</a:t>
            </a:r>
            <a:r>
              <a:rPr lang="zh-CN" altLang="en-US" sz="2000" b="1" dirty="0">
                <a:solidFill>
                  <a:srgbClr val="8B0012"/>
                </a:solidFill>
                <a:latin typeface="+mj-ea"/>
                <a:ea typeface="+mj-ea"/>
              </a:rPr>
              <a:t>一二级关系</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236854" y="262255"/>
            <a:ext cx="5437435"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2.1.3</a:t>
            </a:r>
            <a:r>
              <a:rPr lang="zh-CN" altLang="en-US" sz="2000" b="1" dirty="0">
                <a:solidFill>
                  <a:srgbClr val="8B0012"/>
                </a:solidFill>
                <a:latin typeface="+mj-ea"/>
                <a:ea typeface="+mj-ea"/>
              </a:rPr>
              <a:t>“我”如何在二级市场进行证券投资</a:t>
            </a:r>
          </a:p>
        </p:txBody>
      </p:sp>
      <p:pic>
        <p:nvPicPr>
          <p:cNvPr id="30" name="图片占位符 2"/>
          <p:cNvPicPr>
            <a:picLocks noChangeAspect="1"/>
          </p:cNvPicPr>
          <p:nvPr/>
        </p:nvPicPr>
        <p:blipFill>
          <a:blip r:embed="rId3" cstate="print"/>
          <a:srcRect/>
          <a:stretch>
            <a:fillRect/>
          </a:stretch>
        </p:blipFill>
        <p:spPr>
          <a:xfrm>
            <a:off x="977283" y="1719284"/>
            <a:ext cx="1558925" cy="1350645"/>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pic>
      <p:pic>
        <p:nvPicPr>
          <p:cNvPr id="31" name="图片占位符 4"/>
          <p:cNvPicPr>
            <a:picLocks noChangeAspect="1"/>
          </p:cNvPicPr>
          <p:nvPr/>
        </p:nvPicPr>
        <p:blipFill>
          <a:blip r:embed="rId4" cstate="print"/>
          <a:srcRect/>
          <a:stretch>
            <a:fillRect/>
          </a:stretch>
        </p:blipFill>
        <p:spPr>
          <a:xfrm>
            <a:off x="3751414" y="1724603"/>
            <a:ext cx="1556385" cy="1347470"/>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pic>
      <p:pic>
        <p:nvPicPr>
          <p:cNvPr id="32" name="图片占位符 6"/>
          <p:cNvPicPr>
            <a:picLocks noChangeAspect="1"/>
          </p:cNvPicPr>
          <p:nvPr/>
        </p:nvPicPr>
        <p:blipFill>
          <a:blip r:embed="rId5" cstate="print"/>
          <a:srcRect/>
          <a:stretch>
            <a:fillRect/>
          </a:stretch>
        </p:blipFill>
        <p:spPr>
          <a:xfrm>
            <a:off x="6618805" y="1730637"/>
            <a:ext cx="1535430" cy="1346835"/>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pic>
      <p:sp>
        <p:nvSpPr>
          <p:cNvPr id="33" name="六边形 32"/>
          <p:cNvSpPr/>
          <p:nvPr/>
        </p:nvSpPr>
        <p:spPr>
          <a:xfrm>
            <a:off x="897679" y="1655575"/>
            <a:ext cx="1718134" cy="1478062"/>
          </a:xfrm>
          <a:prstGeom prst="hexagon">
            <a:avLst/>
          </a:prstGeom>
          <a:noFill/>
          <a:ln w="28575">
            <a:solidFill>
              <a:srgbClr val="D4D5D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j-ea"/>
              <a:ea typeface="+mj-ea"/>
            </a:endParaRPr>
          </a:p>
        </p:txBody>
      </p:sp>
      <p:sp>
        <p:nvSpPr>
          <p:cNvPr id="34" name="六边形 33"/>
          <p:cNvSpPr/>
          <p:nvPr/>
        </p:nvSpPr>
        <p:spPr>
          <a:xfrm>
            <a:off x="3670301" y="1659069"/>
            <a:ext cx="1718611" cy="1478539"/>
          </a:xfrm>
          <a:prstGeom prst="hexagon">
            <a:avLst/>
          </a:prstGeom>
          <a:noFill/>
          <a:ln w="28575">
            <a:solidFill>
              <a:srgbClr val="D4D5D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j-ea"/>
              <a:ea typeface="+mj-ea"/>
            </a:endParaRPr>
          </a:p>
        </p:txBody>
      </p:sp>
      <p:sp>
        <p:nvSpPr>
          <p:cNvPr id="35" name="六边形 34"/>
          <p:cNvSpPr/>
          <p:nvPr/>
        </p:nvSpPr>
        <p:spPr>
          <a:xfrm>
            <a:off x="6542934" y="1665261"/>
            <a:ext cx="1687173" cy="1477586"/>
          </a:xfrm>
          <a:prstGeom prst="hexagon">
            <a:avLst/>
          </a:prstGeom>
          <a:noFill/>
          <a:ln w="28575">
            <a:solidFill>
              <a:srgbClr val="D4D5D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j-ea"/>
              <a:ea typeface="+mj-ea"/>
            </a:endParaRPr>
          </a:p>
        </p:txBody>
      </p:sp>
      <p:grpSp>
        <p:nvGrpSpPr>
          <p:cNvPr id="38" name="组合 37"/>
          <p:cNvGrpSpPr/>
          <p:nvPr/>
        </p:nvGrpSpPr>
        <p:grpSpPr>
          <a:xfrm>
            <a:off x="735370" y="3359623"/>
            <a:ext cx="1915405" cy="736437"/>
            <a:chOff x="1106092" y="3325188"/>
            <a:chExt cx="2553426" cy="981744"/>
          </a:xfrm>
        </p:grpSpPr>
        <p:sp>
          <p:nvSpPr>
            <p:cNvPr id="41" name="矩形 40"/>
            <p:cNvSpPr/>
            <p:nvPr/>
          </p:nvSpPr>
          <p:spPr>
            <a:xfrm>
              <a:off x="1106092" y="3759528"/>
              <a:ext cx="2553335" cy="54740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b="1" dirty="0">
                  <a:solidFill>
                    <a:schemeClr val="tx1">
                      <a:lumMod val="50000"/>
                      <a:lumOff val="50000"/>
                    </a:schemeClr>
                  </a:solidFill>
                  <a:latin typeface="+mj-ea"/>
                  <a:ea typeface="+mj-ea"/>
                </a:rPr>
                <a:t>个人投资者：你我他等自然人</a:t>
              </a:r>
              <a:endParaRPr lang="en-US" altLang="zh-CN" sz="900" b="1" dirty="0">
                <a:solidFill>
                  <a:schemeClr val="tx1">
                    <a:lumMod val="50000"/>
                    <a:lumOff val="50000"/>
                  </a:schemeClr>
                </a:solidFill>
                <a:latin typeface="+mj-ea"/>
                <a:ea typeface="+mj-ea"/>
              </a:endParaRPr>
            </a:p>
            <a:p>
              <a:pPr algn="ctr">
                <a:lnSpc>
                  <a:spcPct val="120000"/>
                </a:lnSpc>
              </a:pPr>
              <a:r>
                <a:rPr lang="zh-CN" altLang="en-US" sz="900" b="1" dirty="0">
                  <a:solidFill>
                    <a:schemeClr val="tx1">
                      <a:lumMod val="50000"/>
                      <a:lumOff val="50000"/>
                    </a:schemeClr>
                  </a:solidFill>
                  <a:latin typeface="+mj-ea"/>
                  <a:ea typeface="+mj-ea"/>
                </a:rPr>
                <a:t>机构投资者：基金公司，券商自营</a:t>
              </a:r>
            </a:p>
          </p:txBody>
        </p:sp>
        <p:sp>
          <p:nvSpPr>
            <p:cNvPr id="44" name="矩形 43"/>
            <p:cNvSpPr/>
            <p:nvPr/>
          </p:nvSpPr>
          <p:spPr>
            <a:xfrm>
              <a:off x="1417544" y="3325188"/>
              <a:ext cx="2241974" cy="42730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chemeClr val="tx1">
                      <a:lumMod val="65000"/>
                      <a:lumOff val="35000"/>
                    </a:schemeClr>
                  </a:solidFill>
                  <a:latin typeface="+mj-ea"/>
                  <a:ea typeface="+mj-ea"/>
                </a:rPr>
                <a:t>投资者</a:t>
              </a:r>
            </a:p>
          </p:txBody>
        </p:sp>
      </p:grpSp>
      <p:grpSp>
        <p:nvGrpSpPr>
          <p:cNvPr id="47" name="组合 46"/>
          <p:cNvGrpSpPr/>
          <p:nvPr/>
        </p:nvGrpSpPr>
        <p:grpSpPr>
          <a:xfrm>
            <a:off x="3459406" y="3354542"/>
            <a:ext cx="1929150" cy="902637"/>
            <a:chOff x="1106092" y="3325188"/>
            <a:chExt cx="2571750" cy="1203305"/>
          </a:xfrm>
        </p:grpSpPr>
        <p:sp>
          <p:nvSpPr>
            <p:cNvPr id="48" name="矩形 47"/>
            <p:cNvSpPr/>
            <p:nvPr/>
          </p:nvSpPr>
          <p:spPr>
            <a:xfrm>
              <a:off x="1106092" y="3759528"/>
              <a:ext cx="2571750" cy="7689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b="1" dirty="0">
                  <a:solidFill>
                    <a:schemeClr val="tx1">
                      <a:lumMod val="50000"/>
                      <a:lumOff val="50000"/>
                    </a:schemeClr>
                  </a:solidFill>
                  <a:latin typeface="+mj-ea"/>
                  <a:ea typeface="+mj-ea"/>
                </a:rPr>
                <a:t>也称券商，专门经营证券业务，主要有证券经营；证券自营和证券承销三类业务</a:t>
              </a:r>
              <a:endParaRPr lang="en-US" altLang="zh-CN" sz="900" b="1" dirty="0">
                <a:solidFill>
                  <a:schemeClr val="tx1">
                    <a:lumMod val="50000"/>
                    <a:lumOff val="50000"/>
                  </a:schemeClr>
                </a:solidFill>
                <a:latin typeface="+mj-ea"/>
                <a:ea typeface="+mj-ea"/>
              </a:endParaRPr>
            </a:p>
          </p:txBody>
        </p:sp>
        <p:sp>
          <p:nvSpPr>
            <p:cNvPr id="49" name="矩形 48"/>
            <p:cNvSpPr/>
            <p:nvPr/>
          </p:nvSpPr>
          <p:spPr>
            <a:xfrm>
              <a:off x="1417544" y="3325188"/>
              <a:ext cx="2241974" cy="42730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chemeClr val="tx1">
                      <a:lumMod val="65000"/>
                      <a:lumOff val="35000"/>
                    </a:schemeClr>
                  </a:solidFill>
                  <a:latin typeface="+mj-ea"/>
                  <a:ea typeface="+mj-ea"/>
                </a:rPr>
                <a:t>证券公司</a:t>
              </a:r>
            </a:p>
          </p:txBody>
        </p:sp>
      </p:grpSp>
      <p:grpSp>
        <p:nvGrpSpPr>
          <p:cNvPr id="50" name="组合 49"/>
          <p:cNvGrpSpPr/>
          <p:nvPr/>
        </p:nvGrpSpPr>
        <p:grpSpPr>
          <a:xfrm>
            <a:off x="6432140" y="3354543"/>
            <a:ext cx="1915405" cy="902637"/>
            <a:chOff x="1106092" y="3325188"/>
            <a:chExt cx="2553426" cy="1203305"/>
          </a:xfrm>
        </p:grpSpPr>
        <p:sp>
          <p:nvSpPr>
            <p:cNvPr id="51" name="矩形 50"/>
            <p:cNvSpPr/>
            <p:nvPr/>
          </p:nvSpPr>
          <p:spPr>
            <a:xfrm>
              <a:off x="1106092" y="3759528"/>
              <a:ext cx="2553335" cy="7689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b="1" dirty="0">
                  <a:solidFill>
                    <a:schemeClr val="tx1">
                      <a:lumMod val="50000"/>
                      <a:lumOff val="50000"/>
                    </a:schemeClr>
                  </a:solidFill>
                  <a:latin typeface="+mj-ea"/>
                  <a:ea typeface="+mj-ea"/>
                </a:rPr>
                <a:t>为证券集中交易提供场所和设施，组织和监督证券交易，实行自律管理的法人</a:t>
              </a:r>
            </a:p>
          </p:txBody>
        </p:sp>
        <p:sp>
          <p:nvSpPr>
            <p:cNvPr id="52" name="矩形 51"/>
            <p:cNvSpPr/>
            <p:nvPr/>
          </p:nvSpPr>
          <p:spPr>
            <a:xfrm>
              <a:off x="1417544" y="3325188"/>
              <a:ext cx="2241974" cy="42730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chemeClr val="tx1">
                      <a:lumMod val="65000"/>
                      <a:lumOff val="35000"/>
                    </a:schemeClr>
                  </a:solidFill>
                  <a:latin typeface="+mj-ea"/>
                  <a:ea typeface="+mj-ea"/>
                </a:rPr>
                <a:t>证券交易所</a:t>
              </a:r>
              <a:endParaRPr lang="en-US" altLang="zh-CN" sz="1350" b="1" dirty="0">
                <a:solidFill>
                  <a:schemeClr val="tx1">
                    <a:lumMod val="65000"/>
                    <a:lumOff val="35000"/>
                  </a:schemeClr>
                </a:solidFill>
                <a:latin typeface="+mj-ea"/>
                <a:ea typeface="+mj-ea"/>
              </a:endParaRPr>
            </a:p>
          </p:txBody>
        </p:sp>
      </p:grpSp>
      <p:sp>
        <p:nvSpPr>
          <p:cNvPr id="9" name="箭头: 右 8"/>
          <p:cNvSpPr/>
          <p:nvPr/>
        </p:nvSpPr>
        <p:spPr>
          <a:xfrm>
            <a:off x="2731214" y="2379678"/>
            <a:ext cx="823686" cy="384144"/>
          </a:xfrm>
          <a:prstGeom prst="rightArrow">
            <a:avLst/>
          </a:prstGeom>
          <a:solidFill>
            <a:srgbClr val="8B0012"/>
          </a:solidFill>
          <a:ln>
            <a:solidFill>
              <a:srgbClr val="8B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箭头: 右 53"/>
          <p:cNvSpPr/>
          <p:nvPr/>
        </p:nvSpPr>
        <p:spPr>
          <a:xfrm>
            <a:off x="5608454" y="2379678"/>
            <a:ext cx="823686" cy="384144"/>
          </a:xfrm>
          <a:prstGeom prst="rightArrow">
            <a:avLst/>
          </a:prstGeom>
          <a:solidFill>
            <a:srgbClr val="8B0012"/>
          </a:solidFill>
          <a:ln>
            <a:solidFill>
              <a:srgbClr val="8B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5" name="矩形 54"/>
          <p:cNvSpPr/>
          <p:nvPr/>
        </p:nvSpPr>
        <p:spPr>
          <a:xfrm>
            <a:off x="2408698" y="2037886"/>
            <a:ext cx="1409042" cy="27828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b="1" dirty="0">
                <a:latin typeface="+mj-ea"/>
                <a:ea typeface="+mj-ea"/>
              </a:rPr>
              <a:t>开户注册</a:t>
            </a:r>
          </a:p>
        </p:txBody>
      </p:sp>
      <p:sp>
        <p:nvSpPr>
          <p:cNvPr id="56" name="矩形 55"/>
          <p:cNvSpPr/>
          <p:nvPr/>
        </p:nvSpPr>
        <p:spPr>
          <a:xfrm>
            <a:off x="5278281" y="2037886"/>
            <a:ext cx="1409042" cy="27828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b="1" dirty="0">
                <a:latin typeface="+mj-ea"/>
                <a:ea typeface="+mj-ea"/>
              </a:rPr>
              <a:t>会员制</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6242920" y="1520075"/>
            <a:ext cx="2885586" cy="978322"/>
            <a:chOff x="874713" y="3158183"/>
            <a:chExt cx="2241974" cy="950147"/>
          </a:xfrm>
        </p:grpSpPr>
        <p:sp>
          <p:nvSpPr>
            <p:cNvPr id="29" name="矩形 28"/>
            <p:cNvSpPr/>
            <p:nvPr/>
          </p:nvSpPr>
          <p:spPr>
            <a:xfrm>
              <a:off x="874713" y="3537780"/>
              <a:ext cx="2174241" cy="57055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mj-ea"/>
                  <a:ea typeface="+mj-ea"/>
                </a:rPr>
                <a:t>买上述所有服务，并支付佣金</a:t>
              </a:r>
            </a:p>
          </p:txBody>
        </p:sp>
        <p:sp>
          <p:nvSpPr>
            <p:cNvPr id="30" name="矩形 29"/>
            <p:cNvSpPr/>
            <p:nvPr/>
          </p:nvSpPr>
          <p:spPr>
            <a:xfrm>
              <a:off x="874713" y="3158183"/>
              <a:ext cx="2241974" cy="31946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chemeClr val="tx1">
                      <a:lumMod val="65000"/>
                      <a:lumOff val="35000"/>
                    </a:schemeClr>
                  </a:solidFill>
                  <a:latin typeface="思源黑体 Regular" panose="020B0500000000000000" charset="-122"/>
                  <a:ea typeface="思源黑体 Regular" panose="020B0500000000000000" charset="-122"/>
                </a:rPr>
                <a:t>买金融服务</a:t>
              </a:r>
            </a:p>
          </p:txBody>
        </p:sp>
      </p:grpSp>
      <p:grpSp>
        <p:nvGrpSpPr>
          <p:cNvPr id="31" name="组合 30"/>
          <p:cNvGrpSpPr/>
          <p:nvPr/>
        </p:nvGrpSpPr>
        <p:grpSpPr>
          <a:xfrm>
            <a:off x="259818" y="1398449"/>
            <a:ext cx="2474074" cy="1323862"/>
            <a:chOff x="1130711" y="3433848"/>
            <a:chExt cx="2247965" cy="878028"/>
          </a:xfrm>
        </p:grpSpPr>
        <p:sp>
          <p:nvSpPr>
            <p:cNvPr id="32" name="矩形 31"/>
            <p:cNvSpPr/>
            <p:nvPr/>
          </p:nvSpPr>
          <p:spPr>
            <a:xfrm>
              <a:off x="1313021" y="3706188"/>
              <a:ext cx="2065655" cy="60568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mj-ea"/>
                  <a:ea typeface="+mj-ea"/>
                </a:rPr>
                <a:t>如</a:t>
              </a:r>
              <a:r>
                <a:rPr lang="en-US" altLang="zh-CN" sz="1400" dirty="0">
                  <a:latin typeface="+mj-ea"/>
                  <a:ea typeface="+mj-ea"/>
                </a:rPr>
                <a:t>IPO</a:t>
              </a:r>
              <a:r>
                <a:rPr lang="zh-CN" altLang="en-US" sz="1400" dirty="0">
                  <a:latin typeface="+mj-ea"/>
                  <a:ea typeface="+mj-ea"/>
                </a:rPr>
                <a:t>，并购服务；研究报告；终端、数据平台；</a:t>
              </a:r>
            </a:p>
          </p:txBody>
        </p:sp>
        <p:sp>
          <p:nvSpPr>
            <p:cNvPr id="33" name="矩形 32"/>
            <p:cNvSpPr/>
            <p:nvPr/>
          </p:nvSpPr>
          <p:spPr>
            <a:xfrm>
              <a:off x="1130711" y="3433848"/>
              <a:ext cx="2241974" cy="43850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a:solidFill>
                    <a:schemeClr val="tx1">
                      <a:lumMod val="50000"/>
                      <a:lumOff val="50000"/>
                    </a:schemeClr>
                  </a:solidFill>
                  <a:latin typeface="+mj-ea"/>
                  <a:ea typeface="+mj-ea"/>
                </a:rPr>
                <a:t>卖金融服务</a:t>
              </a:r>
              <a:endParaRPr lang="zh-CN" altLang="en-US" sz="1350" b="1" dirty="0">
                <a:solidFill>
                  <a:schemeClr val="tx1">
                    <a:lumMod val="65000"/>
                    <a:lumOff val="35000"/>
                  </a:schemeClr>
                </a:solidFill>
                <a:latin typeface="+mj-ea"/>
                <a:ea typeface="+mj-ea"/>
              </a:endParaRPr>
            </a:p>
          </p:txBody>
        </p:sp>
      </p:grpSp>
      <p:grpSp>
        <p:nvGrpSpPr>
          <p:cNvPr id="3" name="组合 2"/>
          <p:cNvGrpSpPr/>
          <p:nvPr/>
        </p:nvGrpSpPr>
        <p:grpSpPr>
          <a:xfrm>
            <a:off x="2861945" y="950951"/>
            <a:ext cx="3175635" cy="1976755"/>
            <a:chOff x="3686435" y="2272556"/>
            <a:chExt cx="4819131" cy="2998830"/>
          </a:xfrm>
        </p:grpSpPr>
        <p:grpSp>
          <p:nvGrpSpPr>
            <p:cNvPr id="4" name="Group 2"/>
            <p:cNvGrpSpPr/>
            <p:nvPr/>
          </p:nvGrpSpPr>
          <p:grpSpPr>
            <a:xfrm>
              <a:off x="3686435" y="2272556"/>
              <a:ext cx="4819131" cy="2998830"/>
              <a:chOff x="3697962" y="2132856"/>
              <a:chExt cx="4819131" cy="2998830"/>
            </a:xfrm>
          </p:grpSpPr>
          <p:sp>
            <p:nvSpPr>
              <p:cNvPr id="11" name="Freeform: Shape 37"/>
              <p:cNvSpPr/>
              <p:nvPr/>
            </p:nvSpPr>
            <p:spPr bwMode="auto">
              <a:xfrm>
                <a:off x="5623430" y="3073815"/>
                <a:ext cx="968194" cy="1119971"/>
              </a:xfrm>
              <a:custGeom>
                <a:avLst/>
                <a:gdLst/>
                <a:ahLst/>
                <a:cxnLst>
                  <a:cxn ang="0">
                    <a:pos x="532" y="393"/>
                  </a:cxn>
                  <a:cxn ang="0">
                    <a:pos x="532" y="393"/>
                  </a:cxn>
                  <a:cxn ang="0">
                    <a:pos x="532" y="0"/>
                  </a:cxn>
                  <a:cxn ang="0">
                    <a:pos x="0" y="0"/>
                  </a:cxn>
                  <a:cxn ang="0">
                    <a:pos x="0" y="339"/>
                  </a:cxn>
                  <a:cxn ang="0">
                    <a:pos x="0" y="339"/>
                  </a:cxn>
                  <a:cxn ang="0">
                    <a:pos x="0" y="732"/>
                  </a:cxn>
                  <a:cxn ang="0">
                    <a:pos x="532" y="732"/>
                  </a:cxn>
                  <a:cxn ang="0">
                    <a:pos x="532" y="393"/>
                  </a:cxn>
                </a:cxnLst>
                <a:rect l="0" t="0" r="r" b="b"/>
                <a:pathLst>
                  <a:path w="532" h="732">
                    <a:moveTo>
                      <a:pt x="532" y="393"/>
                    </a:moveTo>
                    <a:lnTo>
                      <a:pt x="532" y="393"/>
                    </a:lnTo>
                    <a:lnTo>
                      <a:pt x="532" y="0"/>
                    </a:lnTo>
                    <a:lnTo>
                      <a:pt x="0" y="0"/>
                    </a:lnTo>
                    <a:lnTo>
                      <a:pt x="0" y="339"/>
                    </a:lnTo>
                    <a:lnTo>
                      <a:pt x="0" y="339"/>
                    </a:lnTo>
                    <a:lnTo>
                      <a:pt x="0" y="732"/>
                    </a:lnTo>
                    <a:lnTo>
                      <a:pt x="532" y="732"/>
                    </a:lnTo>
                    <a:lnTo>
                      <a:pt x="532" y="393"/>
                    </a:lnTo>
                    <a:close/>
                  </a:path>
                </a:pathLst>
              </a:custGeom>
              <a:solidFill>
                <a:srgbClr val="8B0012"/>
              </a:solidFill>
              <a:ln w="9525">
                <a:noFill/>
                <a:round/>
              </a:ln>
            </p:spPr>
            <p:txBody>
              <a:bodyPr anchor="ctr"/>
              <a:lstStyle/>
              <a:p>
                <a:pPr algn="ctr"/>
                <a:endParaRPr sz="1350"/>
              </a:p>
            </p:txBody>
          </p:sp>
          <p:sp>
            <p:nvSpPr>
              <p:cNvPr id="12" name="Freeform: Shape 38"/>
              <p:cNvSpPr/>
              <p:nvPr/>
            </p:nvSpPr>
            <p:spPr bwMode="auto">
              <a:xfrm>
                <a:off x="5623430" y="2132856"/>
                <a:ext cx="2893662" cy="940959"/>
              </a:xfrm>
              <a:custGeom>
                <a:avLst/>
                <a:gdLst/>
                <a:ahLst/>
                <a:cxnLst>
                  <a:cxn ang="0">
                    <a:pos x="1590" y="615"/>
                  </a:cxn>
                  <a:cxn ang="0">
                    <a:pos x="0" y="615"/>
                  </a:cxn>
                  <a:cxn ang="0">
                    <a:pos x="524" y="0"/>
                  </a:cxn>
                  <a:cxn ang="0">
                    <a:pos x="1058" y="0"/>
                  </a:cxn>
                  <a:cxn ang="0">
                    <a:pos x="1590" y="615"/>
                  </a:cxn>
                </a:cxnLst>
                <a:rect l="0" t="0" r="r" b="b"/>
                <a:pathLst>
                  <a:path w="1590" h="615">
                    <a:moveTo>
                      <a:pt x="1590" y="615"/>
                    </a:moveTo>
                    <a:lnTo>
                      <a:pt x="0" y="615"/>
                    </a:lnTo>
                    <a:lnTo>
                      <a:pt x="524" y="0"/>
                    </a:lnTo>
                    <a:lnTo>
                      <a:pt x="1058" y="0"/>
                    </a:lnTo>
                    <a:lnTo>
                      <a:pt x="1590" y="615"/>
                    </a:lnTo>
                    <a:close/>
                  </a:path>
                </a:pathLst>
              </a:custGeom>
              <a:solidFill>
                <a:srgbClr val="8B0012"/>
              </a:solidFill>
              <a:ln w="9525">
                <a:noFill/>
                <a:round/>
              </a:ln>
            </p:spPr>
            <p:txBody>
              <a:bodyPr vert="horz" wrap="square" lIns="68591" tIns="34295" rIns="68591" bIns="34295" anchor="ctr" anchorCtr="0" compatLnSpc="1">
                <a:normAutofit/>
              </a:bodyPr>
              <a:lstStyle/>
              <a:p>
                <a:pPr lvl="0" algn="ctr"/>
                <a:endParaRPr lang="zh-CN" altLang="en-US" b="1" dirty="0">
                  <a:solidFill>
                    <a:srgbClr val="FFFFFF"/>
                  </a:solidFill>
                </a:endParaRPr>
              </a:p>
            </p:txBody>
          </p:sp>
          <p:sp>
            <p:nvSpPr>
              <p:cNvPr id="13" name="Freeform: Shape 39"/>
              <p:cNvSpPr/>
              <p:nvPr/>
            </p:nvSpPr>
            <p:spPr bwMode="auto">
              <a:xfrm>
                <a:off x="7552538" y="3073815"/>
                <a:ext cx="964555" cy="1588155"/>
              </a:xfrm>
              <a:custGeom>
                <a:avLst/>
                <a:gdLst/>
                <a:ahLst/>
                <a:cxnLst>
                  <a:cxn ang="0">
                    <a:pos x="0" y="391"/>
                  </a:cxn>
                  <a:cxn ang="0">
                    <a:pos x="0" y="0"/>
                  </a:cxn>
                  <a:cxn ang="0">
                    <a:pos x="530" y="0"/>
                  </a:cxn>
                  <a:cxn ang="0">
                    <a:pos x="530" y="1038"/>
                  </a:cxn>
                  <a:cxn ang="0">
                    <a:pos x="0" y="391"/>
                  </a:cxn>
                </a:cxnLst>
                <a:rect l="0" t="0" r="r" b="b"/>
                <a:pathLst>
                  <a:path w="530" h="1038">
                    <a:moveTo>
                      <a:pt x="0" y="391"/>
                    </a:moveTo>
                    <a:lnTo>
                      <a:pt x="0" y="0"/>
                    </a:lnTo>
                    <a:lnTo>
                      <a:pt x="530" y="0"/>
                    </a:lnTo>
                    <a:lnTo>
                      <a:pt x="530" y="1038"/>
                    </a:lnTo>
                    <a:lnTo>
                      <a:pt x="0" y="391"/>
                    </a:lnTo>
                    <a:close/>
                  </a:path>
                </a:pathLst>
              </a:custGeom>
              <a:solidFill>
                <a:srgbClr val="8B0012"/>
              </a:solidFill>
              <a:ln w="9525">
                <a:noFill/>
                <a:round/>
              </a:ln>
            </p:spPr>
            <p:txBody>
              <a:bodyPr anchor="ctr"/>
              <a:lstStyle/>
              <a:p>
                <a:pPr algn="ctr"/>
                <a:endParaRPr sz="1350"/>
              </a:p>
            </p:txBody>
          </p:sp>
          <p:sp>
            <p:nvSpPr>
              <p:cNvPr id="14" name="Freeform: Shape 40"/>
              <p:cNvSpPr/>
              <p:nvPr/>
            </p:nvSpPr>
            <p:spPr bwMode="auto">
              <a:xfrm>
                <a:off x="3697962" y="4193787"/>
                <a:ext cx="2893662" cy="937899"/>
              </a:xfrm>
              <a:custGeom>
                <a:avLst/>
                <a:gdLst/>
                <a:ahLst/>
                <a:cxnLst>
                  <a:cxn ang="0">
                    <a:pos x="0" y="0"/>
                  </a:cxn>
                  <a:cxn ang="0">
                    <a:pos x="1590" y="0"/>
                  </a:cxn>
                  <a:cxn ang="0">
                    <a:pos x="1066" y="613"/>
                  </a:cxn>
                  <a:cxn ang="0">
                    <a:pos x="532" y="613"/>
                  </a:cxn>
                  <a:cxn ang="0">
                    <a:pos x="0" y="0"/>
                  </a:cxn>
                </a:cxnLst>
                <a:rect l="0" t="0" r="r" b="b"/>
                <a:pathLst>
                  <a:path w="1590" h="613">
                    <a:moveTo>
                      <a:pt x="0" y="0"/>
                    </a:moveTo>
                    <a:lnTo>
                      <a:pt x="1590" y="0"/>
                    </a:lnTo>
                    <a:lnTo>
                      <a:pt x="1066" y="613"/>
                    </a:lnTo>
                    <a:lnTo>
                      <a:pt x="532" y="613"/>
                    </a:lnTo>
                    <a:lnTo>
                      <a:pt x="0" y="0"/>
                    </a:lnTo>
                    <a:close/>
                  </a:path>
                </a:pathLst>
              </a:custGeom>
              <a:solidFill>
                <a:srgbClr val="8B0012"/>
              </a:solidFill>
              <a:ln w="9525">
                <a:noFill/>
                <a:round/>
              </a:ln>
            </p:spPr>
            <p:txBody>
              <a:bodyPr vert="horz" wrap="square" lIns="68591" tIns="34295" rIns="68591" bIns="34295" anchor="ctr" anchorCtr="0" compatLnSpc="1">
                <a:normAutofit/>
              </a:bodyPr>
              <a:lstStyle/>
              <a:p>
                <a:pPr lvl="0" algn="ctr"/>
                <a:endParaRPr lang="zh-CN" altLang="en-US" b="1" dirty="0">
                  <a:solidFill>
                    <a:srgbClr val="FF0000"/>
                  </a:solidFill>
                </a:endParaRPr>
              </a:p>
            </p:txBody>
          </p:sp>
          <p:sp>
            <p:nvSpPr>
              <p:cNvPr id="15" name="Freeform: Shape 41"/>
              <p:cNvSpPr/>
              <p:nvPr/>
            </p:nvSpPr>
            <p:spPr bwMode="auto">
              <a:xfrm>
                <a:off x="3697962" y="2604101"/>
                <a:ext cx="968194" cy="1589686"/>
              </a:xfrm>
              <a:custGeom>
                <a:avLst/>
                <a:gdLst/>
                <a:ahLst/>
                <a:cxnLst>
                  <a:cxn ang="0">
                    <a:pos x="532" y="648"/>
                  </a:cxn>
                  <a:cxn ang="0">
                    <a:pos x="532" y="1039"/>
                  </a:cxn>
                  <a:cxn ang="0">
                    <a:pos x="0" y="1039"/>
                  </a:cxn>
                  <a:cxn ang="0">
                    <a:pos x="0" y="0"/>
                  </a:cxn>
                  <a:cxn ang="0">
                    <a:pos x="532" y="648"/>
                  </a:cxn>
                </a:cxnLst>
                <a:rect l="0" t="0" r="r" b="b"/>
                <a:pathLst>
                  <a:path w="532" h="1039">
                    <a:moveTo>
                      <a:pt x="532" y="648"/>
                    </a:moveTo>
                    <a:lnTo>
                      <a:pt x="532" y="1039"/>
                    </a:lnTo>
                    <a:lnTo>
                      <a:pt x="0" y="1039"/>
                    </a:lnTo>
                    <a:lnTo>
                      <a:pt x="0" y="0"/>
                    </a:lnTo>
                    <a:lnTo>
                      <a:pt x="532" y="648"/>
                    </a:lnTo>
                    <a:close/>
                  </a:path>
                </a:pathLst>
              </a:custGeom>
              <a:solidFill>
                <a:srgbClr val="8B0012"/>
              </a:solidFill>
              <a:ln w="9525">
                <a:noFill/>
                <a:round/>
              </a:ln>
            </p:spPr>
            <p:txBody>
              <a:bodyPr anchor="ctr"/>
              <a:lstStyle/>
              <a:p>
                <a:pPr algn="ctr"/>
                <a:endParaRPr sz="1350"/>
              </a:p>
            </p:txBody>
          </p:sp>
          <p:grpSp>
            <p:nvGrpSpPr>
              <p:cNvPr id="16" name="Group 42"/>
              <p:cNvGrpSpPr/>
              <p:nvPr/>
            </p:nvGrpSpPr>
            <p:grpSpPr>
              <a:xfrm>
                <a:off x="4002452" y="3443581"/>
                <a:ext cx="359215" cy="419757"/>
                <a:chOff x="-213519" y="1123950"/>
                <a:chExt cx="282575" cy="330200"/>
              </a:xfrm>
              <a:solidFill>
                <a:schemeClr val="bg1"/>
              </a:solidFill>
            </p:grpSpPr>
            <p:sp>
              <p:nvSpPr>
                <p:cNvPr id="23" name="Freeform: Shape 43"/>
                <p:cNvSpPr/>
                <p:nvPr/>
              </p:nvSpPr>
              <p:spPr bwMode="auto">
                <a:xfrm>
                  <a:off x="-213519" y="1149350"/>
                  <a:ext cx="261938" cy="304800"/>
                </a:xfrm>
                <a:custGeom>
                  <a:avLst/>
                  <a:gdLst/>
                  <a:ahLst/>
                  <a:cxnLst>
                    <a:cxn ang="0">
                      <a:pos x="40" y="0"/>
                    </a:cxn>
                    <a:cxn ang="0">
                      <a:pos x="15" y="13"/>
                    </a:cxn>
                    <a:cxn ang="0">
                      <a:pos x="15" y="77"/>
                    </a:cxn>
                    <a:cxn ang="0">
                      <a:pos x="71" y="77"/>
                    </a:cxn>
                    <a:cxn ang="0">
                      <a:pos x="82" y="49"/>
                    </a:cxn>
                    <a:cxn ang="0">
                      <a:pos x="40" y="49"/>
                    </a:cxn>
                    <a:cxn ang="0">
                      <a:pos x="40" y="0"/>
                    </a:cxn>
                  </a:cxnLst>
                  <a:rect l="0" t="0" r="r" b="b"/>
                  <a:pathLst>
                    <a:path w="82" h="95">
                      <a:moveTo>
                        <a:pt x="40" y="0"/>
                      </a:moveTo>
                      <a:cubicBezTo>
                        <a:pt x="31" y="1"/>
                        <a:pt x="22" y="5"/>
                        <a:pt x="15" y="13"/>
                      </a:cubicBezTo>
                      <a:cubicBezTo>
                        <a:pt x="0" y="31"/>
                        <a:pt x="0" y="60"/>
                        <a:pt x="15" y="77"/>
                      </a:cubicBezTo>
                      <a:cubicBezTo>
                        <a:pt x="30" y="95"/>
                        <a:pt x="55" y="95"/>
                        <a:pt x="71" y="77"/>
                      </a:cubicBezTo>
                      <a:cubicBezTo>
                        <a:pt x="77" y="69"/>
                        <a:pt x="81" y="59"/>
                        <a:pt x="82" y="49"/>
                      </a:cubicBezTo>
                      <a:cubicBezTo>
                        <a:pt x="40" y="49"/>
                        <a:pt x="40" y="49"/>
                        <a:pt x="40" y="49"/>
                      </a:cubicBezTo>
                      <a:lnTo>
                        <a:pt x="40" y="0"/>
                      </a:lnTo>
                      <a:close/>
                    </a:path>
                  </a:pathLst>
                </a:custGeom>
                <a:grpFill/>
                <a:ln w="9525">
                  <a:noFill/>
                  <a:round/>
                </a:ln>
              </p:spPr>
              <p:txBody>
                <a:bodyPr anchor="ctr"/>
                <a:lstStyle/>
                <a:p>
                  <a:pPr algn="ctr"/>
                  <a:endParaRPr sz="1350"/>
                </a:p>
              </p:txBody>
            </p:sp>
            <p:sp>
              <p:nvSpPr>
                <p:cNvPr id="24" name="Freeform: Shape 44"/>
                <p:cNvSpPr/>
                <p:nvPr/>
              </p:nvSpPr>
              <p:spPr bwMode="auto">
                <a:xfrm>
                  <a:off x="-69057" y="1123950"/>
                  <a:ext cx="138113" cy="160338"/>
                </a:xfrm>
                <a:custGeom>
                  <a:avLst/>
                  <a:gdLst/>
                  <a:ahLst/>
                  <a:cxnLst>
                    <a:cxn ang="0">
                      <a:pos x="31" y="15"/>
                    </a:cxn>
                    <a:cxn ang="0">
                      <a:pos x="0" y="1"/>
                    </a:cxn>
                    <a:cxn ang="0">
                      <a:pos x="0" y="50"/>
                    </a:cxn>
                    <a:cxn ang="0">
                      <a:pos x="43" y="50"/>
                    </a:cxn>
                    <a:cxn ang="0">
                      <a:pos x="31" y="15"/>
                    </a:cxn>
                  </a:cxnLst>
                  <a:rect l="0" t="0" r="r" b="b"/>
                  <a:pathLst>
                    <a:path w="43" h="50">
                      <a:moveTo>
                        <a:pt x="31" y="15"/>
                      </a:moveTo>
                      <a:cubicBezTo>
                        <a:pt x="23" y="5"/>
                        <a:pt x="11" y="0"/>
                        <a:pt x="0" y="1"/>
                      </a:cubicBezTo>
                      <a:cubicBezTo>
                        <a:pt x="0" y="50"/>
                        <a:pt x="0" y="50"/>
                        <a:pt x="0" y="50"/>
                      </a:cubicBezTo>
                      <a:cubicBezTo>
                        <a:pt x="43" y="50"/>
                        <a:pt x="43" y="50"/>
                        <a:pt x="43" y="50"/>
                      </a:cubicBezTo>
                      <a:cubicBezTo>
                        <a:pt x="43" y="37"/>
                        <a:pt x="40" y="24"/>
                        <a:pt x="31" y="15"/>
                      </a:cubicBezTo>
                      <a:close/>
                    </a:path>
                  </a:pathLst>
                </a:custGeom>
                <a:grpFill/>
                <a:ln w="9525">
                  <a:noFill/>
                  <a:round/>
                </a:ln>
              </p:spPr>
              <p:txBody>
                <a:bodyPr anchor="ctr"/>
                <a:lstStyle/>
                <a:p>
                  <a:pPr algn="ctr"/>
                  <a:endParaRPr sz="1350"/>
                </a:p>
              </p:txBody>
            </p:sp>
          </p:grpSp>
          <p:grpSp>
            <p:nvGrpSpPr>
              <p:cNvPr id="17" name="Group 45"/>
              <p:cNvGrpSpPr/>
              <p:nvPr/>
            </p:nvGrpSpPr>
            <p:grpSpPr>
              <a:xfrm>
                <a:off x="5971301" y="3491004"/>
                <a:ext cx="272438" cy="324908"/>
                <a:chOff x="1540668" y="1155700"/>
                <a:chExt cx="214313" cy="255588"/>
              </a:xfrm>
              <a:solidFill>
                <a:schemeClr val="bg1"/>
              </a:solidFill>
            </p:grpSpPr>
            <p:sp>
              <p:nvSpPr>
                <p:cNvPr id="19" name="Rectangle 46"/>
                <p:cNvSpPr/>
                <p:nvPr/>
              </p:nvSpPr>
              <p:spPr bwMode="auto">
                <a:xfrm>
                  <a:off x="1540668" y="1181100"/>
                  <a:ext cx="85725" cy="100013"/>
                </a:xfrm>
                <a:prstGeom prst="rect">
                  <a:avLst/>
                </a:prstGeom>
                <a:grpFill/>
                <a:ln w="9525">
                  <a:noFill/>
                  <a:miter lim="800000"/>
                </a:ln>
              </p:spPr>
              <p:txBody>
                <a:bodyPr anchor="ctr"/>
                <a:lstStyle/>
                <a:p>
                  <a:pPr algn="ctr"/>
                  <a:endParaRPr sz="1350"/>
                </a:p>
              </p:txBody>
            </p:sp>
            <p:sp>
              <p:nvSpPr>
                <p:cNvPr id="20" name="Rectangle 47"/>
                <p:cNvSpPr/>
                <p:nvPr/>
              </p:nvSpPr>
              <p:spPr bwMode="auto">
                <a:xfrm>
                  <a:off x="1648618" y="1155700"/>
                  <a:ext cx="106363" cy="125413"/>
                </a:xfrm>
                <a:prstGeom prst="rect">
                  <a:avLst/>
                </a:prstGeom>
                <a:grpFill/>
                <a:ln w="9525">
                  <a:noFill/>
                  <a:miter lim="800000"/>
                </a:ln>
              </p:spPr>
              <p:txBody>
                <a:bodyPr anchor="ctr"/>
                <a:lstStyle/>
                <a:p>
                  <a:pPr algn="ctr"/>
                  <a:endParaRPr sz="1350"/>
                </a:p>
              </p:txBody>
            </p:sp>
            <p:sp>
              <p:nvSpPr>
                <p:cNvPr id="21" name="Rectangle 48"/>
                <p:cNvSpPr/>
                <p:nvPr/>
              </p:nvSpPr>
              <p:spPr bwMode="auto">
                <a:xfrm>
                  <a:off x="1540668" y="1309688"/>
                  <a:ext cx="85725" cy="101600"/>
                </a:xfrm>
                <a:prstGeom prst="rect">
                  <a:avLst/>
                </a:prstGeom>
                <a:grpFill/>
                <a:ln w="9525">
                  <a:noFill/>
                  <a:miter lim="800000"/>
                </a:ln>
              </p:spPr>
              <p:txBody>
                <a:bodyPr anchor="ctr"/>
                <a:lstStyle/>
                <a:p>
                  <a:pPr algn="ctr"/>
                  <a:endParaRPr sz="1350"/>
                </a:p>
              </p:txBody>
            </p:sp>
            <p:sp>
              <p:nvSpPr>
                <p:cNvPr id="22" name="Rectangle 49"/>
                <p:cNvSpPr/>
                <p:nvPr/>
              </p:nvSpPr>
              <p:spPr bwMode="auto">
                <a:xfrm>
                  <a:off x="1648618" y="1309688"/>
                  <a:ext cx="87313" cy="101600"/>
                </a:xfrm>
                <a:prstGeom prst="rect">
                  <a:avLst/>
                </a:prstGeom>
                <a:grpFill/>
                <a:ln w="9525">
                  <a:noFill/>
                  <a:miter lim="800000"/>
                </a:ln>
              </p:spPr>
              <p:txBody>
                <a:bodyPr anchor="ctr"/>
                <a:lstStyle/>
                <a:p>
                  <a:pPr algn="ctr"/>
                  <a:endParaRPr sz="1350"/>
                </a:p>
              </p:txBody>
            </p:sp>
          </p:grpSp>
          <p:sp>
            <p:nvSpPr>
              <p:cNvPr id="18" name="Freeform: Shape 50"/>
              <p:cNvSpPr/>
              <p:nvPr/>
            </p:nvSpPr>
            <p:spPr bwMode="auto">
              <a:xfrm>
                <a:off x="7874379" y="3491005"/>
                <a:ext cx="320872" cy="324908"/>
              </a:xfrm>
              <a:custGeom>
                <a:avLst/>
                <a:gdLst/>
                <a:ahLst/>
                <a:cxnLst>
                  <a:cxn ang="0">
                    <a:pos x="79" y="14"/>
                  </a:cxn>
                  <a:cxn ang="0">
                    <a:pos x="67" y="0"/>
                  </a:cxn>
                  <a:cxn ang="0">
                    <a:pos x="56" y="14"/>
                  </a:cxn>
                  <a:cxn ang="0">
                    <a:pos x="59" y="24"/>
                  </a:cxn>
                  <a:cxn ang="0">
                    <a:pos x="46" y="61"/>
                  </a:cxn>
                  <a:cxn ang="0">
                    <a:pos x="34" y="32"/>
                  </a:cxn>
                  <a:cxn ang="0">
                    <a:pos x="25" y="31"/>
                  </a:cxn>
                  <a:cxn ang="0">
                    <a:pos x="16" y="43"/>
                  </a:cxn>
                  <a:cxn ang="0">
                    <a:pos x="12" y="42"/>
                  </a:cxn>
                  <a:cxn ang="0">
                    <a:pos x="0" y="56"/>
                  </a:cxn>
                  <a:cxn ang="0">
                    <a:pos x="12" y="70"/>
                  </a:cxn>
                  <a:cxn ang="0">
                    <a:pos x="24" y="56"/>
                  </a:cxn>
                  <a:cxn ang="0">
                    <a:pos x="24" y="53"/>
                  </a:cxn>
                  <a:cxn ang="0">
                    <a:pos x="28" y="48"/>
                  </a:cxn>
                  <a:cxn ang="0">
                    <a:pos x="41" y="80"/>
                  </a:cxn>
                  <a:cxn ang="0">
                    <a:pos x="51" y="80"/>
                  </a:cxn>
                  <a:cxn ang="0">
                    <a:pos x="71" y="27"/>
                  </a:cxn>
                  <a:cxn ang="0">
                    <a:pos x="79" y="14"/>
                  </a:cxn>
                </a:cxnLst>
                <a:rect l="0" t="0" r="r" b="b"/>
                <a:pathLst>
                  <a:path w="79" h="80">
                    <a:moveTo>
                      <a:pt x="79" y="14"/>
                    </a:moveTo>
                    <a:cubicBezTo>
                      <a:pt x="79" y="6"/>
                      <a:pt x="74" y="0"/>
                      <a:pt x="67" y="0"/>
                    </a:cubicBezTo>
                    <a:cubicBezTo>
                      <a:pt x="61" y="0"/>
                      <a:pt x="56" y="6"/>
                      <a:pt x="56" y="14"/>
                    </a:cubicBezTo>
                    <a:cubicBezTo>
                      <a:pt x="56" y="18"/>
                      <a:pt x="57" y="21"/>
                      <a:pt x="59" y="24"/>
                    </a:cubicBezTo>
                    <a:cubicBezTo>
                      <a:pt x="46" y="61"/>
                      <a:pt x="46" y="61"/>
                      <a:pt x="46" y="61"/>
                    </a:cubicBezTo>
                    <a:cubicBezTo>
                      <a:pt x="34" y="32"/>
                      <a:pt x="34" y="32"/>
                      <a:pt x="34" y="32"/>
                    </a:cubicBezTo>
                    <a:cubicBezTo>
                      <a:pt x="25" y="31"/>
                      <a:pt x="25" y="31"/>
                      <a:pt x="25" y="31"/>
                    </a:cubicBezTo>
                    <a:cubicBezTo>
                      <a:pt x="16" y="43"/>
                      <a:pt x="16" y="43"/>
                      <a:pt x="16" y="43"/>
                    </a:cubicBezTo>
                    <a:cubicBezTo>
                      <a:pt x="15" y="43"/>
                      <a:pt x="13" y="42"/>
                      <a:pt x="12" y="42"/>
                    </a:cubicBezTo>
                    <a:cubicBezTo>
                      <a:pt x="6" y="42"/>
                      <a:pt x="0" y="48"/>
                      <a:pt x="0" y="56"/>
                    </a:cubicBezTo>
                    <a:cubicBezTo>
                      <a:pt x="0" y="64"/>
                      <a:pt x="6" y="70"/>
                      <a:pt x="12" y="70"/>
                    </a:cubicBezTo>
                    <a:cubicBezTo>
                      <a:pt x="19" y="70"/>
                      <a:pt x="24" y="64"/>
                      <a:pt x="24" y="56"/>
                    </a:cubicBezTo>
                    <a:cubicBezTo>
                      <a:pt x="24" y="55"/>
                      <a:pt x="24" y="54"/>
                      <a:pt x="24" y="53"/>
                    </a:cubicBezTo>
                    <a:cubicBezTo>
                      <a:pt x="28" y="48"/>
                      <a:pt x="28" y="48"/>
                      <a:pt x="28" y="48"/>
                    </a:cubicBezTo>
                    <a:cubicBezTo>
                      <a:pt x="41" y="80"/>
                      <a:pt x="41" y="80"/>
                      <a:pt x="41" y="80"/>
                    </a:cubicBezTo>
                    <a:cubicBezTo>
                      <a:pt x="51" y="80"/>
                      <a:pt x="51" y="80"/>
                      <a:pt x="51" y="80"/>
                    </a:cubicBezTo>
                    <a:cubicBezTo>
                      <a:pt x="71" y="27"/>
                      <a:pt x="71" y="27"/>
                      <a:pt x="71" y="27"/>
                    </a:cubicBezTo>
                    <a:cubicBezTo>
                      <a:pt x="76" y="25"/>
                      <a:pt x="79" y="20"/>
                      <a:pt x="79" y="14"/>
                    </a:cubicBezTo>
                    <a:close/>
                  </a:path>
                </a:pathLst>
              </a:custGeom>
              <a:solidFill>
                <a:schemeClr val="bg1"/>
              </a:solidFill>
              <a:ln w="9525">
                <a:noFill/>
                <a:round/>
              </a:ln>
            </p:spPr>
            <p:txBody>
              <a:bodyPr anchor="ctr"/>
              <a:lstStyle/>
              <a:p>
                <a:pPr algn="ctr"/>
                <a:endParaRPr sz="1350"/>
              </a:p>
            </p:txBody>
          </p:sp>
        </p:grpSp>
        <p:sp>
          <p:nvSpPr>
            <p:cNvPr id="34" name="矩形 33"/>
            <p:cNvSpPr/>
            <p:nvPr/>
          </p:nvSpPr>
          <p:spPr>
            <a:xfrm>
              <a:off x="5937747" y="2593457"/>
              <a:ext cx="2241974" cy="48627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chemeClr val="bg1"/>
                  </a:solidFill>
                  <a:latin typeface="思源黑体 Regular" panose="020B0500000000000000" charset="-122"/>
                  <a:ea typeface="思源黑体 Regular" panose="020B0500000000000000" charset="-122"/>
                </a:rPr>
                <a:t>买方</a:t>
              </a:r>
            </a:p>
          </p:txBody>
        </p:sp>
        <p:sp>
          <p:nvSpPr>
            <p:cNvPr id="35" name="矩形 34"/>
            <p:cNvSpPr/>
            <p:nvPr/>
          </p:nvSpPr>
          <p:spPr>
            <a:xfrm>
              <a:off x="4012280" y="4387485"/>
              <a:ext cx="2241974" cy="48627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chemeClr val="bg1"/>
                  </a:solidFill>
                  <a:latin typeface="思源黑体 Regular" panose="020B0500000000000000" charset="-122"/>
                  <a:ea typeface="思源黑体 Regular" panose="020B0500000000000000" charset="-122"/>
                </a:rPr>
                <a:t>卖方</a:t>
              </a:r>
            </a:p>
          </p:txBody>
        </p:sp>
      </p:grpSp>
      <p:sp>
        <p:nvSpPr>
          <p:cNvPr id="36" name="文本框 35"/>
          <p:cNvSpPr txBox="1"/>
          <p:nvPr/>
        </p:nvSpPr>
        <p:spPr>
          <a:xfrm>
            <a:off x="236854" y="262255"/>
            <a:ext cx="5437435"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2.1.4 </a:t>
            </a:r>
            <a:r>
              <a:rPr lang="zh-CN" altLang="en-US" sz="2000" b="1" dirty="0">
                <a:solidFill>
                  <a:srgbClr val="8B0012"/>
                </a:solidFill>
                <a:latin typeface="+mj-ea"/>
                <a:ea typeface="+mj-ea"/>
              </a:rPr>
              <a:t>买方与卖方</a:t>
            </a:r>
          </a:p>
        </p:txBody>
      </p:sp>
      <p:sp>
        <p:nvSpPr>
          <p:cNvPr id="2" name="矩形 1"/>
          <p:cNvSpPr/>
          <p:nvPr/>
        </p:nvSpPr>
        <p:spPr>
          <a:xfrm>
            <a:off x="886915" y="3252805"/>
            <a:ext cx="6806829" cy="372025"/>
          </a:xfrm>
          <a:prstGeom prst="rect">
            <a:avLst/>
          </a:prstGeom>
        </p:spPr>
        <p:txBody>
          <a:bodyPr wrap="square">
            <a:spAutoFit/>
          </a:bodyPr>
          <a:lstStyle/>
          <a:p>
            <a:pPr marL="285750" indent="-285750" algn="just">
              <a:lnSpc>
                <a:spcPct val="125000"/>
              </a:lnSpc>
              <a:buFont typeface="Wingdings" panose="05000000000000000000" pitchFamily="2" charset="2"/>
              <a:buChar char="l"/>
            </a:pPr>
            <a:r>
              <a:rPr lang="zh-CN" altLang="zh-CN" sz="1600" kern="100" dirty="0">
                <a:latin typeface="+mj-ea"/>
                <a:ea typeface="+mj-ea"/>
                <a:cs typeface="Times New Roman" panose="02020603050405020304" pitchFamily="18" charset="0"/>
              </a:rPr>
              <a:t>二级市场的买方：私募公募基金、券商自营、资产管理</a:t>
            </a:r>
          </a:p>
        </p:txBody>
      </p:sp>
      <p:sp>
        <p:nvSpPr>
          <p:cNvPr id="37" name="矩形 36"/>
          <p:cNvSpPr/>
          <p:nvPr/>
        </p:nvSpPr>
        <p:spPr>
          <a:xfrm>
            <a:off x="878884" y="3709163"/>
            <a:ext cx="6806829" cy="372025"/>
          </a:xfrm>
          <a:prstGeom prst="rect">
            <a:avLst/>
          </a:prstGeom>
        </p:spPr>
        <p:txBody>
          <a:bodyPr wrap="square">
            <a:spAutoFit/>
          </a:bodyPr>
          <a:lstStyle/>
          <a:p>
            <a:pPr marL="285750" indent="-285750" algn="just">
              <a:lnSpc>
                <a:spcPct val="125000"/>
              </a:lnSpc>
              <a:spcAft>
                <a:spcPts val="0"/>
              </a:spcAft>
              <a:buFont typeface="Wingdings" panose="05000000000000000000" pitchFamily="2" charset="2"/>
              <a:buChar char="l"/>
            </a:pPr>
            <a:r>
              <a:rPr lang="zh-CN" altLang="zh-CN" sz="1600" kern="100" dirty="0">
                <a:latin typeface="+mj-ea"/>
                <a:ea typeface="+mj-ea"/>
                <a:cs typeface="Times New Roman" panose="02020603050405020304" pitchFamily="18" charset="0"/>
              </a:rPr>
              <a:t>二级市场的</a:t>
            </a:r>
            <a:r>
              <a:rPr lang="zh-CN" altLang="en-US" sz="1600" kern="100" dirty="0">
                <a:latin typeface="+mj-ea"/>
                <a:ea typeface="+mj-ea"/>
                <a:cs typeface="Times New Roman" panose="02020603050405020304" pitchFamily="18" charset="0"/>
              </a:rPr>
              <a:t>卖</a:t>
            </a:r>
            <a:r>
              <a:rPr lang="zh-CN" altLang="zh-CN" sz="1600" kern="100" dirty="0">
                <a:latin typeface="+mj-ea"/>
                <a:ea typeface="+mj-ea"/>
                <a:cs typeface="Times New Roman" panose="02020603050405020304" pitchFamily="18" charset="0"/>
              </a:rPr>
              <a:t>方：</a:t>
            </a:r>
            <a:r>
              <a:rPr lang="zh-CN" altLang="en-US" sz="1600" kern="100" dirty="0">
                <a:latin typeface="+mj-ea"/>
                <a:ea typeface="+mj-ea"/>
                <a:cs typeface="Times New Roman" panose="02020603050405020304" pitchFamily="18" charset="0"/>
              </a:rPr>
              <a:t>主要是券商研究所</a:t>
            </a:r>
            <a:endParaRPr lang="zh-CN" altLang="zh-CN" sz="1600" kern="100" dirty="0">
              <a:latin typeface="+mj-ea"/>
              <a:ea typeface="+mj-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302895" y="2496820"/>
            <a:ext cx="4321144" cy="54624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二级市场主要领域</a:t>
            </a:r>
            <a:r>
              <a:rPr kumimoji="0" lang="en-US" altLang="zh-CN"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a:t>
            </a:r>
            <a:r>
              <a:rPr kumimoji="0" lang="zh-CN" altLang="en-US"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基金</a:t>
            </a:r>
            <a:endParaRPr kumimoji="0" lang="en-US" altLang="zh-CN"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endParaRPr>
          </a:p>
        </p:txBody>
      </p:sp>
      <p:pic>
        <p:nvPicPr>
          <p:cNvPr id="11" name="图片 10" descr="03_反白稿"/>
          <p:cNvPicPr>
            <a:picLocks noChangeAspect="1"/>
          </p:cNvPicPr>
          <p:nvPr/>
        </p:nvPicPr>
        <p:blipFill>
          <a:blip r:embed="rId3" cstate="print"/>
          <a:srcRect l="15773" t="27535" r="5002" b="31993"/>
          <a:stretch>
            <a:fillRect/>
          </a:stretch>
        </p:blipFill>
        <p:spPr>
          <a:xfrm>
            <a:off x="328295" y="4538980"/>
            <a:ext cx="1301750" cy="342900"/>
          </a:xfrm>
          <a:prstGeom prst="rect">
            <a:avLst/>
          </a:prstGeom>
        </p:spPr>
      </p:pic>
      <p:sp>
        <p:nvSpPr>
          <p:cNvPr id="7" name="文本框 6"/>
          <p:cNvSpPr txBox="1"/>
          <p:nvPr/>
        </p:nvSpPr>
        <p:spPr>
          <a:xfrm>
            <a:off x="264795" y="1055370"/>
            <a:ext cx="2371725"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9600" dirty="0">
                <a:solidFill>
                  <a:srgbClr val="FFFFFF"/>
                </a:solidFill>
                <a:latin typeface="Arial" panose="020B0604020202020204"/>
                <a:ea typeface="微软雅黑" panose="020B0503020204020204" charset="-122"/>
              </a:rPr>
              <a:t>02</a:t>
            </a:r>
            <a:endParaRPr kumimoji="0" lang="en-US" altLang="zh-CN" sz="96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7758" y="1248276"/>
            <a:ext cx="5957024" cy="499197"/>
            <a:chOff x="1779584" y="1713117"/>
            <a:chExt cx="9660417" cy="745131"/>
          </a:xfrm>
        </p:grpSpPr>
        <p:sp>
          <p:nvSpPr>
            <p:cNvPr id="17" name="Parallelogram 3"/>
            <p:cNvSpPr/>
            <p:nvPr/>
          </p:nvSpPr>
          <p:spPr>
            <a:xfrm>
              <a:off x="1779584" y="1713117"/>
              <a:ext cx="7195490" cy="745131"/>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chorCtr="1">
              <a:normAutofit/>
            </a:bodyPr>
            <a:lstStyle/>
            <a:p>
              <a:pPr algn="ctr">
                <a:lnSpc>
                  <a:spcPct val="120000"/>
                </a:lnSpc>
              </a:pPr>
              <a:endParaRPr lang="zh-CN" altLang="en-US" sz="900" dirty="0">
                <a:solidFill>
                  <a:schemeClr val="bg1"/>
                </a:solidFill>
              </a:endParaRPr>
            </a:p>
          </p:txBody>
        </p:sp>
        <p:sp>
          <p:nvSpPr>
            <p:cNvPr id="24" name="矩形 23"/>
            <p:cNvSpPr/>
            <p:nvPr/>
          </p:nvSpPr>
          <p:spPr>
            <a:xfrm>
              <a:off x="2857169" y="1807681"/>
              <a:ext cx="5040317" cy="4657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tx1"/>
                  </a:solidFill>
                  <a:latin typeface="+mj-ea"/>
                  <a:ea typeface="+mj-ea"/>
                </a:rPr>
                <a:t>基金的基本概念</a:t>
              </a:r>
            </a:p>
          </p:txBody>
        </p:sp>
        <p:sp>
          <p:nvSpPr>
            <p:cNvPr id="25" name="矩形 24"/>
            <p:cNvSpPr/>
            <p:nvPr/>
          </p:nvSpPr>
          <p:spPr>
            <a:xfrm>
              <a:off x="9198026" y="1916146"/>
              <a:ext cx="2241975" cy="47845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mj-ea"/>
                  <a:ea typeface="+mj-ea"/>
                </a:rPr>
                <a:t>2.2.1</a:t>
              </a:r>
              <a:endParaRPr lang="zh-CN" altLang="en-US" sz="1350" b="1" dirty="0">
                <a:solidFill>
                  <a:schemeClr val="tx1">
                    <a:lumMod val="65000"/>
                    <a:lumOff val="35000"/>
                  </a:schemeClr>
                </a:solidFill>
                <a:latin typeface="+mj-ea"/>
                <a:ea typeface="+mj-ea"/>
              </a:endParaRPr>
            </a:p>
          </p:txBody>
        </p:sp>
      </p:grpSp>
      <p:grpSp>
        <p:nvGrpSpPr>
          <p:cNvPr id="9" name="组合 8"/>
          <p:cNvGrpSpPr/>
          <p:nvPr/>
        </p:nvGrpSpPr>
        <p:grpSpPr>
          <a:xfrm>
            <a:off x="1530613" y="2065083"/>
            <a:ext cx="4437045" cy="498245"/>
            <a:chOff x="1767997" y="2850537"/>
            <a:chExt cx="7195489" cy="713397"/>
          </a:xfrm>
          <a:solidFill>
            <a:srgbClr val="8B0012"/>
          </a:solidFill>
        </p:grpSpPr>
        <p:sp>
          <p:nvSpPr>
            <p:cNvPr id="14" name="Parallelogram 5"/>
            <p:cNvSpPr/>
            <p:nvPr/>
          </p:nvSpPr>
          <p:spPr>
            <a:xfrm>
              <a:off x="1767997" y="2850537"/>
              <a:ext cx="7195489" cy="713397"/>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9" name="矩形 28"/>
            <p:cNvSpPr/>
            <p:nvPr/>
          </p:nvSpPr>
          <p:spPr>
            <a:xfrm>
              <a:off x="2845582" y="2940564"/>
              <a:ext cx="5040317" cy="446739"/>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bg1"/>
                  </a:solidFill>
                  <a:latin typeface="+mj-ea"/>
                </a:rPr>
                <a:t>基金公司的岗位职责</a:t>
              </a:r>
            </a:p>
          </p:txBody>
        </p:sp>
      </p:grpSp>
      <p:grpSp>
        <p:nvGrpSpPr>
          <p:cNvPr id="12" name="组合 11"/>
          <p:cNvGrpSpPr/>
          <p:nvPr/>
        </p:nvGrpSpPr>
        <p:grpSpPr>
          <a:xfrm>
            <a:off x="1553952" y="2872823"/>
            <a:ext cx="5940829" cy="501579"/>
            <a:chOff x="1805847" y="3000339"/>
            <a:chExt cx="9634154" cy="740349"/>
          </a:xfrm>
        </p:grpSpPr>
        <p:sp>
          <p:nvSpPr>
            <p:cNvPr id="8" name="Parallelogram 7"/>
            <p:cNvSpPr/>
            <p:nvPr/>
          </p:nvSpPr>
          <p:spPr>
            <a:xfrm>
              <a:off x="1805847" y="3000339"/>
              <a:ext cx="7195489" cy="740349"/>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7" name="矩形 26"/>
            <p:cNvSpPr/>
            <p:nvPr/>
          </p:nvSpPr>
          <p:spPr>
            <a:xfrm>
              <a:off x="9198028" y="3135680"/>
              <a:ext cx="2241973" cy="47312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2.2.3</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0" name="矩形 29"/>
            <p:cNvSpPr/>
            <p:nvPr/>
          </p:nvSpPr>
          <p:spPr>
            <a:xfrm>
              <a:off x="2883432" y="3095607"/>
              <a:ext cx="5040317" cy="46053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00" b="1" dirty="0">
                  <a:latin typeface="+mj-ea"/>
                </a:rPr>
                <a:t>基金公司的头部机构</a:t>
              </a:r>
            </a:p>
          </p:txBody>
        </p:sp>
      </p:grpSp>
      <p:grpSp>
        <p:nvGrpSpPr>
          <p:cNvPr id="16" name="组合 15"/>
          <p:cNvGrpSpPr/>
          <p:nvPr/>
        </p:nvGrpSpPr>
        <p:grpSpPr>
          <a:xfrm>
            <a:off x="1553952" y="3683526"/>
            <a:ext cx="4437044" cy="501579"/>
            <a:chOff x="1805847" y="5167697"/>
            <a:chExt cx="7195489" cy="722900"/>
          </a:xfrm>
          <a:solidFill>
            <a:srgbClr val="8B0012"/>
          </a:solidFill>
        </p:grpSpPr>
        <p:sp>
          <p:nvSpPr>
            <p:cNvPr id="11" name="Parallelogram 9"/>
            <p:cNvSpPr/>
            <p:nvPr/>
          </p:nvSpPr>
          <p:spPr>
            <a:xfrm>
              <a:off x="1805847" y="5167697"/>
              <a:ext cx="7195489" cy="722900"/>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31" name="矩形 30"/>
            <p:cNvSpPr/>
            <p:nvPr/>
          </p:nvSpPr>
          <p:spPr>
            <a:xfrm>
              <a:off x="2883433" y="5304306"/>
              <a:ext cx="5040316" cy="449681"/>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bg1"/>
                  </a:solidFill>
                  <a:latin typeface="+mj-ea"/>
                  <a:ea typeface="+mj-ea"/>
                </a:rPr>
                <a:t>基金公司的就业与发展</a:t>
              </a:r>
            </a:p>
          </p:txBody>
        </p:sp>
      </p:grpSp>
      <p:sp>
        <p:nvSpPr>
          <p:cNvPr id="34" name="矩形 33"/>
          <p:cNvSpPr/>
          <p:nvPr/>
        </p:nvSpPr>
        <p:spPr>
          <a:xfrm>
            <a:off x="6105658" y="2195889"/>
            <a:ext cx="1382496" cy="3205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2.2.2</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5" name="矩形 34"/>
          <p:cNvSpPr/>
          <p:nvPr/>
        </p:nvSpPr>
        <p:spPr>
          <a:xfrm>
            <a:off x="6105658" y="3748069"/>
            <a:ext cx="1382496" cy="3205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2.2.4</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6" name="文本框 5"/>
          <p:cNvSpPr txBox="1"/>
          <p:nvPr/>
        </p:nvSpPr>
        <p:spPr>
          <a:xfrm>
            <a:off x="236855" y="262255"/>
            <a:ext cx="3380740" cy="5137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600" b="1" dirty="0">
                <a:solidFill>
                  <a:srgbClr val="8B0012"/>
                </a:solidFill>
                <a:latin typeface="思源黑体 Regular" panose="020B0500000000000000" charset="-122"/>
                <a:ea typeface="思源黑体 Regular" panose="020B0500000000000000" charset="-122"/>
              </a:rPr>
              <a:t>二级市场基本概念</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6855" y="262255"/>
            <a:ext cx="3380740"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2.2.1</a:t>
            </a:r>
            <a:r>
              <a:rPr lang="zh-CN" altLang="en-US" sz="2000" b="1" dirty="0">
                <a:solidFill>
                  <a:srgbClr val="8B0012"/>
                </a:solidFill>
                <a:latin typeface="+mj-ea"/>
                <a:ea typeface="+mj-ea"/>
              </a:rPr>
              <a:t>基金的基本概念</a:t>
            </a:r>
            <a:endParaRPr lang="en-US" altLang="zh-CN" sz="2000" b="1" dirty="0">
              <a:solidFill>
                <a:srgbClr val="8B0012"/>
              </a:solidFill>
              <a:latin typeface="+mj-ea"/>
              <a:ea typeface="+mj-ea"/>
            </a:endParaRPr>
          </a:p>
        </p:txBody>
      </p:sp>
      <p:graphicFrame>
        <p:nvGraphicFramePr>
          <p:cNvPr id="23" name="表格 23"/>
          <p:cNvGraphicFramePr>
            <a:graphicFrameLocks noGrp="1"/>
          </p:cNvGraphicFramePr>
          <p:nvPr/>
        </p:nvGraphicFramePr>
        <p:xfrm>
          <a:off x="445800" y="678780"/>
          <a:ext cx="8252400" cy="3781708"/>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2242800">
                  <a:extLst>
                    <a:ext uri="{9D8B030D-6E8A-4147-A177-3AD203B41FA5}">
                      <a16:colId xmlns:a16="http://schemas.microsoft.com/office/drawing/2014/main" val="20001"/>
                    </a:ext>
                  </a:extLst>
                </a:gridCol>
                <a:gridCol w="2242800">
                  <a:extLst>
                    <a:ext uri="{9D8B030D-6E8A-4147-A177-3AD203B41FA5}">
                      <a16:colId xmlns:a16="http://schemas.microsoft.com/office/drawing/2014/main" val="20002"/>
                    </a:ext>
                  </a:extLst>
                </a:gridCol>
                <a:gridCol w="2242800">
                  <a:extLst>
                    <a:ext uri="{9D8B030D-6E8A-4147-A177-3AD203B41FA5}">
                      <a16:colId xmlns:a16="http://schemas.microsoft.com/office/drawing/2014/main" val="20003"/>
                    </a:ext>
                  </a:extLst>
                </a:gridCol>
              </a:tblGrid>
              <a:tr h="304851">
                <a:tc>
                  <a:txBody>
                    <a:bodyPr/>
                    <a:lstStyle/>
                    <a:p>
                      <a:endParaRPr lang="zh-CN" altLang="en-US" dirty="0"/>
                    </a:p>
                  </a:txBody>
                  <a:tcPr>
                    <a:solidFill>
                      <a:srgbClr val="8B0013"/>
                    </a:solidFill>
                  </a:tcPr>
                </a:tc>
                <a:tc>
                  <a:txBody>
                    <a:bodyPr/>
                    <a:lstStyle/>
                    <a:p>
                      <a:endParaRPr lang="zh-CN" altLang="en-US" dirty="0"/>
                    </a:p>
                  </a:txBody>
                  <a:tcPr>
                    <a:solidFill>
                      <a:srgbClr val="8B0013"/>
                    </a:solidFill>
                  </a:tcPr>
                </a:tc>
                <a:tc>
                  <a:txBody>
                    <a:bodyPr/>
                    <a:lstStyle/>
                    <a:p>
                      <a:endParaRPr lang="zh-CN" altLang="en-US" dirty="0"/>
                    </a:p>
                  </a:txBody>
                  <a:tcPr>
                    <a:solidFill>
                      <a:srgbClr val="8B0013"/>
                    </a:solidFill>
                  </a:tcPr>
                </a:tc>
                <a:tc>
                  <a:txBody>
                    <a:bodyPr/>
                    <a:lstStyle/>
                    <a:p>
                      <a:endParaRPr lang="zh-CN" altLang="en-US" dirty="0"/>
                    </a:p>
                  </a:txBody>
                  <a:tcPr>
                    <a:solidFill>
                      <a:srgbClr val="8B0013"/>
                    </a:solidFill>
                  </a:tcPr>
                </a:tc>
                <a:extLst>
                  <a:ext uri="{0D108BD9-81ED-4DB2-BD59-A6C34878D82A}">
                    <a16:rowId xmlns:a16="http://schemas.microsoft.com/office/drawing/2014/main" val="10000"/>
                  </a:ext>
                </a:extLst>
              </a:tr>
              <a:tr h="1063071">
                <a:tc>
                  <a:txBody>
                    <a:bodyPr/>
                    <a:lstStyle/>
                    <a:p>
                      <a:pPr algn="ctr"/>
                      <a:r>
                        <a:rPr lang="zh-CN" altLang="en-US" b="1" dirty="0"/>
                        <a:t>定义</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dirty="0">
                          <a:solidFill>
                            <a:srgbClr val="C00000"/>
                          </a:solidFill>
                        </a:rPr>
                        <a:t>广义</a:t>
                      </a:r>
                      <a:endParaRPr lang="en-US" altLang="zh-CN" sz="1050" b="1" dirty="0">
                        <a:solidFill>
                          <a:srgbClr val="C00000"/>
                        </a:solidFill>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en-US" sz="900" b="1" dirty="0"/>
                        <a:t>指为了某种目的而设立的具有一定数量的资金。主要包括信托投资基金、公积金、保险基金、退休基金，各种基金会的基金。</a:t>
                      </a:r>
                    </a:p>
                    <a:p>
                      <a:endParaRPr lang="zh-CN" altLang="en-US" dirty="0"/>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狭义</a:t>
                      </a:r>
                      <a:endParaRPr lang="en-US" altLang="zh-CN" sz="1050" b="1" kern="1200" dirty="0">
                        <a:solidFill>
                          <a:srgbClr val="C00000"/>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en-US" sz="900" b="1" dirty="0"/>
                        <a:t>主要指证券投资基金，由</a:t>
                      </a:r>
                      <a:r>
                        <a:rPr lang="zh-CN" altLang="en-US" sz="900" b="1" dirty="0">
                          <a:solidFill>
                            <a:srgbClr val="FF0000"/>
                          </a:solidFill>
                        </a:rPr>
                        <a:t>基金管理人</a:t>
                      </a:r>
                      <a:r>
                        <a:rPr lang="zh-CN" altLang="en-US" sz="900" b="1" dirty="0"/>
                        <a:t>管理、</a:t>
                      </a:r>
                      <a:r>
                        <a:rPr lang="zh-CN" altLang="en-US" sz="900" b="1" dirty="0">
                          <a:solidFill>
                            <a:srgbClr val="FF0000"/>
                          </a:solidFill>
                        </a:rPr>
                        <a:t>基金托管人</a:t>
                      </a:r>
                      <a:r>
                        <a:rPr lang="zh-CN" altLang="en-US" sz="900" b="1" dirty="0"/>
                        <a:t>托管，以资产组合方式进行证券投资</a:t>
                      </a:r>
                      <a:r>
                        <a:rPr lang="en-US" altLang="zh-CN" sz="900" b="1" dirty="0"/>
                        <a:t>,</a:t>
                      </a:r>
                      <a:r>
                        <a:rPr lang="zh-CN" altLang="en-US" sz="900" b="1" dirty="0">
                          <a:solidFill>
                            <a:srgbClr val="FF0000"/>
                          </a:solidFill>
                        </a:rPr>
                        <a:t>基金份额持有人</a:t>
                      </a:r>
                      <a:r>
                        <a:rPr lang="zh-CN" altLang="en-US" sz="900" b="1" dirty="0"/>
                        <a:t>按其所持份额享受收益和承担风险的投资工具</a:t>
                      </a:r>
                      <a:r>
                        <a:rPr lang="zh-CN" altLang="en-US" sz="1100" b="1" dirty="0"/>
                        <a:t>。</a:t>
                      </a:r>
                    </a:p>
                    <a:p>
                      <a:endParaRPr lang="zh-CN" altLang="en-US" dirty="0"/>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二级市场基金</a:t>
                      </a:r>
                      <a:endParaRPr lang="en-US" altLang="zh-CN" sz="1050" b="1" kern="1200" dirty="0">
                        <a:solidFill>
                          <a:srgbClr val="C00000"/>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endParaRPr lang="en-US" altLang="zh-CN" sz="1050" b="1" kern="1200" dirty="0">
                        <a:solidFill>
                          <a:srgbClr val="C00000"/>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en-US" sz="900" b="1" dirty="0"/>
                        <a:t>主要是公募和私募基金，即投资于二级市场上的金融产品而获取收益的基金。</a:t>
                      </a:r>
                    </a:p>
                    <a:p>
                      <a:endParaRPr lang="zh-CN" altLang="en-US" dirty="0"/>
                    </a:p>
                  </a:txBody>
                  <a:tcPr anchor="ctr">
                    <a:solidFill>
                      <a:schemeClr val="bg1">
                        <a:lumMod val="85000"/>
                      </a:schemeClr>
                    </a:solidFill>
                  </a:tcPr>
                </a:tc>
                <a:extLst>
                  <a:ext uri="{0D108BD9-81ED-4DB2-BD59-A6C34878D82A}">
                    <a16:rowId xmlns:a16="http://schemas.microsoft.com/office/drawing/2014/main" val="10001"/>
                  </a:ext>
                </a:extLst>
              </a:tr>
              <a:tr h="1206893">
                <a:tc>
                  <a:txBody>
                    <a:bodyPr/>
                    <a:lstStyle/>
                    <a:p>
                      <a:pPr marL="0" algn="ctr" defTabSz="685800" rtl="0" eaLnBrk="1" latinLnBrk="0" hangingPunct="1"/>
                      <a:r>
                        <a:rPr lang="zh-CN" altLang="en-US" sz="1350" b="1" kern="1200" dirty="0">
                          <a:solidFill>
                            <a:schemeClr val="dk1"/>
                          </a:solidFill>
                          <a:latin typeface="+mn-lt"/>
                          <a:ea typeface="+mn-ea"/>
                          <a:cs typeface="+mn-cs"/>
                        </a:rPr>
                        <a:t>市场主体</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基金当事人</a:t>
                      </a:r>
                    </a:p>
                    <a:p>
                      <a:pPr marL="0" marR="0" lvl="0" indent="0" algn="l"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基金份额持有人：个人与机构投资者</a:t>
                      </a:r>
                    </a:p>
                    <a:p>
                      <a:pPr marL="0" marR="0" lvl="0" indent="0" algn="l"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基金管理人：基金管理公司</a:t>
                      </a:r>
                    </a:p>
                    <a:p>
                      <a:pPr marL="0" marR="0" lvl="0" indent="0" algn="l"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基金托管人：商业银行</a:t>
                      </a:r>
                    </a:p>
                    <a:p>
                      <a:pPr marL="0" marR="0" lvl="0" indent="0" algn="l"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基金市场服务机构</a:t>
                      </a:r>
                    </a:p>
                    <a:p>
                      <a:pPr marL="0" marR="0" lvl="0" indent="0" algn="l" defTabSz="685800" rtl="0" eaLnBrk="1" fontAlgn="auto" latinLnBrk="0" hangingPunct="1">
                        <a:lnSpc>
                          <a:spcPct val="100000"/>
                        </a:lnSpc>
                        <a:spcBef>
                          <a:spcPts val="0"/>
                        </a:spcBef>
                        <a:spcAft>
                          <a:spcPts val="0"/>
                        </a:spcAft>
                        <a:buClrTx/>
                        <a:buSzTx/>
                        <a:buFontTx/>
                        <a:buNone/>
                        <a:defRPr/>
                      </a:pPr>
                      <a:r>
                        <a:rPr lang="zh-CN" altLang="zh-CN" sz="900" b="1" kern="1200" dirty="0">
                          <a:solidFill>
                            <a:schemeClr val="dk1"/>
                          </a:solidFill>
                          <a:latin typeface="+mn-lt"/>
                          <a:ea typeface="+mn-ea"/>
                          <a:cs typeface="+mn-cs"/>
                        </a:rPr>
                        <a:t>基金销售机构</a:t>
                      </a:r>
                      <a:endParaRPr lang="en-US" altLang="zh-CN" sz="900" b="1" kern="1200" dirty="0">
                        <a:solidFill>
                          <a:schemeClr val="dk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zh-CN" sz="900" b="1" kern="1200" dirty="0">
                          <a:solidFill>
                            <a:schemeClr val="dk1"/>
                          </a:solidFill>
                          <a:latin typeface="+mn-lt"/>
                          <a:ea typeface="+mn-ea"/>
                          <a:cs typeface="+mn-cs"/>
                        </a:rPr>
                        <a:t>基金注册登记机构</a:t>
                      </a:r>
                      <a:endParaRPr lang="en-US" altLang="zh-CN" sz="900" b="1" kern="1200" dirty="0">
                        <a:solidFill>
                          <a:schemeClr val="dk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zh-CN" sz="900" b="1" kern="1200" dirty="0">
                          <a:solidFill>
                            <a:schemeClr val="dk1"/>
                          </a:solidFill>
                          <a:latin typeface="+mn-lt"/>
                          <a:ea typeface="+mn-ea"/>
                          <a:cs typeface="+mn-cs"/>
                        </a:rPr>
                        <a:t>律师</a:t>
                      </a:r>
                      <a:r>
                        <a:rPr lang="en-US" altLang="zh-CN" sz="900" b="1" kern="1200" dirty="0">
                          <a:solidFill>
                            <a:schemeClr val="dk1"/>
                          </a:solidFill>
                          <a:latin typeface="+mn-lt"/>
                          <a:ea typeface="+mn-ea"/>
                          <a:cs typeface="+mn-cs"/>
                        </a:rPr>
                        <a:t>/</a:t>
                      </a:r>
                      <a:r>
                        <a:rPr lang="zh-CN" altLang="zh-CN" sz="900" b="1" kern="1200" dirty="0">
                          <a:solidFill>
                            <a:schemeClr val="dk1"/>
                          </a:solidFill>
                          <a:latin typeface="+mn-lt"/>
                          <a:ea typeface="+mn-ea"/>
                          <a:cs typeface="+mn-cs"/>
                        </a:rPr>
                        <a:t>会计事务所</a:t>
                      </a:r>
                      <a:endParaRPr lang="en-US" altLang="zh-CN" sz="900" b="1" kern="1200" dirty="0">
                        <a:solidFill>
                          <a:schemeClr val="dk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zh-CN" sz="900" b="1" kern="1200" dirty="0">
                          <a:solidFill>
                            <a:schemeClr val="dk1"/>
                          </a:solidFill>
                          <a:latin typeface="+mn-lt"/>
                          <a:ea typeface="+mn-ea"/>
                          <a:cs typeface="+mn-cs"/>
                        </a:rPr>
                        <a:t>基金投资咨询公司、基金评级公司</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zh-CN" sz="1050" b="1" kern="1200" dirty="0">
                          <a:solidFill>
                            <a:srgbClr val="C00000"/>
                          </a:solidFill>
                          <a:latin typeface="+mn-lt"/>
                          <a:ea typeface="+mn-ea"/>
                          <a:cs typeface="+mn-cs"/>
                        </a:rPr>
                        <a:t>监管自律组织</a:t>
                      </a:r>
                      <a:endParaRPr lang="en-US" altLang="zh-CN" sz="1050" b="1" kern="1200" dirty="0">
                        <a:solidFill>
                          <a:srgbClr val="C00000"/>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endParaRPr lang="en-US" altLang="zh-CN" sz="1050" b="1" kern="1200" dirty="0">
                        <a:solidFill>
                          <a:srgbClr val="C00000"/>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zh-CN" sz="900" b="1" kern="1200" dirty="0">
                          <a:solidFill>
                            <a:schemeClr val="dk1"/>
                          </a:solidFill>
                          <a:latin typeface="+mn-lt"/>
                          <a:ea typeface="+mn-ea"/>
                          <a:cs typeface="+mn-cs"/>
                        </a:rPr>
                        <a:t>基金监管机构（证监会）</a:t>
                      </a:r>
                      <a:endParaRPr lang="en-US" altLang="zh-CN" sz="900" b="1" kern="1200" dirty="0">
                        <a:solidFill>
                          <a:schemeClr val="dk1"/>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zh-CN" sz="900" b="1" kern="1200" dirty="0">
                          <a:solidFill>
                            <a:schemeClr val="dk1"/>
                          </a:solidFill>
                          <a:latin typeface="+mn-lt"/>
                          <a:ea typeface="+mn-ea"/>
                          <a:cs typeface="+mn-cs"/>
                        </a:rPr>
                        <a:t>基金自律机构（基金业协会）</a:t>
                      </a:r>
                      <a:endParaRPr lang="zh-CN" altLang="en-US" sz="900" b="1" kern="1200" dirty="0">
                        <a:solidFill>
                          <a:schemeClr val="dk1"/>
                        </a:solidFill>
                        <a:latin typeface="+mn-lt"/>
                        <a:ea typeface="+mn-ea"/>
                        <a:cs typeface="+mn-cs"/>
                      </a:endParaRPr>
                    </a:p>
                  </a:txBody>
                  <a:tcPr anchor="ctr">
                    <a:solidFill>
                      <a:schemeClr val="bg1">
                        <a:lumMod val="85000"/>
                      </a:schemeClr>
                    </a:solidFill>
                  </a:tcPr>
                </a:tc>
                <a:extLst>
                  <a:ext uri="{0D108BD9-81ED-4DB2-BD59-A6C34878D82A}">
                    <a16:rowId xmlns:a16="http://schemas.microsoft.com/office/drawing/2014/main" val="10002"/>
                  </a:ext>
                </a:extLst>
              </a:tr>
              <a:tr h="1206893">
                <a:tc>
                  <a:txBody>
                    <a:bodyPr/>
                    <a:lstStyle/>
                    <a:p>
                      <a:pPr marL="0" algn="ctr" defTabSz="685800" rtl="0" eaLnBrk="1" latinLnBrk="0" hangingPunct="1"/>
                      <a:r>
                        <a:rPr lang="zh-CN" altLang="en-US" sz="1350" b="1" kern="1200" dirty="0">
                          <a:solidFill>
                            <a:schemeClr val="dk1"/>
                          </a:solidFill>
                          <a:latin typeface="+mn-lt"/>
                          <a:ea typeface="+mn-ea"/>
                          <a:cs typeface="+mn-cs"/>
                        </a:rPr>
                        <a:t>运作流程</a:t>
                      </a:r>
                    </a:p>
                  </a:txBody>
                  <a:tcPr anchor="ctr">
                    <a:solidFill>
                      <a:schemeClr val="bg1">
                        <a:lumMod val="85000"/>
                      </a:schemeClr>
                    </a:solidFill>
                  </a:tcPr>
                </a:tc>
                <a:tc gridSpan="3">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400" b="1" kern="1200" dirty="0">
                          <a:solidFill>
                            <a:schemeClr val="dk1"/>
                          </a:solidFill>
                          <a:latin typeface="+mn-lt"/>
                          <a:ea typeface="+mn-ea"/>
                          <a:cs typeface="+mn-cs"/>
                        </a:rPr>
                        <a:t>产品设计</a:t>
                      </a:r>
                      <a:r>
                        <a:rPr lang="en-US" altLang="zh-CN" sz="1400" b="1" kern="1200" dirty="0">
                          <a:solidFill>
                            <a:schemeClr val="dk1"/>
                          </a:solidFill>
                          <a:latin typeface="+mn-lt"/>
                          <a:ea typeface="+mn-ea"/>
                          <a:cs typeface="+mn-cs"/>
                        </a:rPr>
                        <a:t>--</a:t>
                      </a:r>
                      <a:r>
                        <a:rPr lang="zh-CN" altLang="en-US" sz="1400" b="1" kern="1200" dirty="0">
                          <a:solidFill>
                            <a:schemeClr val="dk1"/>
                          </a:solidFill>
                          <a:latin typeface="+mn-lt"/>
                          <a:ea typeface="+mn-ea"/>
                          <a:cs typeface="+mn-cs"/>
                        </a:rPr>
                        <a:t>募集资金</a:t>
                      </a:r>
                      <a:r>
                        <a:rPr lang="en-US" altLang="zh-CN" sz="1400" b="1" kern="1200" dirty="0">
                          <a:solidFill>
                            <a:schemeClr val="dk1"/>
                          </a:solidFill>
                          <a:latin typeface="+mn-lt"/>
                          <a:ea typeface="+mn-ea"/>
                          <a:cs typeface="+mn-cs"/>
                        </a:rPr>
                        <a:t>--</a:t>
                      </a:r>
                      <a:r>
                        <a:rPr lang="zh-CN" altLang="en-US" sz="1400" b="1" kern="1200" dirty="0">
                          <a:solidFill>
                            <a:schemeClr val="dk1"/>
                          </a:solidFill>
                          <a:latin typeface="+mn-lt"/>
                          <a:ea typeface="+mn-ea"/>
                          <a:cs typeface="+mn-cs"/>
                        </a:rPr>
                        <a:t>投资管理</a:t>
                      </a:r>
                      <a:r>
                        <a:rPr lang="en-US" altLang="zh-CN" sz="1400" b="1" kern="1200" dirty="0">
                          <a:solidFill>
                            <a:schemeClr val="dk1"/>
                          </a:solidFill>
                          <a:latin typeface="+mn-lt"/>
                          <a:ea typeface="+mn-ea"/>
                          <a:cs typeface="+mn-cs"/>
                        </a:rPr>
                        <a:t>--</a:t>
                      </a:r>
                      <a:r>
                        <a:rPr lang="zh-CN" altLang="en-US" sz="1400" b="1" kern="1200" dirty="0">
                          <a:solidFill>
                            <a:schemeClr val="dk1"/>
                          </a:solidFill>
                          <a:latin typeface="+mn-lt"/>
                          <a:ea typeface="+mn-ea"/>
                          <a:cs typeface="+mn-cs"/>
                        </a:rPr>
                        <a:t>收益分配</a:t>
                      </a:r>
                      <a:r>
                        <a:rPr lang="en-US" altLang="zh-CN" sz="1400" b="1" kern="1200" dirty="0">
                          <a:solidFill>
                            <a:schemeClr val="dk1"/>
                          </a:solidFill>
                          <a:latin typeface="+mn-lt"/>
                          <a:ea typeface="+mn-ea"/>
                          <a:cs typeface="+mn-cs"/>
                        </a:rPr>
                        <a:t>--</a:t>
                      </a:r>
                      <a:r>
                        <a:rPr lang="zh-CN" altLang="en-US" sz="1400" b="1" kern="1200" dirty="0">
                          <a:solidFill>
                            <a:schemeClr val="dk1"/>
                          </a:solidFill>
                          <a:latin typeface="+mn-lt"/>
                          <a:ea typeface="+mn-ea"/>
                          <a:cs typeface="+mn-cs"/>
                        </a:rPr>
                        <a:t>清算退出</a:t>
                      </a:r>
                    </a:p>
                  </a:txBody>
                  <a:tcPr anchor="ctr">
                    <a:solidFill>
                      <a:schemeClr val="bg1">
                        <a:lumMod val="85000"/>
                      </a:schemeClr>
                    </a:solidFill>
                  </a:tcPr>
                </a:tc>
                <a:tc hMerge="1">
                  <a:txBody>
                    <a:bodyPr/>
                    <a:lstStyle/>
                    <a:p>
                      <a:endParaRPr lang="zh-CN"/>
                    </a:p>
                  </a:txBody>
                  <a:tcPr anchor="ctr">
                    <a:solidFill>
                      <a:schemeClr val="bg1">
                        <a:lumMod val="85000"/>
                      </a:schemeClr>
                    </a:solidFill>
                  </a:tcPr>
                </a:tc>
                <a:tc hMerge="1">
                  <a:txBody>
                    <a:bodyPr/>
                    <a:lstStyle/>
                    <a:p>
                      <a:endParaRPr lang="zh-CN"/>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264795" y="2496820"/>
            <a:ext cx="3380740" cy="58229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战略投资</a:t>
            </a:r>
          </a:p>
        </p:txBody>
      </p:sp>
      <p:pic>
        <p:nvPicPr>
          <p:cNvPr id="11" name="图片 10" descr="03_反白稿"/>
          <p:cNvPicPr>
            <a:picLocks noChangeAspect="1"/>
          </p:cNvPicPr>
          <p:nvPr/>
        </p:nvPicPr>
        <p:blipFill>
          <a:blip r:embed="rId3" cstate="print"/>
          <a:srcRect l="15773" t="27535" r="5002" b="31993"/>
          <a:stretch>
            <a:fillRect/>
          </a:stretch>
        </p:blipFill>
        <p:spPr>
          <a:xfrm>
            <a:off x="328295" y="4538980"/>
            <a:ext cx="1301750" cy="342900"/>
          </a:xfrm>
          <a:prstGeom prst="rect">
            <a:avLst/>
          </a:prstGeom>
        </p:spPr>
      </p:pic>
      <p:sp>
        <p:nvSpPr>
          <p:cNvPr id="7" name="文本框 6"/>
          <p:cNvSpPr txBox="1"/>
          <p:nvPr/>
        </p:nvSpPr>
        <p:spPr>
          <a:xfrm>
            <a:off x="264795" y="1055370"/>
            <a:ext cx="2371725"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rPr>
              <a:t>01</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36855" y="262255"/>
            <a:ext cx="3380740"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2.2.1</a:t>
            </a:r>
            <a:r>
              <a:rPr lang="zh-CN" altLang="en-US" sz="2000" b="1" dirty="0">
                <a:solidFill>
                  <a:srgbClr val="8B0012"/>
                </a:solidFill>
                <a:latin typeface="+mj-ea"/>
                <a:ea typeface="+mj-ea"/>
              </a:rPr>
              <a:t>基金的基本概念</a:t>
            </a:r>
            <a:endParaRPr lang="en-US" altLang="zh-CN" sz="2000" b="1" dirty="0">
              <a:solidFill>
                <a:srgbClr val="8B0012"/>
              </a:solidFill>
              <a:latin typeface="+mj-ea"/>
              <a:ea typeface="+mj-ea"/>
            </a:endParaRPr>
          </a:p>
        </p:txBody>
      </p:sp>
      <p:graphicFrame>
        <p:nvGraphicFramePr>
          <p:cNvPr id="3" name="图示 2"/>
          <p:cNvGraphicFramePr/>
          <p:nvPr/>
        </p:nvGraphicFramePr>
        <p:xfrm>
          <a:off x="1122555" y="532316"/>
          <a:ext cx="6898889" cy="3690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8925" y="262255"/>
            <a:ext cx="3380740" cy="54673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600" b="1" dirty="0">
                <a:solidFill>
                  <a:schemeClr val="bg1"/>
                </a:solidFill>
                <a:latin typeface="思源黑体 Regular" panose="020B0500000000000000" charset="-122"/>
                <a:ea typeface="思源黑体 Regular" panose="020B0500000000000000" charset="-122"/>
              </a:rPr>
              <a:t>标题文字添加此处</a:t>
            </a:r>
          </a:p>
        </p:txBody>
      </p:sp>
      <p:sp>
        <p:nvSpPr>
          <p:cNvPr id="14" name="文本框 13"/>
          <p:cNvSpPr txBox="1"/>
          <p:nvPr/>
        </p:nvSpPr>
        <p:spPr>
          <a:xfrm>
            <a:off x="236854" y="262255"/>
            <a:ext cx="4424355"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2.2.2</a:t>
            </a:r>
            <a:r>
              <a:rPr lang="zh-CN" altLang="en-US" sz="2000" b="1" dirty="0">
                <a:solidFill>
                  <a:srgbClr val="8B0012"/>
                </a:solidFill>
                <a:latin typeface="+mj-ea"/>
                <a:ea typeface="+mj-ea"/>
              </a:rPr>
              <a:t>基金公司的岗位职责</a:t>
            </a:r>
            <a:endParaRPr lang="en-US" altLang="zh-CN" sz="2000" b="1" dirty="0">
              <a:solidFill>
                <a:srgbClr val="8B0012"/>
              </a:solidFill>
              <a:latin typeface="+mj-ea"/>
              <a:ea typeface="+mj-ea"/>
            </a:endParaRPr>
          </a:p>
        </p:txBody>
      </p:sp>
      <p:graphicFrame>
        <p:nvGraphicFramePr>
          <p:cNvPr id="31" name="表格 23"/>
          <p:cNvGraphicFramePr>
            <a:graphicFrameLocks noGrp="1"/>
          </p:cNvGraphicFramePr>
          <p:nvPr>
            <p:extLst>
              <p:ext uri="{D42A27DB-BD31-4B8C-83A1-F6EECF244321}">
                <p14:modId xmlns:p14="http://schemas.microsoft.com/office/powerpoint/2010/main" val="2674306369"/>
              </p:ext>
            </p:extLst>
          </p:nvPr>
        </p:nvGraphicFramePr>
        <p:xfrm>
          <a:off x="445800" y="678780"/>
          <a:ext cx="8252400" cy="29682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2242800">
                  <a:extLst>
                    <a:ext uri="{9D8B030D-6E8A-4147-A177-3AD203B41FA5}">
                      <a16:colId xmlns:a16="http://schemas.microsoft.com/office/drawing/2014/main" val="20001"/>
                    </a:ext>
                  </a:extLst>
                </a:gridCol>
                <a:gridCol w="2242800">
                  <a:extLst>
                    <a:ext uri="{9D8B030D-6E8A-4147-A177-3AD203B41FA5}">
                      <a16:colId xmlns:a16="http://schemas.microsoft.com/office/drawing/2014/main" val="20002"/>
                    </a:ext>
                  </a:extLst>
                </a:gridCol>
                <a:gridCol w="2242800">
                  <a:extLst>
                    <a:ext uri="{9D8B030D-6E8A-4147-A177-3AD203B41FA5}">
                      <a16:colId xmlns:a16="http://schemas.microsoft.com/office/drawing/2014/main" val="20003"/>
                    </a:ext>
                  </a:extLst>
                </a:gridCol>
              </a:tblGrid>
              <a:tr h="278043">
                <a:tc>
                  <a:txBody>
                    <a:bodyPr/>
                    <a:lstStyle/>
                    <a:p>
                      <a:endParaRPr lang="zh-CN" altLang="en-US" dirty="0"/>
                    </a:p>
                  </a:txBody>
                  <a:tcPr>
                    <a:solidFill>
                      <a:srgbClr val="8B0013"/>
                    </a:solidFill>
                  </a:tcPr>
                </a:tc>
                <a:tc>
                  <a:txBody>
                    <a:bodyPr/>
                    <a:lstStyle/>
                    <a:p>
                      <a:endParaRPr lang="zh-CN" altLang="en-US" dirty="0"/>
                    </a:p>
                  </a:txBody>
                  <a:tcPr>
                    <a:solidFill>
                      <a:srgbClr val="8B0013"/>
                    </a:solidFill>
                  </a:tcPr>
                </a:tc>
                <a:tc>
                  <a:txBody>
                    <a:bodyPr/>
                    <a:lstStyle/>
                    <a:p>
                      <a:endParaRPr lang="zh-CN" altLang="en-US" dirty="0"/>
                    </a:p>
                  </a:txBody>
                  <a:tcPr>
                    <a:solidFill>
                      <a:srgbClr val="8B0013"/>
                    </a:solidFill>
                  </a:tcPr>
                </a:tc>
                <a:tc>
                  <a:txBody>
                    <a:bodyPr/>
                    <a:lstStyle/>
                    <a:p>
                      <a:endParaRPr lang="zh-CN" altLang="en-US" dirty="0"/>
                    </a:p>
                  </a:txBody>
                  <a:tcPr>
                    <a:solidFill>
                      <a:srgbClr val="8B0013"/>
                    </a:solidFill>
                  </a:tcPr>
                </a:tc>
                <a:extLst>
                  <a:ext uri="{0D108BD9-81ED-4DB2-BD59-A6C34878D82A}">
                    <a16:rowId xmlns:a16="http://schemas.microsoft.com/office/drawing/2014/main" val="10000"/>
                  </a:ext>
                </a:extLst>
              </a:tr>
              <a:tr h="816688">
                <a:tc>
                  <a:txBody>
                    <a:bodyPr/>
                    <a:lstStyle/>
                    <a:p>
                      <a:pPr algn="ctr"/>
                      <a:r>
                        <a:rPr lang="zh-CN" altLang="en-US" b="1" dirty="0"/>
                        <a:t>前台</a:t>
                      </a:r>
                      <a:endParaRPr lang="en-US" altLang="zh-CN" b="1" dirty="0"/>
                    </a:p>
                    <a:p>
                      <a:pPr algn="ctr"/>
                      <a:r>
                        <a:rPr lang="zh-CN" altLang="en-US" sz="1100" b="1" dirty="0"/>
                        <a:t>（核心）</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dirty="0">
                          <a:solidFill>
                            <a:srgbClr val="C00000"/>
                          </a:solidFill>
                        </a:rPr>
                        <a:t>投资部</a:t>
                      </a:r>
                      <a:endParaRPr lang="en-US" altLang="zh-CN" sz="1050" b="1" dirty="0">
                        <a:solidFill>
                          <a:srgbClr val="C00000"/>
                        </a:solidFill>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dirty="0">
                          <a:solidFill>
                            <a:schemeClr val="tx1"/>
                          </a:solidFill>
                        </a:rPr>
                        <a:t>计划选择行业和股票，</a:t>
                      </a:r>
                      <a:r>
                        <a:rPr lang="zh-CN" altLang="en-US" sz="900" b="1">
                          <a:solidFill>
                            <a:schemeClr val="tx1"/>
                          </a:solidFill>
                        </a:rPr>
                        <a:t>同时组建资产组合</a:t>
                      </a:r>
                      <a:r>
                        <a:rPr lang="zh-CN" altLang="en-US" sz="900" b="1" dirty="0">
                          <a:solidFill>
                            <a:schemeClr val="tx1"/>
                          </a:solidFill>
                        </a:rPr>
                        <a:t>，并向交易部下达投资指令，及时向投资决策委员会提供市场动态及投资业绩分析</a:t>
                      </a:r>
                      <a:endParaRPr lang="zh-CN" altLang="en-US" sz="1100" dirty="0"/>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研究部</a:t>
                      </a:r>
                      <a:endParaRPr lang="en-US" altLang="zh-CN" sz="1050" b="1" kern="1200" dirty="0">
                        <a:solidFill>
                          <a:srgbClr val="C00000"/>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dirty="0"/>
                        <a:t>从事宏观经济分析、行业发展状况分析和上市公司投资价值分析，向基金投资决策部门提供研究报告及投资建议</a:t>
                      </a:r>
                      <a:endParaRPr lang="zh-CN" altLang="en-US" dirty="0"/>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交易部</a:t>
                      </a:r>
                      <a:endParaRPr lang="en-US" altLang="zh-CN" sz="1050" b="1" kern="1200" dirty="0">
                        <a:solidFill>
                          <a:srgbClr val="C00000"/>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en-US" sz="900" b="1" dirty="0"/>
                        <a:t>根据得到的指令对基金进行交易，看似简单，实则要求较高（</a:t>
                      </a:r>
                      <a:r>
                        <a:rPr lang="en-US" altLang="zh-CN" sz="900" b="1" dirty="0" err="1"/>
                        <a:t>Eg</a:t>
                      </a:r>
                      <a:r>
                        <a:rPr lang="zh-CN" altLang="en-US" sz="900" b="1" dirty="0"/>
                        <a:t>：根据指令，编写程序，实现交易）</a:t>
                      </a:r>
                      <a:endParaRPr lang="zh-CN" altLang="en-US" dirty="0"/>
                    </a:p>
                  </a:txBody>
                  <a:tcPr anchor="ctr">
                    <a:solidFill>
                      <a:schemeClr val="bg1">
                        <a:lumMod val="85000"/>
                      </a:schemeClr>
                    </a:solidFill>
                  </a:tcPr>
                </a:tc>
                <a:extLst>
                  <a:ext uri="{0D108BD9-81ED-4DB2-BD59-A6C34878D82A}">
                    <a16:rowId xmlns:a16="http://schemas.microsoft.com/office/drawing/2014/main" val="10001"/>
                  </a:ext>
                </a:extLst>
              </a:tr>
              <a:tr h="927176">
                <a:tc>
                  <a:txBody>
                    <a:bodyPr/>
                    <a:lstStyle/>
                    <a:p>
                      <a:pPr marL="0" algn="ctr" defTabSz="685800" rtl="0" eaLnBrk="1" latinLnBrk="0" hangingPunct="1"/>
                      <a:r>
                        <a:rPr lang="zh-CN" altLang="en-US" sz="1350" b="1" kern="1200" dirty="0">
                          <a:solidFill>
                            <a:schemeClr val="dk1"/>
                          </a:solidFill>
                          <a:latin typeface="+mn-lt"/>
                          <a:ea typeface="+mn-ea"/>
                          <a:cs typeface="+mn-cs"/>
                        </a:rPr>
                        <a:t>中后台</a:t>
                      </a:r>
                      <a:endParaRPr lang="en-US" altLang="zh-CN" sz="1350" b="1" kern="1200" dirty="0">
                        <a:solidFill>
                          <a:schemeClr val="dk1"/>
                        </a:solidFill>
                        <a:latin typeface="+mn-lt"/>
                        <a:ea typeface="+mn-ea"/>
                        <a:cs typeface="+mn-cs"/>
                      </a:endParaRPr>
                    </a:p>
                    <a:p>
                      <a:pPr marL="0" algn="ctr" defTabSz="685800" rtl="0" eaLnBrk="1" latinLnBrk="0" hangingPunct="1"/>
                      <a:r>
                        <a:rPr lang="zh-CN" altLang="en-US" sz="1100" b="1" kern="1200" dirty="0">
                          <a:solidFill>
                            <a:schemeClr val="dk1"/>
                          </a:solidFill>
                          <a:latin typeface="+mn-lt"/>
                          <a:ea typeface="+mn-ea"/>
                          <a:cs typeface="+mn-cs"/>
                        </a:rPr>
                        <a:t>（保障）</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机构销售</a:t>
                      </a:r>
                      <a:endParaRPr lang="en-US" altLang="zh-CN" sz="1050" b="1" kern="1200" dirty="0">
                        <a:solidFill>
                          <a:srgbClr val="C00000"/>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主要针对专业机构客户，为其提供各类满足其收益要求的产品，或者为其专业化定制专户产品</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渠道销售</a:t>
                      </a:r>
                      <a:endParaRPr lang="en-US" altLang="zh-CN" sz="1050" b="1" kern="1200" dirty="0">
                        <a:solidFill>
                          <a:srgbClr val="C00000"/>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主要对接的是各类销售渠道，包括银行及券商，目前公募基金最大的代销渠道依然是银行，所以市场部门日常多与银行的个金部门及各区域网点打交道</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产品部门</a:t>
                      </a:r>
                      <a:endParaRPr lang="en-US" altLang="zh-CN" sz="1050" b="1" kern="1200" dirty="0">
                        <a:solidFill>
                          <a:srgbClr val="C00000"/>
                        </a:solidFill>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负责基金产品的设计、募集，主要职能为根据基金市场的现状和未来发展趋势以及基金公司内部状况设计基金产品</a:t>
                      </a:r>
                    </a:p>
                  </a:txBody>
                  <a:tcPr anchor="ctr">
                    <a:solidFill>
                      <a:schemeClr val="bg1">
                        <a:lumMod val="85000"/>
                      </a:schemeClr>
                    </a:solidFill>
                  </a:tcPr>
                </a:tc>
                <a:extLst>
                  <a:ext uri="{0D108BD9-81ED-4DB2-BD59-A6C34878D82A}">
                    <a16:rowId xmlns:a16="http://schemas.microsoft.com/office/drawing/2014/main" val="10002"/>
                  </a:ext>
                </a:extLst>
              </a:tr>
              <a:tr h="927176">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350" b="1" kern="1200" dirty="0">
                          <a:solidFill>
                            <a:schemeClr val="dk1"/>
                          </a:solidFill>
                          <a:latin typeface="+mn-lt"/>
                          <a:ea typeface="+mn-ea"/>
                          <a:cs typeface="+mn-cs"/>
                        </a:rPr>
                        <a:t>中后台</a:t>
                      </a:r>
                      <a:endParaRPr lang="en-US" altLang="zh-CN" sz="135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（保障）</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法务</a:t>
                      </a:r>
                      <a:endParaRPr lang="en-US" altLang="zh-CN" sz="1050" b="1" kern="1200" dirty="0">
                        <a:solidFill>
                          <a:srgbClr val="C00000"/>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负责公司的整体运作合规合法的控制</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风控</a:t>
                      </a:r>
                      <a:endParaRPr lang="en-US" altLang="zh-CN" sz="1050" b="1" kern="1200" dirty="0">
                        <a:solidFill>
                          <a:srgbClr val="C00000"/>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对于各种风险尤其是投资业务带来的风险的全方面控制</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50" b="1" kern="1200" dirty="0">
                          <a:solidFill>
                            <a:srgbClr val="C00000"/>
                          </a:solidFill>
                          <a:latin typeface="+mn-lt"/>
                          <a:ea typeface="+mn-ea"/>
                          <a:cs typeface="+mn-cs"/>
                        </a:rPr>
                        <a:t>纯后台支持部门</a:t>
                      </a:r>
                      <a:endParaRPr lang="en-US" altLang="zh-CN" sz="1050" b="1" kern="1200" dirty="0">
                        <a:solidFill>
                          <a:srgbClr val="C00000"/>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行政、人力、财务</a:t>
                      </a: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6" name="矩形 5"/>
          <p:cNvSpPr/>
          <p:nvPr/>
        </p:nvSpPr>
        <p:spPr>
          <a:xfrm>
            <a:off x="321024" y="3861677"/>
            <a:ext cx="8822976" cy="230832"/>
          </a:xfrm>
          <a:prstGeom prst="rect">
            <a:avLst/>
          </a:prstGeom>
        </p:spPr>
        <p:txBody>
          <a:bodyPr wrap="square">
            <a:spAutoFit/>
          </a:bodyPr>
          <a:lstStyle/>
          <a:p>
            <a:pPr marL="171450" indent="-171450">
              <a:buFont typeface="Wingdings" panose="05000000000000000000" pitchFamily="2" charset="2"/>
              <a:buChar char="p"/>
            </a:pPr>
            <a:r>
              <a:rPr lang="zh-CN" altLang="en-US" sz="900" b="1" dirty="0">
                <a:solidFill>
                  <a:srgbClr val="C00000"/>
                </a:solidFill>
              </a:rPr>
              <a:t>基金经理：</a:t>
            </a:r>
            <a:r>
              <a:rPr lang="zh-CN" altLang="en-US" sz="900" b="1" dirty="0"/>
              <a:t>每种基金均由一个经理或一组经理去负责决定该基金的组合和投资策略。投资组合是按照基金说明书的投资目标去选择，以及由该基金经理投资策略去决定</a:t>
            </a:r>
          </a:p>
        </p:txBody>
      </p:sp>
      <p:sp>
        <p:nvSpPr>
          <p:cNvPr id="33" name="矩形 32"/>
          <p:cNvSpPr/>
          <p:nvPr/>
        </p:nvSpPr>
        <p:spPr>
          <a:xfrm>
            <a:off x="321024" y="4092509"/>
            <a:ext cx="8085640" cy="230832"/>
          </a:xfrm>
          <a:prstGeom prst="rect">
            <a:avLst/>
          </a:prstGeom>
        </p:spPr>
        <p:txBody>
          <a:bodyPr wrap="square">
            <a:spAutoFit/>
          </a:bodyPr>
          <a:lstStyle/>
          <a:p>
            <a:pPr marL="171450" indent="-171450">
              <a:buFont typeface="Wingdings" panose="05000000000000000000" pitchFamily="2" charset="2"/>
              <a:buChar char="p"/>
            </a:pPr>
            <a:r>
              <a:rPr lang="zh-CN" altLang="en-US" sz="900" b="1" dirty="0">
                <a:solidFill>
                  <a:srgbClr val="C00000"/>
                </a:solidFill>
              </a:rPr>
              <a:t>晋升路径：</a:t>
            </a:r>
            <a:r>
              <a:rPr lang="zh-CN" altLang="en-US" sz="900" b="1" dirty="0"/>
              <a:t>助理研究员</a:t>
            </a:r>
            <a:r>
              <a:rPr lang="en-US" altLang="zh-CN" sz="900" b="1" dirty="0"/>
              <a:t>-</a:t>
            </a:r>
            <a:r>
              <a:rPr lang="zh-CN" altLang="en-US" sz="900" b="1" dirty="0"/>
              <a:t>研究员</a:t>
            </a:r>
            <a:r>
              <a:rPr lang="en-US" altLang="zh-CN" sz="900" b="1" dirty="0"/>
              <a:t>-</a:t>
            </a:r>
            <a:r>
              <a:rPr lang="zh-CN" altLang="en-US" sz="900" b="1" dirty="0"/>
              <a:t>研究组组长</a:t>
            </a:r>
            <a:r>
              <a:rPr lang="en-US" altLang="zh-CN" sz="900" b="1" dirty="0"/>
              <a:t>-</a:t>
            </a:r>
            <a:r>
              <a:rPr lang="zh-CN" altLang="en-US" sz="900" b="1" dirty="0"/>
              <a:t>基金经理助理</a:t>
            </a:r>
            <a:r>
              <a:rPr lang="en-US" altLang="zh-CN" sz="900" b="1" dirty="0"/>
              <a:t>-</a:t>
            </a:r>
            <a:r>
              <a:rPr lang="zh-CN" altLang="en-US" sz="900" b="1" dirty="0"/>
              <a:t>基金经理（快的话</a:t>
            </a:r>
            <a:r>
              <a:rPr lang="en-US" altLang="zh-CN" sz="900" b="1" dirty="0"/>
              <a:t>5</a:t>
            </a:r>
            <a:r>
              <a:rPr lang="zh-CN" altLang="en-US" sz="900" b="1" dirty="0"/>
              <a:t>年左右）</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p:cNvSpPr txBox="1"/>
          <p:nvPr/>
        </p:nvSpPr>
        <p:spPr>
          <a:xfrm>
            <a:off x="130562" y="100705"/>
            <a:ext cx="4642160" cy="641982"/>
          </a:xfrm>
          <a:prstGeom prst="rect">
            <a:avLst/>
          </a:prstGeom>
        </p:spPr>
        <p:txBody>
          <a:bodyPr vert="horz" lIns="91440" tIns="45720" rIns="91440" bIns="45720" rtlCol="0" anchor="ctr">
            <a:normAutofit/>
            <a:scene3d>
              <a:camera prst="orthographicFront"/>
              <a:lightRig rig="threePt" dir="t"/>
            </a:scene3d>
            <a:sp3d contourW="12700"/>
          </a:bodyPr>
          <a:lstStyle/>
          <a:p>
            <a:pPr>
              <a:lnSpc>
                <a:spcPct val="90000"/>
              </a:lnSpc>
              <a:spcBef>
                <a:spcPct val="0"/>
              </a:spcBef>
              <a:spcAft>
                <a:spcPts val="600"/>
              </a:spcAft>
            </a:pPr>
            <a:r>
              <a:rPr lang="en-US" altLang="zh-CN" sz="2000" b="1" dirty="0">
                <a:solidFill>
                  <a:srgbClr val="8B0012"/>
                </a:solidFill>
                <a:latin typeface="+mj-ea"/>
                <a:ea typeface="+mj-ea"/>
              </a:rPr>
              <a:t>2.2.3</a:t>
            </a:r>
            <a:r>
              <a:rPr lang="zh-CN" altLang="en-US" sz="2000" b="1" dirty="0">
                <a:solidFill>
                  <a:srgbClr val="8B0012"/>
                </a:solidFill>
                <a:latin typeface="+mj-ea"/>
                <a:ea typeface="+mj-ea"/>
              </a:rPr>
              <a:t>基金公司的头部机构</a:t>
            </a:r>
            <a:endParaRPr lang="en-US" altLang="zh-CN" sz="2000" b="1" dirty="0">
              <a:solidFill>
                <a:srgbClr val="8B0012"/>
              </a:solidFill>
              <a:latin typeface="+mj-ea"/>
              <a:ea typeface="+mj-ea"/>
            </a:endParaRPr>
          </a:p>
        </p:txBody>
      </p:sp>
      <p:graphicFrame>
        <p:nvGraphicFramePr>
          <p:cNvPr id="2" name="表格 1"/>
          <p:cNvGraphicFramePr>
            <a:graphicFrameLocks noGrp="1"/>
          </p:cNvGraphicFramePr>
          <p:nvPr/>
        </p:nvGraphicFramePr>
        <p:xfrm>
          <a:off x="130562" y="1032775"/>
          <a:ext cx="5402579" cy="2400927"/>
        </p:xfrm>
        <a:graphic>
          <a:graphicData uri="http://schemas.openxmlformats.org/drawingml/2006/table">
            <a:tbl>
              <a:tblPr firstRow="1" firstCol="1" bandRow="1">
                <a:tableStyleId>{9D7B26C5-4107-4FEC-AEDC-1716B250A1EF}</a:tableStyleId>
              </a:tblPr>
              <a:tblGrid>
                <a:gridCol w="768598">
                  <a:extLst>
                    <a:ext uri="{9D8B030D-6E8A-4147-A177-3AD203B41FA5}">
                      <a16:colId xmlns:a16="http://schemas.microsoft.com/office/drawing/2014/main" val="20000"/>
                    </a:ext>
                  </a:extLst>
                </a:gridCol>
                <a:gridCol w="2260011">
                  <a:extLst>
                    <a:ext uri="{9D8B030D-6E8A-4147-A177-3AD203B41FA5}">
                      <a16:colId xmlns:a16="http://schemas.microsoft.com/office/drawing/2014/main" val="20001"/>
                    </a:ext>
                  </a:extLst>
                </a:gridCol>
                <a:gridCol w="2373970">
                  <a:extLst>
                    <a:ext uri="{9D8B030D-6E8A-4147-A177-3AD203B41FA5}">
                      <a16:colId xmlns:a16="http://schemas.microsoft.com/office/drawing/2014/main" val="20002"/>
                    </a:ext>
                  </a:extLst>
                </a:gridCol>
              </a:tblGrid>
              <a:tr h="305308">
                <a:tc>
                  <a:txBody>
                    <a:bodyPr/>
                    <a:lstStyle/>
                    <a:p>
                      <a:pPr indent="266700" algn="ctr">
                        <a:lnSpc>
                          <a:spcPct val="125000"/>
                        </a:lnSpc>
                        <a:spcAft>
                          <a:spcPts val="0"/>
                        </a:spcAft>
                      </a:pPr>
                      <a:r>
                        <a:rPr lang="zh-CN" sz="1000" kern="100" dirty="0">
                          <a:effectLst/>
                        </a:rPr>
                        <a:t>排名</a:t>
                      </a:r>
                      <a:endParaRPr lang="zh-CN" sz="10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000" kern="100" dirty="0">
                          <a:effectLst/>
                        </a:rPr>
                        <a:t>公募基金管理人名称</a:t>
                      </a:r>
                      <a:endParaRPr lang="zh-CN" sz="10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000" kern="100" dirty="0">
                          <a:effectLst/>
                        </a:rPr>
                        <a:t>非货币理财公募基金月均规模</a:t>
                      </a:r>
                      <a:r>
                        <a:rPr lang="en-US" sz="1000" kern="100" dirty="0">
                          <a:effectLst/>
                        </a:rPr>
                        <a:t>(</a:t>
                      </a:r>
                      <a:r>
                        <a:rPr lang="zh-CN" sz="1000" kern="100" dirty="0">
                          <a:effectLst/>
                        </a:rPr>
                        <a:t>亿元</a:t>
                      </a:r>
                      <a:r>
                        <a:rPr lang="en-US" sz="1000" kern="100" dirty="0">
                          <a:effectLst/>
                        </a:rPr>
                        <a:t>)</a:t>
                      </a:r>
                      <a:endParaRPr lang="zh-CN" sz="10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0"/>
                  </a:ext>
                </a:extLst>
              </a:tr>
              <a:tr h="203758">
                <a:tc>
                  <a:txBody>
                    <a:bodyPr/>
                    <a:lstStyle/>
                    <a:p>
                      <a:pPr indent="266700" algn="ctr">
                        <a:lnSpc>
                          <a:spcPct val="125000"/>
                        </a:lnSpc>
                        <a:spcAft>
                          <a:spcPts val="0"/>
                        </a:spcAft>
                      </a:pPr>
                      <a:r>
                        <a:rPr lang="en-US" sz="1100" kern="100" dirty="0">
                          <a:effectLst/>
                        </a:rPr>
                        <a:t>1</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易方达基金管理有限公司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5159.44</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1"/>
                  </a:ext>
                </a:extLst>
              </a:tr>
              <a:tr h="203758">
                <a:tc>
                  <a:txBody>
                    <a:bodyPr/>
                    <a:lstStyle/>
                    <a:p>
                      <a:pPr indent="266700" algn="ctr">
                        <a:lnSpc>
                          <a:spcPct val="125000"/>
                        </a:lnSpc>
                        <a:spcAft>
                          <a:spcPts val="0"/>
                        </a:spcAft>
                      </a:pPr>
                      <a:r>
                        <a:rPr lang="en-US" sz="1100" kern="100">
                          <a:effectLst/>
                        </a:rPr>
                        <a:t>2</a:t>
                      </a:r>
                      <a:endParaRPr lang="zh-CN" sz="1100" kern="10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华夏基金管理有限公司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4009.66</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2"/>
                  </a:ext>
                </a:extLst>
              </a:tr>
              <a:tr h="203758">
                <a:tc>
                  <a:txBody>
                    <a:bodyPr/>
                    <a:lstStyle/>
                    <a:p>
                      <a:pPr indent="266700" algn="ctr">
                        <a:lnSpc>
                          <a:spcPct val="125000"/>
                        </a:lnSpc>
                        <a:spcAft>
                          <a:spcPts val="0"/>
                        </a:spcAft>
                      </a:pPr>
                      <a:r>
                        <a:rPr lang="en-US" sz="1100" kern="100">
                          <a:effectLst/>
                        </a:rPr>
                        <a:t>3</a:t>
                      </a:r>
                      <a:endParaRPr lang="zh-CN" sz="1100" kern="10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广发基金管理有限公司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3944.90</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3"/>
                  </a:ext>
                </a:extLst>
              </a:tr>
              <a:tr h="203758">
                <a:tc>
                  <a:txBody>
                    <a:bodyPr/>
                    <a:lstStyle/>
                    <a:p>
                      <a:pPr indent="266700" algn="ctr">
                        <a:lnSpc>
                          <a:spcPct val="125000"/>
                        </a:lnSpc>
                        <a:spcAft>
                          <a:spcPts val="0"/>
                        </a:spcAft>
                      </a:pPr>
                      <a:r>
                        <a:rPr lang="en-US" sz="1100" kern="100">
                          <a:effectLst/>
                        </a:rPr>
                        <a:t>4</a:t>
                      </a:r>
                      <a:endParaRPr lang="zh-CN" sz="1100" kern="10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博时基金管理有限公司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3832.73</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4"/>
                  </a:ext>
                </a:extLst>
              </a:tr>
              <a:tr h="203758">
                <a:tc>
                  <a:txBody>
                    <a:bodyPr/>
                    <a:lstStyle/>
                    <a:p>
                      <a:pPr indent="266700" algn="ctr">
                        <a:lnSpc>
                          <a:spcPct val="125000"/>
                        </a:lnSpc>
                        <a:spcAft>
                          <a:spcPts val="0"/>
                        </a:spcAft>
                      </a:pPr>
                      <a:r>
                        <a:rPr lang="en-US" sz="1100" kern="100">
                          <a:effectLst/>
                        </a:rPr>
                        <a:t>5</a:t>
                      </a:r>
                      <a:endParaRPr lang="zh-CN" sz="1100" kern="10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南方基金管理股份有限公司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3443.28</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5"/>
                  </a:ext>
                </a:extLst>
              </a:tr>
              <a:tr h="203758">
                <a:tc>
                  <a:txBody>
                    <a:bodyPr/>
                    <a:lstStyle/>
                    <a:p>
                      <a:pPr indent="266700" algn="ctr">
                        <a:lnSpc>
                          <a:spcPct val="125000"/>
                        </a:lnSpc>
                        <a:spcAft>
                          <a:spcPts val="0"/>
                        </a:spcAft>
                      </a:pPr>
                      <a:r>
                        <a:rPr lang="en-US" sz="1100" kern="100">
                          <a:effectLst/>
                        </a:rPr>
                        <a:t>6</a:t>
                      </a:r>
                      <a:endParaRPr lang="zh-CN" sz="1100" kern="10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汇添富基金管理股份有限公司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3364.88</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6"/>
                  </a:ext>
                </a:extLst>
              </a:tr>
              <a:tr h="203758">
                <a:tc>
                  <a:txBody>
                    <a:bodyPr/>
                    <a:lstStyle/>
                    <a:p>
                      <a:pPr indent="266700" algn="ctr">
                        <a:lnSpc>
                          <a:spcPct val="125000"/>
                        </a:lnSpc>
                        <a:spcAft>
                          <a:spcPts val="0"/>
                        </a:spcAft>
                      </a:pPr>
                      <a:r>
                        <a:rPr lang="en-US" sz="1100" kern="100">
                          <a:effectLst/>
                        </a:rPr>
                        <a:t>7</a:t>
                      </a:r>
                      <a:endParaRPr lang="zh-CN" sz="1100" kern="10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富国基金管理有限公司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2910.43</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7"/>
                  </a:ext>
                </a:extLst>
              </a:tr>
              <a:tr h="203758">
                <a:tc>
                  <a:txBody>
                    <a:bodyPr/>
                    <a:lstStyle/>
                    <a:p>
                      <a:pPr indent="266700" algn="ctr">
                        <a:lnSpc>
                          <a:spcPct val="125000"/>
                        </a:lnSpc>
                        <a:spcAft>
                          <a:spcPts val="0"/>
                        </a:spcAft>
                      </a:pPr>
                      <a:r>
                        <a:rPr lang="en-US" sz="1100" kern="100">
                          <a:effectLst/>
                        </a:rPr>
                        <a:t>8</a:t>
                      </a:r>
                      <a:endParaRPr lang="zh-CN" sz="1100" kern="10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中银基金管理有限公司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2765.40</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8"/>
                  </a:ext>
                </a:extLst>
              </a:tr>
              <a:tr h="203758">
                <a:tc>
                  <a:txBody>
                    <a:bodyPr/>
                    <a:lstStyle/>
                    <a:p>
                      <a:pPr indent="266700" algn="ctr">
                        <a:lnSpc>
                          <a:spcPct val="125000"/>
                        </a:lnSpc>
                        <a:spcAft>
                          <a:spcPts val="0"/>
                        </a:spcAft>
                      </a:pPr>
                      <a:r>
                        <a:rPr lang="en-US" sz="1100" kern="100">
                          <a:effectLst/>
                        </a:rPr>
                        <a:t>9</a:t>
                      </a:r>
                      <a:endParaRPr lang="zh-CN" sz="1100" kern="10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嘉实基金管理有限公司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2655.36</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09"/>
                  </a:ext>
                </a:extLst>
              </a:tr>
              <a:tr h="203758">
                <a:tc>
                  <a:txBody>
                    <a:bodyPr/>
                    <a:lstStyle/>
                    <a:p>
                      <a:pPr indent="266700" algn="ctr">
                        <a:lnSpc>
                          <a:spcPct val="125000"/>
                        </a:lnSpc>
                        <a:spcAft>
                          <a:spcPts val="0"/>
                        </a:spcAft>
                      </a:pPr>
                      <a:r>
                        <a:rPr lang="en-US" sz="1100" kern="100">
                          <a:effectLst/>
                        </a:rPr>
                        <a:t>10</a:t>
                      </a:r>
                      <a:endParaRPr lang="zh-CN" sz="1100" kern="10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zh-CN" sz="1100" kern="100" dirty="0">
                          <a:effectLst/>
                        </a:rPr>
                        <a:t>招商基金管理有限公司</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tc>
                  <a:txBody>
                    <a:bodyPr/>
                    <a:lstStyle/>
                    <a:p>
                      <a:pPr indent="266700" algn="ctr">
                        <a:lnSpc>
                          <a:spcPct val="125000"/>
                        </a:lnSpc>
                        <a:spcAft>
                          <a:spcPts val="0"/>
                        </a:spcAft>
                      </a:pPr>
                      <a:r>
                        <a:rPr lang="en-US" sz="1100" kern="100" dirty="0">
                          <a:effectLst/>
                        </a:rPr>
                        <a:t>2581.98</a:t>
                      </a:r>
                      <a:endParaRPr lang="zh-CN" sz="1100" kern="100" dirty="0">
                        <a:effectLst/>
                        <a:latin typeface="Times" panose="02020603050405020304" pitchFamily="18" charset="0"/>
                        <a:ea typeface="楷体" panose="02010609060101010101" pitchFamily="49" charset="-122"/>
                        <a:cs typeface="Times New Roman" panose="02020603050405020304" pitchFamily="18" charset="0"/>
                      </a:endParaRPr>
                    </a:p>
                  </a:txBody>
                  <a:tcPr marL="85745" marR="85745" marT="0" marB="0" anchor="ctr"/>
                </a:tc>
                <a:extLst>
                  <a:ext uri="{0D108BD9-81ED-4DB2-BD59-A6C34878D82A}">
                    <a16:rowId xmlns:a16="http://schemas.microsoft.com/office/drawing/2014/main" val="10010"/>
                  </a:ext>
                </a:extLst>
              </a:tr>
            </a:tbl>
          </a:graphicData>
        </a:graphic>
      </p:graphicFrame>
      <p:sp>
        <p:nvSpPr>
          <p:cNvPr id="5" name="矩形 4"/>
          <p:cNvSpPr/>
          <p:nvPr/>
        </p:nvSpPr>
        <p:spPr>
          <a:xfrm>
            <a:off x="130562" y="4842740"/>
            <a:ext cx="1441420" cy="200055"/>
          </a:xfrm>
          <a:prstGeom prst="rect">
            <a:avLst/>
          </a:prstGeom>
        </p:spPr>
        <p:txBody>
          <a:bodyPr wrap="none">
            <a:spAutoFit/>
          </a:bodyPr>
          <a:lstStyle/>
          <a:p>
            <a:r>
              <a:rPr lang="zh-CN" altLang="en-US" sz="700" dirty="0"/>
              <a:t>来源：中国证券投资基金业协会</a:t>
            </a:r>
          </a:p>
        </p:txBody>
      </p:sp>
      <p:sp>
        <p:nvSpPr>
          <p:cNvPr id="9" name="矩形 8"/>
          <p:cNvSpPr/>
          <p:nvPr/>
        </p:nvSpPr>
        <p:spPr>
          <a:xfrm>
            <a:off x="1738873" y="720281"/>
            <a:ext cx="2185956" cy="246221"/>
          </a:xfrm>
          <a:prstGeom prst="rect">
            <a:avLst/>
          </a:prstGeom>
        </p:spPr>
        <p:txBody>
          <a:bodyPr wrap="square">
            <a:spAutoFit/>
          </a:bodyPr>
          <a:lstStyle/>
          <a:p>
            <a:r>
              <a:rPr lang="zh-CN" altLang="en-US" sz="1000" b="1" dirty="0"/>
              <a:t>公募基金（截止</a:t>
            </a:r>
            <a:r>
              <a:rPr lang="en-US" altLang="zh-CN" sz="1000" b="1" dirty="0"/>
              <a:t>2020</a:t>
            </a:r>
            <a:r>
              <a:rPr lang="zh-CN" altLang="en-US" sz="1000" b="1" dirty="0"/>
              <a:t>年第二季度末）</a:t>
            </a:r>
          </a:p>
        </p:txBody>
      </p:sp>
      <p:graphicFrame>
        <p:nvGraphicFramePr>
          <p:cNvPr id="6" name="表格 5"/>
          <p:cNvGraphicFramePr>
            <a:graphicFrameLocks noGrp="1"/>
          </p:cNvGraphicFramePr>
          <p:nvPr/>
        </p:nvGraphicFramePr>
        <p:xfrm>
          <a:off x="417141" y="3526652"/>
          <a:ext cx="4571999" cy="1099990"/>
        </p:xfrm>
        <a:graphic>
          <a:graphicData uri="http://schemas.openxmlformats.org/drawingml/2006/table">
            <a:tbl>
              <a:tblPr firstRow="1" firstCol="1" bandRow="1">
                <a:tableStyleId>{9D7B26C5-4107-4FEC-AEDC-1716B250A1EF}</a:tableStyleId>
              </a:tblPr>
              <a:tblGrid>
                <a:gridCol w="1341503">
                  <a:extLst>
                    <a:ext uri="{9D8B030D-6E8A-4147-A177-3AD203B41FA5}">
                      <a16:colId xmlns:a16="http://schemas.microsoft.com/office/drawing/2014/main" val="20000"/>
                    </a:ext>
                  </a:extLst>
                </a:gridCol>
                <a:gridCol w="1076832">
                  <a:extLst>
                    <a:ext uri="{9D8B030D-6E8A-4147-A177-3AD203B41FA5}">
                      <a16:colId xmlns:a16="http://schemas.microsoft.com/office/drawing/2014/main" val="20001"/>
                    </a:ext>
                  </a:extLst>
                </a:gridCol>
                <a:gridCol w="1076832">
                  <a:extLst>
                    <a:ext uri="{9D8B030D-6E8A-4147-A177-3AD203B41FA5}">
                      <a16:colId xmlns:a16="http://schemas.microsoft.com/office/drawing/2014/main" val="20002"/>
                    </a:ext>
                  </a:extLst>
                </a:gridCol>
                <a:gridCol w="1076832">
                  <a:extLst>
                    <a:ext uri="{9D8B030D-6E8A-4147-A177-3AD203B41FA5}">
                      <a16:colId xmlns:a16="http://schemas.microsoft.com/office/drawing/2014/main" val="20003"/>
                    </a:ext>
                  </a:extLst>
                </a:gridCol>
              </a:tblGrid>
              <a:tr h="309373">
                <a:tc>
                  <a:txBody>
                    <a:bodyPr/>
                    <a:lstStyle/>
                    <a:p>
                      <a:pPr marL="0" indent="266700" algn="ctr" defTabSz="685800" rtl="0" eaLnBrk="1" latinLnBrk="0" hangingPunct="1">
                        <a:lnSpc>
                          <a:spcPct val="125000"/>
                        </a:lnSpc>
                        <a:spcAft>
                          <a:spcPts val="0"/>
                        </a:spcAft>
                      </a:pPr>
                      <a:r>
                        <a:rPr lang="zh-CN" altLang="en-US" sz="1000" kern="100" dirty="0">
                          <a:effectLst/>
                          <a:latin typeface="+mj-ea"/>
                          <a:ea typeface="+mj-ea"/>
                        </a:rPr>
                        <a:t>类别</a:t>
                      </a:r>
                      <a:endParaRPr lang="zh-CN" altLang="en-US" sz="1000" b="1" kern="100" dirty="0">
                        <a:solidFill>
                          <a:schemeClr val="tx1"/>
                        </a:solidFill>
                        <a:effectLst/>
                        <a:latin typeface="+mj-ea"/>
                        <a:ea typeface="+mj-ea"/>
                        <a:cs typeface="+mn-cs"/>
                      </a:endParaRPr>
                    </a:p>
                  </a:txBody>
                  <a:tcPr marL="56811" marR="56811" marT="0" marB="0" anchor="ctr"/>
                </a:tc>
                <a:tc>
                  <a:txBody>
                    <a:bodyPr/>
                    <a:lstStyle/>
                    <a:p>
                      <a:pPr marL="0" indent="266700" algn="ctr" defTabSz="685800" rtl="0" eaLnBrk="1" latinLnBrk="0" hangingPunct="1">
                        <a:lnSpc>
                          <a:spcPct val="125000"/>
                        </a:lnSpc>
                        <a:spcAft>
                          <a:spcPts val="0"/>
                        </a:spcAft>
                      </a:pPr>
                      <a:r>
                        <a:rPr lang="zh-CN" altLang="en-US" sz="1000" kern="100" dirty="0">
                          <a:effectLst/>
                          <a:latin typeface="+mj-ea"/>
                          <a:ea typeface="+mj-ea"/>
                        </a:rPr>
                        <a:t>封闭式</a:t>
                      </a:r>
                      <a:endParaRPr lang="zh-CN" altLang="en-US" sz="1000" b="1" kern="100" dirty="0">
                        <a:solidFill>
                          <a:schemeClr val="tx1"/>
                        </a:solidFill>
                        <a:effectLst/>
                        <a:latin typeface="+mj-ea"/>
                        <a:ea typeface="+mj-ea"/>
                        <a:cs typeface="+mn-cs"/>
                      </a:endParaRPr>
                    </a:p>
                  </a:txBody>
                  <a:tcPr marL="56811" marR="56811" marT="0" marB="0" anchor="ctr"/>
                </a:tc>
                <a:tc>
                  <a:txBody>
                    <a:bodyPr/>
                    <a:lstStyle/>
                    <a:p>
                      <a:pPr marL="0" indent="266700" algn="ctr" defTabSz="685800" rtl="0" eaLnBrk="1" latinLnBrk="0" hangingPunct="1">
                        <a:lnSpc>
                          <a:spcPct val="125000"/>
                        </a:lnSpc>
                        <a:spcAft>
                          <a:spcPts val="0"/>
                        </a:spcAft>
                      </a:pPr>
                      <a:r>
                        <a:rPr lang="zh-CN" altLang="en-US" sz="1000" b="1" kern="100" dirty="0">
                          <a:solidFill>
                            <a:schemeClr val="tx1"/>
                          </a:solidFill>
                          <a:effectLst/>
                          <a:latin typeface="+mj-ea"/>
                          <a:ea typeface="+mj-ea"/>
                          <a:cs typeface="+mn-cs"/>
                        </a:rPr>
                        <a:t>开放式</a:t>
                      </a:r>
                    </a:p>
                  </a:txBody>
                  <a:tcPr marL="56811" marR="56811" marT="0" marB="0" anchor="ctr"/>
                </a:tc>
                <a:tc>
                  <a:txBody>
                    <a:bodyPr/>
                    <a:lstStyle/>
                    <a:p>
                      <a:pPr marL="0" indent="266700" algn="ctr" defTabSz="685800" rtl="0" eaLnBrk="1" latinLnBrk="0" hangingPunct="1">
                        <a:lnSpc>
                          <a:spcPct val="125000"/>
                        </a:lnSpc>
                        <a:spcAft>
                          <a:spcPts val="0"/>
                        </a:spcAft>
                      </a:pPr>
                      <a:r>
                        <a:rPr lang="zh-CN" altLang="en-US" sz="1000" b="1" kern="100" dirty="0">
                          <a:solidFill>
                            <a:schemeClr val="tx1"/>
                          </a:solidFill>
                          <a:effectLst/>
                          <a:latin typeface="+mj-ea"/>
                          <a:ea typeface="+mj-ea"/>
                          <a:cs typeface="+mn-cs"/>
                        </a:rPr>
                        <a:t>合计</a:t>
                      </a:r>
                    </a:p>
                  </a:txBody>
                  <a:tcPr marL="56811" marR="56811" marT="0" marB="0" anchor="ctr"/>
                </a:tc>
                <a:extLst>
                  <a:ext uri="{0D108BD9-81ED-4DB2-BD59-A6C34878D82A}">
                    <a16:rowId xmlns:a16="http://schemas.microsoft.com/office/drawing/2014/main" val="10000"/>
                  </a:ext>
                </a:extLst>
              </a:tr>
              <a:tr h="263539">
                <a:tc>
                  <a:txBody>
                    <a:bodyPr/>
                    <a:lstStyle/>
                    <a:p>
                      <a:pPr marL="0" indent="266700" algn="ctr" defTabSz="685800" rtl="0" eaLnBrk="1" latinLnBrk="0" hangingPunct="1">
                        <a:lnSpc>
                          <a:spcPct val="125000"/>
                        </a:lnSpc>
                        <a:spcAft>
                          <a:spcPts val="0"/>
                        </a:spcAft>
                      </a:pPr>
                      <a:r>
                        <a:rPr lang="zh-CN" altLang="en-US" sz="900" kern="100" dirty="0">
                          <a:effectLst/>
                          <a:latin typeface="+mj-ea"/>
                          <a:ea typeface="+mj-ea"/>
                        </a:rPr>
                        <a:t>基金数量</a:t>
                      </a:r>
                      <a:r>
                        <a:rPr lang="en-US" sz="900" kern="100" dirty="0">
                          <a:effectLst/>
                          <a:latin typeface="+mj-ea"/>
                          <a:ea typeface="+mj-ea"/>
                        </a:rPr>
                        <a:t>(</a:t>
                      </a:r>
                      <a:r>
                        <a:rPr lang="zh-CN" altLang="en-US" sz="900" kern="100" dirty="0">
                          <a:effectLst/>
                          <a:latin typeface="+mj-ea"/>
                          <a:ea typeface="+mj-ea"/>
                        </a:rPr>
                        <a:t>只</a:t>
                      </a:r>
                      <a:r>
                        <a:rPr lang="en-US" sz="900" kern="100" dirty="0">
                          <a:effectLst/>
                          <a:latin typeface="+mj-ea"/>
                          <a:ea typeface="+mj-ea"/>
                        </a:rPr>
                        <a:t>)</a:t>
                      </a:r>
                      <a:endParaRPr lang="zh-CN" altLang="en-US" sz="900" b="1" kern="100" dirty="0">
                        <a:solidFill>
                          <a:schemeClr val="tx1"/>
                        </a:solidFill>
                        <a:effectLst/>
                        <a:latin typeface="+mj-ea"/>
                        <a:ea typeface="+mj-ea"/>
                        <a:cs typeface="+mn-cs"/>
                      </a:endParaRPr>
                    </a:p>
                  </a:txBody>
                  <a:tcPr marL="56811" marR="56811" marT="0" marB="0" anchor="ctr"/>
                </a:tc>
                <a:tc>
                  <a:txBody>
                    <a:bodyPr/>
                    <a:lstStyle/>
                    <a:p>
                      <a:pPr marL="0" indent="266700" algn="ctr" defTabSz="685800" rtl="0" eaLnBrk="1" latinLnBrk="0" hangingPunct="1">
                        <a:lnSpc>
                          <a:spcPct val="125000"/>
                        </a:lnSpc>
                        <a:spcAft>
                          <a:spcPts val="0"/>
                        </a:spcAft>
                      </a:pPr>
                      <a:r>
                        <a:rPr lang="en-US" sz="900" kern="100" dirty="0">
                          <a:effectLst/>
                          <a:latin typeface="+mj-ea"/>
                          <a:ea typeface="+mj-ea"/>
                        </a:rPr>
                        <a:t>1075</a:t>
                      </a:r>
                      <a:endParaRPr lang="zh-CN" altLang="en-US" sz="900" b="1" kern="100" dirty="0">
                        <a:solidFill>
                          <a:schemeClr val="tx1"/>
                        </a:solidFill>
                        <a:effectLst/>
                        <a:latin typeface="+mj-ea"/>
                        <a:ea typeface="+mj-ea"/>
                        <a:cs typeface="+mn-cs"/>
                      </a:endParaRPr>
                    </a:p>
                  </a:txBody>
                  <a:tcPr marL="56811" marR="56811" marT="0" marB="0" anchor="ctr"/>
                </a:tc>
                <a:tc>
                  <a:txBody>
                    <a:bodyPr/>
                    <a:lstStyle/>
                    <a:p>
                      <a:pPr indent="266700" algn="ctr">
                        <a:lnSpc>
                          <a:spcPct val="125000"/>
                        </a:lnSpc>
                        <a:spcAft>
                          <a:spcPts val="0"/>
                        </a:spcAft>
                      </a:pPr>
                      <a:r>
                        <a:rPr lang="en-US" sz="900" kern="100" dirty="0">
                          <a:effectLst/>
                          <a:latin typeface="+mj-ea"/>
                          <a:ea typeface="+mj-ea"/>
                          <a:cs typeface="Times New Roman" panose="02020603050405020304" pitchFamily="18" charset="0"/>
                        </a:rPr>
                        <a:t>6422</a:t>
                      </a:r>
                      <a:endParaRPr lang="zh-CN" sz="900" kern="100" dirty="0">
                        <a:effectLst/>
                        <a:latin typeface="+mj-ea"/>
                        <a:ea typeface="+mj-ea"/>
                        <a:cs typeface="Times New Roman" panose="02020603050405020304" pitchFamily="18" charset="0"/>
                      </a:endParaRPr>
                    </a:p>
                  </a:txBody>
                  <a:tcPr marL="68580" marR="68580" marT="0" marB="0" anchor="ctr"/>
                </a:tc>
                <a:tc>
                  <a:txBody>
                    <a:bodyPr/>
                    <a:lstStyle/>
                    <a:p>
                      <a:pPr indent="266700" algn="ctr">
                        <a:lnSpc>
                          <a:spcPct val="125000"/>
                        </a:lnSpc>
                        <a:spcAft>
                          <a:spcPts val="0"/>
                        </a:spcAft>
                      </a:pPr>
                      <a:r>
                        <a:rPr lang="en-US" sz="900" kern="100" dirty="0">
                          <a:effectLst/>
                          <a:latin typeface="+mj-ea"/>
                          <a:ea typeface="+mj-ea"/>
                          <a:cs typeface="Times New Roman" panose="02020603050405020304" pitchFamily="18" charset="0"/>
                        </a:rPr>
                        <a:t>7497</a:t>
                      </a:r>
                      <a:endParaRPr lang="zh-CN" sz="9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63539">
                <a:tc>
                  <a:txBody>
                    <a:bodyPr/>
                    <a:lstStyle/>
                    <a:p>
                      <a:pPr marL="0" indent="266700" algn="ctr" defTabSz="685800" rtl="0" eaLnBrk="1" latinLnBrk="0" hangingPunct="1">
                        <a:lnSpc>
                          <a:spcPct val="125000"/>
                        </a:lnSpc>
                        <a:spcAft>
                          <a:spcPts val="0"/>
                        </a:spcAft>
                      </a:pPr>
                      <a:r>
                        <a:rPr lang="zh-CN" altLang="en-US" sz="900" kern="100" dirty="0">
                          <a:effectLst/>
                          <a:latin typeface="+mj-ea"/>
                          <a:ea typeface="+mj-ea"/>
                        </a:rPr>
                        <a:t>份额</a:t>
                      </a:r>
                      <a:r>
                        <a:rPr lang="en-US" sz="900" kern="100" dirty="0">
                          <a:effectLst/>
                          <a:latin typeface="+mj-ea"/>
                          <a:ea typeface="+mj-ea"/>
                        </a:rPr>
                        <a:t>(</a:t>
                      </a:r>
                      <a:r>
                        <a:rPr lang="zh-CN" altLang="en-US" sz="900" kern="100" dirty="0">
                          <a:effectLst/>
                          <a:latin typeface="+mj-ea"/>
                          <a:ea typeface="+mj-ea"/>
                        </a:rPr>
                        <a:t>亿份</a:t>
                      </a:r>
                      <a:r>
                        <a:rPr lang="en-US" sz="900" kern="100" dirty="0">
                          <a:effectLst/>
                          <a:latin typeface="+mj-ea"/>
                          <a:ea typeface="+mj-ea"/>
                        </a:rPr>
                        <a:t>)</a:t>
                      </a:r>
                      <a:endParaRPr lang="zh-CN" altLang="en-US" sz="900" b="1" kern="100" dirty="0">
                        <a:solidFill>
                          <a:schemeClr val="tx1"/>
                        </a:solidFill>
                        <a:effectLst/>
                        <a:latin typeface="+mj-ea"/>
                        <a:ea typeface="+mj-ea"/>
                        <a:cs typeface="+mn-cs"/>
                      </a:endParaRPr>
                    </a:p>
                  </a:txBody>
                  <a:tcPr marL="56811" marR="56811" marT="0" marB="0" anchor="ctr"/>
                </a:tc>
                <a:tc>
                  <a:txBody>
                    <a:bodyPr/>
                    <a:lstStyle/>
                    <a:p>
                      <a:pPr marL="0" indent="266700" algn="ctr" defTabSz="685800" rtl="0" eaLnBrk="1" latinLnBrk="0" hangingPunct="1">
                        <a:lnSpc>
                          <a:spcPct val="125000"/>
                        </a:lnSpc>
                        <a:spcAft>
                          <a:spcPts val="0"/>
                        </a:spcAft>
                      </a:pPr>
                      <a:r>
                        <a:rPr lang="en-US" sz="900" kern="100" dirty="0">
                          <a:effectLst/>
                          <a:latin typeface="+mj-ea"/>
                          <a:ea typeface="+mj-ea"/>
                        </a:rPr>
                        <a:t>21041.48</a:t>
                      </a:r>
                      <a:endParaRPr lang="zh-CN" altLang="en-US" sz="900" b="1" kern="100" dirty="0">
                        <a:solidFill>
                          <a:schemeClr val="tx1"/>
                        </a:solidFill>
                        <a:effectLst/>
                        <a:latin typeface="+mj-ea"/>
                        <a:ea typeface="+mj-ea"/>
                        <a:cs typeface="+mn-cs"/>
                      </a:endParaRPr>
                    </a:p>
                  </a:txBody>
                  <a:tcPr marL="56811" marR="56811" marT="0" marB="0" anchor="ctr"/>
                </a:tc>
                <a:tc>
                  <a:txBody>
                    <a:bodyPr/>
                    <a:lstStyle/>
                    <a:p>
                      <a:pPr indent="266700" algn="ctr">
                        <a:lnSpc>
                          <a:spcPct val="125000"/>
                        </a:lnSpc>
                        <a:spcAft>
                          <a:spcPts val="0"/>
                        </a:spcAft>
                      </a:pPr>
                      <a:r>
                        <a:rPr lang="en-US" sz="900" kern="100" dirty="0">
                          <a:effectLst/>
                          <a:latin typeface="+mj-ea"/>
                          <a:ea typeface="+mj-ea"/>
                          <a:cs typeface="Times New Roman" panose="02020603050405020304" pitchFamily="18" charset="0"/>
                        </a:rPr>
                        <a:t>133515.34</a:t>
                      </a:r>
                      <a:endParaRPr lang="zh-CN" sz="900" kern="100" dirty="0">
                        <a:effectLst/>
                        <a:latin typeface="+mj-ea"/>
                        <a:ea typeface="+mj-ea"/>
                        <a:cs typeface="Times New Roman" panose="02020603050405020304" pitchFamily="18" charset="0"/>
                      </a:endParaRPr>
                    </a:p>
                  </a:txBody>
                  <a:tcPr marL="68580" marR="68580" marT="0" marB="0" anchor="ctr"/>
                </a:tc>
                <a:tc>
                  <a:txBody>
                    <a:bodyPr/>
                    <a:lstStyle/>
                    <a:p>
                      <a:pPr indent="266700" algn="ctr">
                        <a:lnSpc>
                          <a:spcPct val="125000"/>
                        </a:lnSpc>
                        <a:spcAft>
                          <a:spcPts val="0"/>
                        </a:spcAft>
                      </a:pPr>
                      <a:r>
                        <a:rPr lang="en-US" sz="900" kern="100" dirty="0">
                          <a:effectLst/>
                          <a:latin typeface="+mj-ea"/>
                          <a:ea typeface="+mj-ea"/>
                          <a:cs typeface="Times New Roman" panose="02020603050405020304" pitchFamily="18" charset="0"/>
                        </a:rPr>
                        <a:t>154556.82</a:t>
                      </a:r>
                      <a:endParaRPr lang="zh-CN" sz="9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63539">
                <a:tc>
                  <a:txBody>
                    <a:bodyPr/>
                    <a:lstStyle/>
                    <a:p>
                      <a:pPr marL="0" indent="266700" algn="ctr" defTabSz="685800" rtl="0" eaLnBrk="1" latinLnBrk="0" hangingPunct="1">
                        <a:lnSpc>
                          <a:spcPct val="125000"/>
                        </a:lnSpc>
                        <a:spcAft>
                          <a:spcPts val="0"/>
                        </a:spcAft>
                      </a:pPr>
                      <a:r>
                        <a:rPr lang="zh-CN" altLang="en-US" sz="900" kern="100" dirty="0">
                          <a:effectLst/>
                          <a:latin typeface="+mj-ea"/>
                          <a:ea typeface="+mj-ea"/>
                        </a:rPr>
                        <a:t>净值</a:t>
                      </a:r>
                      <a:r>
                        <a:rPr lang="en-US" sz="900" kern="100" dirty="0">
                          <a:effectLst/>
                          <a:latin typeface="+mj-ea"/>
                          <a:ea typeface="+mj-ea"/>
                        </a:rPr>
                        <a:t>(</a:t>
                      </a:r>
                      <a:r>
                        <a:rPr lang="zh-CN" altLang="en-US" sz="900" kern="100" dirty="0">
                          <a:effectLst/>
                          <a:latin typeface="+mj-ea"/>
                          <a:ea typeface="+mj-ea"/>
                        </a:rPr>
                        <a:t>亿元</a:t>
                      </a:r>
                      <a:r>
                        <a:rPr lang="en-US" sz="900" kern="100" dirty="0">
                          <a:effectLst/>
                          <a:latin typeface="+mj-ea"/>
                          <a:ea typeface="+mj-ea"/>
                        </a:rPr>
                        <a:t>)</a:t>
                      </a:r>
                      <a:endParaRPr lang="zh-CN" altLang="en-US" sz="900" b="1" kern="100" dirty="0">
                        <a:solidFill>
                          <a:schemeClr val="tx1"/>
                        </a:solidFill>
                        <a:effectLst/>
                        <a:latin typeface="+mj-ea"/>
                        <a:ea typeface="+mj-ea"/>
                        <a:cs typeface="+mn-cs"/>
                      </a:endParaRPr>
                    </a:p>
                  </a:txBody>
                  <a:tcPr marL="56811" marR="56811" marT="0" marB="0" anchor="ctr"/>
                </a:tc>
                <a:tc>
                  <a:txBody>
                    <a:bodyPr/>
                    <a:lstStyle/>
                    <a:p>
                      <a:pPr marL="0" indent="266700" algn="ctr" defTabSz="685800" rtl="0" eaLnBrk="1" latinLnBrk="0" hangingPunct="1">
                        <a:lnSpc>
                          <a:spcPct val="125000"/>
                        </a:lnSpc>
                        <a:spcAft>
                          <a:spcPts val="0"/>
                        </a:spcAft>
                      </a:pPr>
                      <a:r>
                        <a:rPr lang="en-US" sz="900" kern="100" dirty="0">
                          <a:effectLst/>
                          <a:latin typeface="+mj-ea"/>
                          <a:ea typeface="+mj-ea"/>
                        </a:rPr>
                        <a:t>22340.60</a:t>
                      </a:r>
                      <a:endParaRPr lang="zh-CN" altLang="en-US" sz="900" b="1" kern="100" dirty="0">
                        <a:solidFill>
                          <a:schemeClr val="tx1"/>
                        </a:solidFill>
                        <a:effectLst/>
                        <a:latin typeface="+mj-ea"/>
                        <a:ea typeface="+mj-ea"/>
                        <a:cs typeface="+mn-cs"/>
                      </a:endParaRPr>
                    </a:p>
                  </a:txBody>
                  <a:tcPr marL="56811" marR="56811" marT="0" marB="0" anchor="ctr"/>
                </a:tc>
                <a:tc>
                  <a:txBody>
                    <a:bodyPr/>
                    <a:lstStyle/>
                    <a:p>
                      <a:pPr indent="266700" algn="ctr">
                        <a:lnSpc>
                          <a:spcPct val="125000"/>
                        </a:lnSpc>
                        <a:spcAft>
                          <a:spcPts val="0"/>
                        </a:spcAft>
                      </a:pPr>
                      <a:r>
                        <a:rPr lang="en-US" sz="900" kern="100" dirty="0">
                          <a:effectLst/>
                          <a:latin typeface="+mj-ea"/>
                          <a:ea typeface="+mj-ea"/>
                          <a:cs typeface="Times New Roman" panose="02020603050405020304" pitchFamily="18" charset="0"/>
                        </a:rPr>
                        <a:t>155642</a:t>
                      </a:r>
                      <a:endParaRPr lang="zh-CN" sz="900" kern="100" dirty="0">
                        <a:effectLst/>
                        <a:latin typeface="+mj-ea"/>
                        <a:ea typeface="+mj-ea"/>
                        <a:cs typeface="Times New Roman" panose="02020603050405020304" pitchFamily="18" charset="0"/>
                      </a:endParaRPr>
                    </a:p>
                  </a:txBody>
                  <a:tcPr marL="68580" marR="68580" marT="0" marB="0" anchor="ctr"/>
                </a:tc>
                <a:tc>
                  <a:txBody>
                    <a:bodyPr/>
                    <a:lstStyle/>
                    <a:p>
                      <a:pPr indent="266700" algn="ctr">
                        <a:lnSpc>
                          <a:spcPct val="125000"/>
                        </a:lnSpc>
                        <a:spcAft>
                          <a:spcPts val="0"/>
                        </a:spcAft>
                      </a:pPr>
                      <a:r>
                        <a:rPr lang="en-US" sz="900" kern="100" dirty="0">
                          <a:effectLst/>
                          <a:latin typeface="+mj-ea"/>
                          <a:ea typeface="+mj-ea"/>
                          <a:cs typeface="Times New Roman" panose="02020603050405020304" pitchFamily="18" charset="0"/>
                        </a:rPr>
                        <a:t>177982.61</a:t>
                      </a:r>
                      <a:endParaRPr lang="zh-CN" sz="9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graphicFrame>
        <p:nvGraphicFramePr>
          <p:cNvPr id="11" name="表格 10"/>
          <p:cNvGraphicFramePr>
            <a:graphicFrameLocks noGrp="1"/>
          </p:cNvGraphicFramePr>
          <p:nvPr/>
        </p:nvGraphicFramePr>
        <p:xfrm>
          <a:off x="6228302" y="1160624"/>
          <a:ext cx="2557558" cy="2573177"/>
        </p:xfrm>
        <a:graphic>
          <a:graphicData uri="http://schemas.openxmlformats.org/drawingml/2006/table">
            <a:tbl>
              <a:tblPr firstRow="1" firstCol="1" bandRow="1">
                <a:tableStyleId>{9D7B26C5-4107-4FEC-AEDC-1716B250A1EF}</a:tableStyleId>
              </a:tblPr>
              <a:tblGrid>
                <a:gridCol w="1278779">
                  <a:extLst>
                    <a:ext uri="{9D8B030D-6E8A-4147-A177-3AD203B41FA5}">
                      <a16:colId xmlns:a16="http://schemas.microsoft.com/office/drawing/2014/main" val="20000"/>
                    </a:ext>
                  </a:extLst>
                </a:gridCol>
                <a:gridCol w="1278779">
                  <a:extLst>
                    <a:ext uri="{9D8B030D-6E8A-4147-A177-3AD203B41FA5}">
                      <a16:colId xmlns:a16="http://schemas.microsoft.com/office/drawing/2014/main" val="20001"/>
                    </a:ext>
                  </a:extLst>
                </a:gridCol>
              </a:tblGrid>
              <a:tr h="489267">
                <a:tc>
                  <a:txBody>
                    <a:bodyPr/>
                    <a:lstStyle/>
                    <a:p>
                      <a:pPr marL="0" indent="266700" algn="ctr" defTabSz="685800" rtl="0" eaLnBrk="1" latinLnBrk="0" hangingPunct="1">
                        <a:lnSpc>
                          <a:spcPct val="125000"/>
                        </a:lnSpc>
                        <a:spcAft>
                          <a:spcPts val="0"/>
                        </a:spcAft>
                      </a:pPr>
                      <a:r>
                        <a:rPr lang="zh-CN" altLang="en-US" sz="1000" kern="100" dirty="0">
                          <a:effectLst/>
                          <a:latin typeface="+mj-ea"/>
                          <a:ea typeface="+mj-ea"/>
                        </a:rPr>
                        <a:t>国内私募</a:t>
                      </a:r>
                      <a:endParaRPr lang="zh-CN" altLang="en-US" sz="1000" b="1" kern="100" dirty="0">
                        <a:solidFill>
                          <a:schemeClr val="tx1"/>
                        </a:solidFill>
                        <a:effectLst/>
                        <a:latin typeface="+mj-ea"/>
                        <a:ea typeface="+mj-ea"/>
                        <a:cs typeface="+mn-cs"/>
                      </a:endParaRPr>
                    </a:p>
                  </a:txBody>
                  <a:tcPr marL="56811" marR="56811" marT="0" marB="0" anchor="ctr"/>
                </a:tc>
                <a:tc>
                  <a:txBody>
                    <a:bodyPr/>
                    <a:lstStyle/>
                    <a:p>
                      <a:pPr marL="0" indent="266700" algn="ctr" defTabSz="685800" rtl="0" eaLnBrk="1" latinLnBrk="0" hangingPunct="1">
                        <a:lnSpc>
                          <a:spcPct val="125000"/>
                        </a:lnSpc>
                        <a:spcAft>
                          <a:spcPts val="0"/>
                        </a:spcAft>
                      </a:pPr>
                      <a:r>
                        <a:rPr lang="zh-CN" altLang="en-US" sz="1000" b="1" kern="100" dirty="0">
                          <a:solidFill>
                            <a:schemeClr val="tx1"/>
                          </a:solidFill>
                          <a:effectLst/>
                          <a:latin typeface="+mj-ea"/>
                          <a:ea typeface="+mj-ea"/>
                          <a:cs typeface="+mn-cs"/>
                        </a:rPr>
                        <a:t>国际私募</a:t>
                      </a:r>
                    </a:p>
                  </a:txBody>
                  <a:tcPr marL="56811" marR="56811" marT="0" marB="0" anchor="ctr"/>
                </a:tc>
                <a:extLst>
                  <a:ext uri="{0D108BD9-81ED-4DB2-BD59-A6C34878D82A}">
                    <a16:rowId xmlns:a16="http://schemas.microsoft.com/office/drawing/2014/main" val="10000"/>
                  </a:ext>
                </a:extLst>
              </a:tr>
              <a:tr h="416782">
                <a:tc>
                  <a:txBody>
                    <a:bodyPr/>
                    <a:lstStyle/>
                    <a:p>
                      <a:pPr marL="0" indent="266700" algn="ctr" defTabSz="685800" rtl="0" eaLnBrk="1" latinLnBrk="0" hangingPunct="1">
                        <a:lnSpc>
                          <a:spcPct val="125000"/>
                        </a:lnSpc>
                        <a:spcAft>
                          <a:spcPts val="0"/>
                        </a:spcAft>
                      </a:pPr>
                      <a:r>
                        <a:rPr lang="zh-CN" altLang="en-US" sz="900" b="1" kern="100" dirty="0">
                          <a:solidFill>
                            <a:schemeClr val="tx1"/>
                          </a:solidFill>
                          <a:effectLst/>
                          <a:latin typeface="+mj-ea"/>
                          <a:ea typeface="+mj-ea"/>
                          <a:cs typeface="+mn-cs"/>
                        </a:rPr>
                        <a:t>重阳投资</a:t>
                      </a:r>
                    </a:p>
                  </a:txBody>
                  <a:tcPr marL="56811" marR="56811" marT="0" marB="0" anchor="ctr"/>
                </a:tc>
                <a:tc>
                  <a:txBody>
                    <a:bodyPr/>
                    <a:lstStyle/>
                    <a:p>
                      <a:pPr marL="0" indent="266700" algn="ctr" defTabSz="685800" rtl="0" eaLnBrk="1" latinLnBrk="0" hangingPunct="1">
                        <a:lnSpc>
                          <a:spcPct val="125000"/>
                        </a:lnSpc>
                        <a:spcAft>
                          <a:spcPts val="0"/>
                        </a:spcAft>
                      </a:pPr>
                      <a:r>
                        <a:rPr lang="zh-CN" altLang="en-US" sz="900" b="1" kern="100" dirty="0">
                          <a:solidFill>
                            <a:schemeClr val="tx1"/>
                          </a:solidFill>
                          <a:effectLst/>
                          <a:latin typeface="+mj-ea"/>
                          <a:ea typeface="+mj-ea"/>
                          <a:cs typeface="+mn-cs"/>
                        </a:rPr>
                        <a:t>黑石基金</a:t>
                      </a:r>
                    </a:p>
                  </a:txBody>
                  <a:tcPr marL="68580" marR="68580" marT="0" marB="0" anchor="ctr"/>
                </a:tc>
                <a:extLst>
                  <a:ext uri="{0D108BD9-81ED-4DB2-BD59-A6C34878D82A}">
                    <a16:rowId xmlns:a16="http://schemas.microsoft.com/office/drawing/2014/main" val="10001"/>
                  </a:ext>
                </a:extLst>
              </a:tr>
              <a:tr h="416782">
                <a:tc>
                  <a:txBody>
                    <a:bodyPr/>
                    <a:lstStyle/>
                    <a:p>
                      <a:pPr marL="0" indent="266700" algn="ctr" defTabSz="685800" rtl="0" eaLnBrk="1" latinLnBrk="0" hangingPunct="1">
                        <a:lnSpc>
                          <a:spcPct val="125000"/>
                        </a:lnSpc>
                        <a:spcAft>
                          <a:spcPts val="0"/>
                        </a:spcAft>
                      </a:pPr>
                      <a:r>
                        <a:rPr lang="zh-CN" altLang="en-US" sz="900" b="1" kern="100" dirty="0">
                          <a:solidFill>
                            <a:schemeClr val="tx1"/>
                          </a:solidFill>
                          <a:effectLst/>
                          <a:latin typeface="+mj-ea"/>
                          <a:ea typeface="+mj-ea"/>
                          <a:cs typeface="+mn-cs"/>
                        </a:rPr>
                        <a:t>景林资产</a:t>
                      </a:r>
                    </a:p>
                  </a:txBody>
                  <a:tcPr marL="56811" marR="56811" marT="0" marB="0" anchor="ctr"/>
                </a:tc>
                <a:tc>
                  <a:txBody>
                    <a:bodyPr/>
                    <a:lstStyle/>
                    <a:p>
                      <a:pPr marL="0" indent="266700" algn="ctr" defTabSz="685800" rtl="0" eaLnBrk="1" latinLnBrk="0" hangingPunct="1">
                        <a:lnSpc>
                          <a:spcPct val="125000"/>
                        </a:lnSpc>
                        <a:spcAft>
                          <a:spcPts val="0"/>
                        </a:spcAft>
                      </a:pPr>
                      <a:r>
                        <a:rPr lang="zh-CN" altLang="en-US" sz="900" b="1" kern="100" dirty="0">
                          <a:solidFill>
                            <a:schemeClr val="tx1"/>
                          </a:solidFill>
                          <a:effectLst/>
                          <a:latin typeface="+mj-ea"/>
                          <a:ea typeface="+mj-ea"/>
                          <a:cs typeface="+mn-cs"/>
                        </a:rPr>
                        <a:t>红杉资本</a:t>
                      </a:r>
                    </a:p>
                  </a:txBody>
                  <a:tcPr marL="68580" marR="68580" marT="0" marB="0" anchor="ctr"/>
                </a:tc>
                <a:extLst>
                  <a:ext uri="{0D108BD9-81ED-4DB2-BD59-A6C34878D82A}">
                    <a16:rowId xmlns:a16="http://schemas.microsoft.com/office/drawing/2014/main" val="10002"/>
                  </a:ext>
                </a:extLst>
              </a:tr>
              <a:tr h="416782">
                <a:tc>
                  <a:txBody>
                    <a:bodyPr/>
                    <a:lstStyle/>
                    <a:p>
                      <a:pPr marL="0" indent="266700" algn="ctr" defTabSz="685800" rtl="0" eaLnBrk="1" latinLnBrk="0" hangingPunct="1">
                        <a:lnSpc>
                          <a:spcPct val="125000"/>
                        </a:lnSpc>
                        <a:spcAft>
                          <a:spcPts val="0"/>
                        </a:spcAft>
                      </a:pPr>
                      <a:r>
                        <a:rPr lang="zh-CN" altLang="en-US" sz="900" kern="100" dirty="0">
                          <a:effectLst/>
                          <a:latin typeface="+mj-ea"/>
                          <a:ea typeface="+mj-ea"/>
                        </a:rPr>
                        <a:t>泽熙投资</a:t>
                      </a:r>
                      <a:endParaRPr lang="zh-CN" altLang="en-US" sz="900" b="1" kern="100" dirty="0">
                        <a:solidFill>
                          <a:schemeClr val="tx1"/>
                        </a:solidFill>
                        <a:effectLst/>
                        <a:latin typeface="+mj-ea"/>
                        <a:ea typeface="+mj-ea"/>
                        <a:cs typeface="+mn-cs"/>
                      </a:endParaRPr>
                    </a:p>
                  </a:txBody>
                  <a:tcPr marL="56811" marR="56811" marT="0" marB="0" anchor="ctr"/>
                </a:tc>
                <a:tc>
                  <a:txBody>
                    <a:bodyPr/>
                    <a:lstStyle/>
                    <a:p>
                      <a:pPr marL="0" indent="266700" algn="ctr" defTabSz="685800" rtl="0" eaLnBrk="1" latinLnBrk="0" hangingPunct="1">
                        <a:lnSpc>
                          <a:spcPct val="125000"/>
                        </a:lnSpc>
                        <a:spcAft>
                          <a:spcPts val="0"/>
                        </a:spcAft>
                      </a:pPr>
                      <a:r>
                        <a:rPr lang="zh-CN" altLang="en-US" sz="900" b="1" kern="100" dirty="0">
                          <a:solidFill>
                            <a:schemeClr val="tx1"/>
                          </a:solidFill>
                          <a:effectLst/>
                          <a:latin typeface="+mj-ea"/>
                          <a:ea typeface="+mj-ea"/>
                          <a:cs typeface="+mn-cs"/>
                        </a:rPr>
                        <a:t>施罗德基金</a:t>
                      </a:r>
                    </a:p>
                  </a:txBody>
                  <a:tcPr marL="68580" marR="68580" marT="0" marB="0" anchor="ctr"/>
                </a:tc>
                <a:extLst>
                  <a:ext uri="{0D108BD9-81ED-4DB2-BD59-A6C34878D82A}">
                    <a16:rowId xmlns:a16="http://schemas.microsoft.com/office/drawing/2014/main" val="10003"/>
                  </a:ext>
                </a:extLst>
              </a:tr>
              <a:tr h="416782">
                <a:tc>
                  <a:txBody>
                    <a:bodyPr/>
                    <a:lstStyle/>
                    <a:p>
                      <a:pPr marL="0" indent="266700" algn="ctr" defTabSz="685800" rtl="0" eaLnBrk="1" latinLnBrk="0" hangingPunct="1">
                        <a:lnSpc>
                          <a:spcPct val="125000"/>
                        </a:lnSpc>
                        <a:spcAft>
                          <a:spcPts val="0"/>
                        </a:spcAft>
                      </a:pPr>
                      <a:r>
                        <a:rPr lang="zh-CN" altLang="en-US" sz="900" b="1" kern="100" dirty="0">
                          <a:solidFill>
                            <a:schemeClr val="tx1"/>
                          </a:solidFill>
                          <a:effectLst/>
                          <a:latin typeface="+mj-ea"/>
                          <a:ea typeface="+mj-ea"/>
                          <a:cs typeface="+mn-cs"/>
                        </a:rPr>
                        <a:t>朱雀投资</a:t>
                      </a:r>
                    </a:p>
                  </a:txBody>
                  <a:tcPr marL="56811" marR="56811" marT="0" marB="0" anchor="ctr"/>
                </a:tc>
                <a:tc>
                  <a:txBody>
                    <a:bodyPr/>
                    <a:lstStyle/>
                    <a:p>
                      <a:pPr indent="266700" algn="ctr">
                        <a:lnSpc>
                          <a:spcPct val="125000"/>
                        </a:lnSpc>
                        <a:spcAft>
                          <a:spcPts val="0"/>
                        </a:spcAft>
                      </a:pPr>
                      <a:endParaRPr lang="zh-CN" sz="9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16782">
                <a:tc>
                  <a:txBody>
                    <a:bodyPr/>
                    <a:lstStyle/>
                    <a:p>
                      <a:pPr marL="0" indent="266700" algn="ctr" defTabSz="685800" rtl="0" eaLnBrk="1" latinLnBrk="0" hangingPunct="1">
                        <a:lnSpc>
                          <a:spcPct val="125000"/>
                        </a:lnSpc>
                        <a:spcAft>
                          <a:spcPts val="0"/>
                        </a:spcAft>
                      </a:pPr>
                      <a:r>
                        <a:rPr lang="zh-CN" altLang="en-US" sz="900" b="1" kern="100" dirty="0">
                          <a:solidFill>
                            <a:schemeClr val="tx1"/>
                          </a:solidFill>
                          <a:effectLst/>
                          <a:latin typeface="+mj-ea"/>
                          <a:ea typeface="+mj-ea"/>
                          <a:cs typeface="+mn-cs"/>
                        </a:rPr>
                        <a:t>混沌投资</a:t>
                      </a:r>
                    </a:p>
                  </a:txBody>
                  <a:tcPr marL="56811" marR="56811" marT="0" marB="0" anchor="ctr"/>
                </a:tc>
                <a:tc>
                  <a:txBody>
                    <a:bodyPr/>
                    <a:lstStyle/>
                    <a:p>
                      <a:pPr indent="266700" algn="ctr">
                        <a:lnSpc>
                          <a:spcPct val="125000"/>
                        </a:lnSpc>
                        <a:spcAft>
                          <a:spcPts val="0"/>
                        </a:spcAft>
                      </a:pPr>
                      <a:endParaRPr lang="zh-CN" altLang="en-US" sz="900" b="1" kern="100" dirty="0">
                        <a:solidFill>
                          <a:schemeClr val="tx1"/>
                        </a:solidFill>
                        <a:effectLst/>
                        <a:latin typeface="+mj-ea"/>
                        <a:ea typeface="+mj-ea"/>
                        <a:cs typeface="+mn-cs"/>
                      </a:endParaRPr>
                    </a:p>
                  </a:txBody>
                  <a:tcPr marL="68580" marR="68580" marT="0" marB="0" anchor="ctr"/>
                </a:tc>
                <a:extLst>
                  <a:ext uri="{0D108BD9-81ED-4DB2-BD59-A6C34878D82A}">
                    <a16:rowId xmlns:a16="http://schemas.microsoft.com/office/drawing/2014/main" val="10005"/>
                  </a:ext>
                </a:extLst>
              </a:tr>
            </a:tbl>
          </a:graphicData>
        </a:graphic>
      </p:graphicFrame>
      <p:sp>
        <p:nvSpPr>
          <p:cNvPr id="12" name="矩形 11"/>
          <p:cNvSpPr/>
          <p:nvPr/>
        </p:nvSpPr>
        <p:spPr>
          <a:xfrm>
            <a:off x="6414103" y="876858"/>
            <a:ext cx="2185956" cy="246221"/>
          </a:xfrm>
          <a:prstGeom prst="rect">
            <a:avLst/>
          </a:prstGeom>
        </p:spPr>
        <p:txBody>
          <a:bodyPr wrap="square">
            <a:spAutoFit/>
          </a:bodyPr>
          <a:lstStyle/>
          <a:p>
            <a:pPr algn="ctr"/>
            <a:r>
              <a:rPr lang="zh-CN" altLang="en-US" sz="1000" b="1" dirty="0"/>
              <a:t>私募基金头部机构</a:t>
            </a:r>
          </a:p>
        </p:txBody>
      </p:sp>
      <p:sp>
        <p:nvSpPr>
          <p:cNvPr id="13" name="矩形 12"/>
          <p:cNvSpPr/>
          <p:nvPr/>
        </p:nvSpPr>
        <p:spPr>
          <a:xfrm>
            <a:off x="6144482" y="3957632"/>
            <a:ext cx="2725198" cy="400110"/>
          </a:xfrm>
          <a:prstGeom prst="rect">
            <a:avLst/>
          </a:prstGeom>
        </p:spPr>
        <p:txBody>
          <a:bodyPr wrap="square">
            <a:spAutoFit/>
          </a:bodyPr>
          <a:lstStyle/>
          <a:p>
            <a:pPr algn="ctr"/>
            <a:r>
              <a:rPr lang="zh-CN" altLang="en-US" sz="1000" b="1" dirty="0"/>
              <a:t>截止</a:t>
            </a:r>
            <a:r>
              <a:rPr lang="en-US" altLang="zh-CN" sz="1000" b="1" dirty="0"/>
              <a:t>2020</a:t>
            </a:r>
            <a:r>
              <a:rPr lang="zh-CN" altLang="en-US" sz="1000" b="1" dirty="0"/>
              <a:t>年</a:t>
            </a:r>
            <a:r>
              <a:rPr lang="en-US" altLang="zh-CN" sz="1000" b="1" dirty="0"/>
              <a:t>8</a:t>
            </a:r>
            <a:r>
              <a:rPr lang="zh-CN" altLang="en-US" sz="1000" b="1" dirty="0"/>
              <a:t>月末，国内私募基金共</a:t>
            </a:r>
            <a:r>
              <a:rPr lang="en-US" altLang="zh-CN" sz="1000" b="1" dirty="0"/>
              <a:t>24447</a:t>
            </a:r>
            <a:r>
              <a:rPr lang="zh-CN" altLang="en-US" sz="1000" b="1" dirty="0"/>
              <a:t>家私募基金管理人，</a:t>
            </a:r>
            <a:r>
              <a:rPr lang="en-US" altLang="zh-CN" sz="1000" b="1" dirty="0"/>
              <a:t>89784</a:t>
            </a:r>
            <a:r>
              <a:rPr lang="zh-CN" altLang="en-US" sz="1000" b="1" dirty="0"/>
              <a:t>个基金产品（存量）</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8925" y="262255"/>
            <a:ext cx="3380740" cy="54673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600" b="1" dirty="0">
                <a:solidFill>
                  <a:schemeClr val="bg1"/>
                </a:solidFill>
                <a:latin typeface="思源黑体 Regular" panose="020B0500000000000000" charset="-122"/>
                <a:ea typeface="思源黑体 Regular" panose="020B0500000000000000" charset="-122"/>
              </a:rPr>
              <a:t>标题文字添加此处</a:t>
            </a:r>
          </a:p>
        </p:txBody>
      </p:sp>
      <p:sp>
        <p:nvSpPr>
          <p:cNvPr id="14" name="文本框 13"/>
          <p:cNvSpPr txBox="1"/>
          <p:nvPr/>
        </p:nvSpPr>
        <p:spPr>
          <a:xfrm>
            <a:off x="73303" y="53993"/>
            <a:ext cx="4424355"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2.2.4</a:t>
            </a:r>
            <a:r>
              <a:rPr lang="zh-CN" altLang="en-US" sz="2000" b="1" dirty="0">
                <a:solidFill>
                  <a:srgbClr val="8B0012"/>
                </a:solidFill>
                <a:latin typeface="+mj-ea"/>
                <a:ea typeface="+mj-ea"/>
              </a:rPr>
              <a:t> 基金公司的就业与发展</a:t>
            </a:r>
            <a:endParaRPr lang="en-US" altLang="zh-CN" sz="2000" b="1" dirty="0">
              <a:solidFill>
                <a:srgbClr val="8B0012"/>
              </a:solidFill>
              <a:latin typeface="+mj-ea"/>
              <a:ea typeface="+mj-ea"/>
            </a:endParaRPr>
          </a:p>
        </p:txBody>
      </p:sp>
      <p:pic>
        <p:nvPicPr>
          <p:cNvPr id="3" name="图片 2"/>
          <p:cNvPicPr>
            <a:picLocks noChangeAspect="1"/>
          </p:cNvPicPr>
          <p:nvPr/>
        </p:nvPicPr>
        <p:blipFill>
          <a:blip r:embed="rId3"/>
          <a:stretch>
            <a:fillRect/>
          </a:stretch>
        </p:blipFill>
        <p:spPr>
          <a:xfrm>
            <a:off x="1112210" y="470517"/>
            <a:ext cx="6919580" cy="4108029"/>
          </a:xfrm>
          <a:prstGeom prst="rect">
            <a:avLst/>
          </a:prstGeom>
        </p:spPr>
      </p:pic>
      <p:sp>
        <p:nvSpPr>
          <p:cNvPr id="8" name="矩形 7"/>
          <p:cNvSpPr/>
          <p:nvPr/>
        </p:nvSpPr>
        <p:spPr>
          <a:xfrm>
            <a:off x="288925" y="4378491"/>
            <a:ext cx="4572000" cy="200055"/>
          </a:xfrm>
          <a:prstGeom prst="rect">
            <a:avLst/>
          </a:prstGeom>
        </p:spPr>
        <p:txBody>
          <a:bodyPr>
            <a:spAutoFit/>
          </a:bodyPr>
          <a:lstStyle/>
          <a:p>
            <a:r>
              <a:rPr lang="zh-CN" altLang="en-US" sz="700" dirty="0">
                <a:latin typeface="+mj-ea"/>
                <a:ea typeface="+mj-ea"/>
              </a:rPr>
              <a:t>来源：智联招聘</a:t>
            </a:r>
            <a:r>
              <a:rPr lang="en-US" altLang="zh-CN" sz="700" dirty="0">
                <a:latin typeface="+mj-ea"/>
                <a:ea typeface="+mj-ea"/>
              </a:rPr>
              <a:t>《2019</a:t>
            </a:r>
            <a:r>
              <a:rPr lang="zh-CN" altLang="en-US" sz="700" dirty="0">
                <a:latin typeface="+mj-ea"/>
                <a:ea typeface="+mj-ea"/>
              </a:rPr>
              <a:t>年基金行业薪酬数据报告</a:t>
            </a:r>
            <a:r>
              <a:rPr lang="en-US" altLang="zh-CN" sz="700" dirty="0">
                <a:latin typeface="+mj-ea"/>
                <a:ea typeface="+mj-ea"/>
              </a:rPr>
              <a:t>》</a:t>
            </a:r>
            <a:endParaRPr lang="zh-CN" altLang="en-US" sz="7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8925" y="262255"/>
            <a:ext cx="3380740" cy="54673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600" b="1" dirty="0">
                <a:solidFill>
                  <a:schemeClr val="bg1"/>
                </a:solidFill>
                <a:latin typeface="思源黑体 Regular" panose="020B0500000000000000" charset="-122"/>
                <a:ea typeface="思源黑体 Regular" panose="020B0500000000000000" charset="-122"/>
              </a:rPr>
              <a:t>标题文字添加此处</a:t>
            </a:r>
          </a:p>
        </p:txBody>
      </p:sp>
      <p:sp>
        <p:nvSpPr>
          <p:cNvPr id="14" name="文本框 13"/>
          <p:cNvSpPr txBox="1"/>
          <p:nvPr/>
        </p:nvSpPr>
        <p:spPr>
          <a:xfrm>
            <a:off x="73303" y="53993"/>
            <a:ext cx="4424355"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2.2.4</a:t>
            </a:r>
            <a:r>
              <a:rPr lang="zh-CN" altLang="en-US" sz="2000" b="1" dirty="0">
                <a:solidFill>
                  <a:srgbClr val="8B0012"/>
                </a:solidFill>
                <a:latin typeface="+mj-ea"/>
                <a:ea typeface="+mj-ea"/>
              </a:rPr>
              <a:t> 基金公司的就业与发展</a:t>
            </a:r>
            <a:endParaRPr lang="en-US" altLang="zh-CN" sz="2000" b="1" dirty="0">
              <a:solidFill>
                <a:srgbClr val="8B0012"/>
              </a:solidFill>
              <a:latin typeface="+mj-ea"/>
              <a:ea typeface="+mj-ea"/>
            </a:endParaRPr>
          </a:p>
        </p:txBody>
      </p:sp>
      <p:pic>
        <p:nvPicPr>
          <p:cNvPr id="4" name="图片 3"/>
          <p:cNvPicPr>
            <a:picLocks noChangeAspect="1"/>
          </p:cNvPicPr>
          <p:nvPr/>
        </p:nvPicPr>
        <p:blipFill>
          <a:blip r:embed="rId3"/>
          <a:stretch>
            <a:fillRect/>
          </a:stretch>
        </p:blipFill>
        <p:spPr>
          <a:xfrm>
            <a:off x="120920" y="987051"/>
            <a:ext cx="8753475" cy="2514600"/>
          </a:xfrm>
          <a:prstGeom prst="rect">
            <a:avLst/>
          </a:prstGeom>
        </p:spPr>
      </p:pic>
      <p:sp>
        <p:nvSpPr>
          <p:cNvPr id="8" name="矩形 7"/>
          <p:cNvSpPr/>
          <p:nvPr/>
        </p:nvSpPr>
        <p:spPr>
          <a:xfrm>
            <a:off x="288925" y="4319018"/>
            <a:ext cx="4572000" cy="200055"/>
          </a:xfrm>
          <a:prstGeom prst="rect">
            <a:avLst/>
          </a:prstGeom>
        </p:spPr>
        <p:txBody>
          <a:bodyPr>
            <a:spAutoFit/>
          </a:bodyPr>
          <a:lstStyle/>
          <a:p>
            <a:r>
              <a:rPr lang="zh-CN" altLang="en-US" sz="700" dirty="0">
                <a:latin typeface="+mj-ea"/>
                <a:ea typeface="+mj-ea"/>
              </a:rPr>
              <a:t>来源：智联招聘</a:t>
            </a:r>
            <a:r>
              <a:rPr lang="en-US" altLang="zh-CN" sz="700" dirty="0">
                <a:latin typeface="+mj-ea"/>
                <a:ea typeface="+mj-ea"/>
              </a:rPr>
              <a:t>《2019</a:t>
            </a:r>
            <a:r>
              <a:rPr lang="zh-CN" altLang="en-US" sz="700" dirty="0">
                <a:latin typeface="+mj-ea"/>
                <a:ea typeface="+mj-ea"/>
              </a:rPr>
              <a:t>年基金行业薪酬数据报告</a:t>
            </a:r>
            <a:r>
              <a:rPr lang="en-US" altLang="zh-CN" sz="700" dirty="0">
                <a:latin typeface="+mj-ea"/>
                <a:ea typeface="+mj-ea"/>
              </a:rPr>
              <a:t>》</a:t>
            </a:r>
            <a:endParaRPr lang="zh-CN" altLang="en-US" sz="7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328294" y="2496820"/>
            <a:ext cx="4243705" cy="546240"/>
          </a:xfrm>
          <a:prstGeom prst="rect">
            <a:avLst/>
          </a:prstGeom>
          <a:noFill/>
        </p:spPr>
        <p:txBody>
          <a:bodyPr wrap="square" rtlCol="0">
            <a:spAutoFit/>
            <a:scene3d>
              <a:camera prst="orthographicFront"/>
              <a:lightRig rig="threePt" dir="t"/>
            </a:scene3d>
            <a:sp3d contourW="12700"/>
          </a:bodyPr>
          <a:lstStyle/>
          <a:p>
            <a:pPr algn="l">
              <a:lnSpc>
                <a:spcPct val="114000"/>
              </a:lnSpc>
            </a:pPr>
            <a:r>
              <a:rPr lang="zh-CN" altLang="en-US" sz="2800" b="1" dirty="0">
                <a:solidFill>
                  <a:schemeClr val="bg1"/>
                </a:solidFill>
                <a:latin typeface="思源黑体 Regular" panose="020B0500000000000000" charset="-122"/>
                <a:ea typeface="思源黑体 Regular" panose="020B0500000000000000" charset="-122"/>
              </a:rPr>
              <a:t>二级市场主要领域</a:t>
            </a:r>
            <a:r>
              <a:rPr lang="en-US" altLang="zh-CN" sz="2800" b="1" dirty="0">
                <a:solidFill>
                  <a:schemeClr val="bg1"/>
                </a:solidFill>
                <a:latin typeface="思源黑体 Regular" panose="020B0500000000000000" charset="-122"/>
                <a:ea typeface="思源黑体 Regular" panose="020B0500000000000000" charset="-122"/>
              </a:rPr>
              <a:t>—</a:t>
            </a:r>
            <a:r>
              <a:rPr lang="zh-CN" altLang="en-US" sz="2800" b="1" dirty="0">
                <a:solidFill>
                  <a:schemeClr val="bg1"/>
                </a:solidFill>
                <a:latin typeface="思源黑体 Regular" panose="020B0500000000000000" charset="-122"/>
                <a:ea typeface="思源黑体 Regular" panose="020B0500000000000000" charset="-122"/>
              </a:rPr>
              <a:t>资管</a:t>
            </a:r>
            <a:endParaRPr lang="en-US" altLang="zh-CN" sz="2800" b="1" dirty="0">
              <a:solidFill>
                <a:schemeClr val="bg1"/>
              </a:solidFill>
              <a:latin typeface="思源黑体 Regular" panose="020B0500000000000000" charset="-122"/>
              <a:ea typeface="思源黑体 Regular" panose="020B0500000000000000" charset="-122"/>
            </a:endParaRPr>
          </a:p>
        </p:txBody>
      </p:sp>
      <p:pic>
        <p:nvPicPr>
          <p:cNvPr id="11" name="图片 10" descr="03_反白稿"/>
          <p:cNvPicPr>
            <a:picLocks noChangeAspect="1"/>
          </p:cNvPicPr>
          <p:nvPr/>
        </p:nvPicPr>
        <p:blipFill>
          <a:blip r:embed="rId3" cstate="print"/>
          <a:srcRect l="15773" t="27535" r="5002" b="31993"/>
          <a:stretch>
            <a:fillRect/>
          </a:stretch>
        </p:blipFill>
        <p:spPr>
          <a:xfrm>
            <a:off x="328295" y="4552315"/>
            <a:ext cx="1301750" cy="342900"/>
          </a:xfrm>
          <a:prstGeom prst="rect">
            <a:avLst/>
          </a:prstGeom>
        </p:spPr>
      </p:pic>
      <p:sp>
        <p:nvSpPr>
          <p:cNvPr id="7" name="文本框 6"/>
          <p:cNvSpPr txBox="1"/>
          <p:nvPr/>
        </p:nvSpPr>
        <p:spPr>
          <a:xfrm>
            <a:off x="290195" y="1055370"/>
            <a:ext cx="2371725" cy="1568450"/>
          </a:xfrm>
          <a:prstGeom prst="rect">
            <a:avLst/>
          </a:prstGeom>
          <a:noFill/>
        </p:spPr>
        <p:txBody>
          <a:bodyPr wrap="square" rtlCol="0">
            <a:spAutoFit/>
          </a:bodyPr>
          <a:lstStyle/>
          <a:p>
            <a:r>
              <a:rPr lang="en-US" altLang="zh-CN" sz="9600">
                <a:solidFill>
                  <a:schemeClr val="bg1"/>
                </a:solidFill>
              </a:rPr>
              <a:t>03</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7758" y="1248276"/>
            <a:ext cx="5957024" cy="499197"/>
            <a:chOff x="1779584" y="1713117"/>
            <a:chExt cx="9660417" cy="745131"/>
          </a:xfrm>
        </p:grpSpPr>
        <p:sp>
          <p:nvSpPr>
            <p:cNvPr id="17" name="Parallelogram 3"/>
            <p:cNvSpPr/>
            <p:nvPr/>
          </p:nvSpPr>
          <p:spPr>
            <a:xfrm>
              <a:off x="1779584" y="1713117"/>
              <a:ext cx="7195490" cy="745131"/>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chorCtr="1">
              <a:normAutofit/>
            </a:bodyPr>
            <a:lstStyle/>
            <a:p>
              <a:pPr algn="ctr">
                <a:lnSpc>
                  <a:spcPct val="120000"/>
                </a:lnSpc>
              </a:pPr>
              <a:endParaRPr lang="zh-CN" altLang="en-US" sz="900" dirty="0">
                <a:solidFill>
                  <a:schemeClr val="bg1"/>
                </a:solidFill>
              </a:endParaRPr>
            </a:p>
          </p:txBody>
        </p:sp>
        <p:sp>
          <p:nvSpPr>
            <p:cNvPr id="24" name="矩形 23"/>
            <p:cNvSpPr/>
            <p:nvPr/>
          </p:nvSpPr>
          <p:spPr>
            <a:xfrm>
              <a:off x="2857169" y="1807681"/>
              <a:ext cx="5040317" cy="4657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00" b="1" dirty="0">
                  <a:latin typeface="+mj-ea"/>
                  <a:ea typeface="+mj-ea"/>
                </a:rPr>
                <a:t>资产管理</a:t>
              </a:r>
              <a:r>
                <a:rPr lang="zh-CN" altLang="en-US" sz="1300" b="1" dirty="0">
                  <a:solidFill>
                    <a:schemeClr val="tx1"/>
                  </a:solidFill>
                  <a:latin typeface="+mj-ea"/>
                  <a:ea typeface="+mj-ea"/>
                </a:rPr>
                <a:t>的基本概念</a:t>
              </a:r>
            </a:p>
          </p:txBody>
        </p:sp>
        <p:sp>
          <p:nvSpPr>
            <p:cNvPr id="25" name="矩形 24"/>
            <p:cNvSpPr/>
            <p:nvPr/>
          </p:nvSpPr>
          <p:spPr>
            <a:xfrm>
              <a:off x="9198026" y="1916146"/>
              <a:ext cx="2241975" cy="47845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mj-ea"/>
                  <a:ea typeface="+mj-ea"/>
                </a:rPr>
                <a:t>2.3.1</a:t>
              </a:r>
              <a:endParaRPr lang="zh-CN" altLang="en-US" sz="1350" b="1" dirty="0">
                <a:solidFill>
                  <a:schemeClr val="tx1">
                    <a:lumMod val="65000"/>
                    <a:lumOff val="35000"/>
                  </a:schemeClr>
                </a:solidFill>
                <a:latin typeface="+mj-ea"/>
                <a:ea typeface="+mj-ea"/>
              </a:endParaRPr>
            </a:p>
          </p:txBody>
        </p:sp>
      </p:grpSp>
      <p:grpSp>
        <p:nvGrpSpPr>
          <p:cNvPr id="9" name="组合 8"/>
          <p:cNvGrpSpPr/>
          <p:nvPr/>
        </p:nvGrpSpPr>
        <p:grpSpPr>
          <a:xfrm>
            <a:off x="1530613" y="2065083"/>
            <a:ext cx="4437045" cy="498245"/>
            <a:chOff x="1767997" y="2850537"/>
            <a:chExt cx="7195489" cy="713397"/>
          </a:xfrm>
          <a:solidFill>
            <a:srgbClr val="8B0012"/>
          </a:solidFill>
        </p:grpSpPr>
        <p:sp>
          <p:nvSpPr>
            <p:cNvPr id="14" name="Parallelogram 5"/>
            <p:cNvSpPr/>
            <p:nvPr/>
          </p:nvSpPr>
          <p:spPr>
            <a:xfrm>
              <a:off x="1767997" y="2850537"/>
              <a:ext cx="7195489" cy="713397"/>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9" name="矩形 28"/>
            <p:cNvSpPr/>
            <p:nvPr/>
          </p:nvSpPr>
          <p:spPr>
            <a:xfrm>
              <a:off x="2845582" y="2940564"/>
              <a:ext cx="5040317" cy="446739"/>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bg1"/>
                  </a:solidFill>
                  <a:latin typeface="+mj-ea"/>
                </a:rPr>
                <a:t>资产管理公司</a:t>
              </a:r>
            </a:p>
          </p:txBody>
        </p:sp>
      </p:grpSp>
      <p:grpSp>
        <p:nvGrpSpPr>
          <p:cNvPr id="12" name="组合 11"/>
          <p:cNvGrpSpPr/>
          <p:nvPr/>
        </p:nvGrpSpPr>
        <p:grpSpPr>
          <a:xfrm>
            <a:off x="1553952" y="2872823"/>
            <a:ext cx="5940829" cy="501579"/>
            <a:chOff x="1805847" y="3000339"/>
            <a:chExt cx="9634154" cy="740349"/>
          </a:xfrm>
        </p:grpSpPr>
        <p:sp>
          <p:nvSpPr>
            <p:cNvPr id="8" name="Parallelogram 7"/>
            <p:cNvSpPr/>
            <p:nvPr/>
          </p:nvSpPr>
          <p:spPr>
            <a:xfrm>
              <a:off x="1805847" y="3000339"/>
              <a:ext cx="7195489" cy="740349"/>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7" name="矩形 26"/>
            <p:cNvSpPr/>
            <p:nvPr/>
          </p:nvSpPr>
          <p:spPr>
            <a:xfrm>
              <a:off x="9198028" y="3135680"/>
              <a:ext cx="2241973" cy="47312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2.3.3</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0" name="矩形 29"/>
            <p:cNvSpPr/>
            <p:nvPr/>
          </p:nvSpPr>
          <p:spPr>
            <a:xfrm>
              <a:off x="2883432" y="3095607"/>
              <a:ext cx="5040317" cy="46053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00" b="1" dirty="0">
                  <a:latin typeface="+mj-ea"/>
                </a:rPr>
                <a:t>非金融资产管理公司介绍</a:t>
              </a:r>
            </a:p>
          </p:txBody>
        </p:sp>
      </p:grpSp>
      <p:grpSp>
        <p:nvGrpSpPr>
          <p:cNvPr id="16" name="组合 15"/>
          <p:cNvGrpSpPr/>
          <p:nvPr/>
        </p:nvGrpSpPr>
        <p:grpSpPr>
          <a:xfrm>
            <a:off x="1553952" y="3683526"/>
            <a:ext cx="4437044" cy="501579"/>
            <a:chOff x="1805847" y="5167697"/>
            <a:chExt cx="7195489" cy="722900"/>
          </a:xfrm>
          <a:solidFill>
            <a:srgbClr val="8B0012"/>
          </a:solidFill>
        </p:grpSpPr>
        <p:sp>
          <p:nvSpPr>
            <p:cNvPr id="11" name="Parallelogram 9"/>
            <p:cNvSpPr/>
            <p:nvPr/>
          </p:nvSpPr>
          <p:spPr>
            <a:xfrm>
              <a:off x="1805847" y="5167697"/>
              <a:ext cx="7195489" cy="722900"/>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31" name="矩形 30"/>
            <p:cNvSpPr/>
            <p:nvPr/>
          </p:nvSpPr>
          <p:spPr>
            <a:xfrm>
              <a:off x="2883433" y="5304306"/>
              <a:ext cx="5040316" cy="449681"/>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bg1"/>
                  </a:solidFill>
                  <a:latin typeface="+mj-ea"/>
                  <a:ea typeface="+mj-ea"/>
                </a:rPr>
                <a:t>资产管理行业发展趋势</a:t>
              </a:r>
            </a:p>
          </p:txBody>
        </p:sp>
      </p:grpSp>
      <p:sp>
        <p:nvSpPr>
          <p:cNvPr id="34" name="矩形 33"/>
          <p:cNvSpPr/>
          <p:nvPr/>
        </p:nvSpPr>
        <p:spPr>
          <a:xfrm>
            <a:off x="6105658" y="2195889"/>
            <a:ext cx="1382496" cy="3205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2.3.2</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5" name="矩形 34"/>
          <p:cNvSpPr/>
          <p:nvPr/>
        </p:nvSpPr>
        <p:spPr>
          <a:xfrm>
            <a:off x="6105658" y="3748069"/>
            <a:ext cx="1382496" cy="3205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2.3.4</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6" name="文本框 5"/>
          <p:cNvSpPr txBox="1"/>
          <p:nvPr/>
        </p:nvSpPr>
        <p:spPr>
          <a:xfrm>
            <a:off x="236855" y="262255"/>
            <a:ext cx="3380740" cy="5137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600" b="1" dirty="0">
                <a:solidFill>
                  <a:srgbClr val="8B0012"/>
                </a:solidFill>
                <a:latin typeface="思源黑体 Regular" panose="020B0500000000000000" charset="-122"/>
                <a:ea typeface="思源黑体 Regular" panose="020B0500000000000000" charset="-122"/>
              </a:rPr>
              <a:t>二级市场基本概念</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6546818" y="1325362"/>
            <a:ext cx="1681775" cy="650995"/>
            <a:chOff x="874713" y="3158183"/>
            <a:chExt cx="2241974" cy="867841"/>
          </a:xfrm>
        </p:grpSpPr>
        <p:sp>
          <p:nvSpPr>
            <p:cNvPr id="29" name="矩形 28"/>
            <p:cNvSpPr/>
            <p:nvPr/>
          </p:nvSpPr>
          <p:spPr>
            <a:xfrm>
              <a:off x="874713" y="3677613"/>
              <a:ext cx="2174241" cy="34841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b="1" dirty="0">
                  <a:latin typeface="+mj-ea"/>
                  <a:ea typeface="+mj-ea"/>
                </a:rPr>
                <a:t>股票、债券、基金</a:t>
              </a:r>
            </a:p>
          </p:txBody>
        </p:sp>
        <p:sp>
          <p:nvSpPr>
            <p:cNvPr id="30" name="矩形 29"/>
            <p:cNvSpPr/>
            <p:nvPr/>
          </p:nvSpPr>
          <p:spPr>
            <a:xfrm>
              <a:off x="874713" y="3158183"/>
              <a:ext cx="2241974" cy="43850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rgbClr val="8B0012"/>
                  </a:solidFill>
                  <a:latin typeface="+mj-ea"/>
                  <a:ea typeface="+mj-ea"/>
                </a:rPr>
                <a:t>金融市场</a:t>
              </a:r>
            </a:p>
          </p:txBody>
        </p:sp>
      </p:grpSp>
      <p:grpSp>
        <p:nvGrpSpPr>
          <p:cNvPr id="31" name="组合 30"/>
          <p:cNvGrpSpPr/>
          <p:nvPr/>
        </p:nvGrpSpPr>
        <p:grpSpPr>
          <a:xfrm>
            <a:off x="515967" y="1348704"/>
            <a:ext cx="2822515" cy="1363744"/>
            <a:chOff x="1062999" y="3222318"/>
            <a:chExt cx="2368185" cy="1818009"/>
          </a:xfrm>
        </p:grpSpPr>
        <p:sp>
          <p:nvSpPr>
            <p:cNvPr id="32" name="矩形 31"/>
            <p:cNvSpPr/>
            <p:nvPr/>
          </p:nvSpPr>
          <p:spPr>
            <a:xfrm>
              <a:off x="1062999" y="3707203"/>
              <a:ext cx="2368185" cy="1333124"/>
            </a:xfrm>
            <a:prstGeom prst="rect">
              <a:avLst/>
            </a:prstGeom>
          </p:spPr>
          <p:txBody>
            <a:bodyPr wrap="square">
              <a:spAutoFit/>
              <a:scene3d>
                <a:camera prst="orthographicFront"/>
                <a:lightRig rig="threePt" dir="t"/>
              </a:scene3d>
              <a:sp3d contourW="12700"/>
            </a:bodyPr>
            <a:lstStyle/>
            <a:p>
              <a:pPr>
                <a:lnSpc>
                  <a:spcPct val="120000"/>
                </a:lnSpc>
              </a:pPr>
              <a:r>
                <a:rPr lang="zh-CN" altLang="en-US" sz="1000" b="1" dirty="0">
                  <a:latin typeface="+mj-ea"/>
                  <a:ea typeface="+mj-ea"/>
                </a:rPr>
                <a:t>超级机构投资者：国家主权基金，社保基金</a:t>
              </a:r>
              <a:endParaRPr lang="en-US" altLang="zh-CN" sz="1000" b="1" dirty="0">
                <a:latin typeface="+mj-ea"/>
                <a:ea typeface="+mj-ea"/>
              </a:endParaRPr>
            </a:p>
            <a:p>
              <a:pPr>
                <a:lnSpc>
                  <a:spcPct val="120000"/>
                </a:lnSpc>
              </a:pPr>
              <a:r>
                <a:rPr lang="zh-CN" altLang="en-US" sz="1000" b="1" dirty="0">
                  <a:latin typeface="+mj-ea"/>
                  <a:ea typeface="+mj-ea"/>
                </a:rPr>
                <a:t>企业：企业年金</a:t>
              </a:r>
            </a:p>
            <a:p>
              <a:pPr>
                <a:lnSpc>
                  <a:spcPct val="120000"/>
                </a:lnSpc>
              </a:pPr>
              <a:r>
                <a:rPr lang="zh-CN" altLang="en-US" sz="1000" b="1" dirty="0">
                  <a:latin typeface="+mj-ea"/>
                  <a:ea typeface="+mj-ea"/>
                </a:rPr>
                <a:t>金融机构：银行，保险</a:t>
              </a:r>
              <a:endParaRPr lang="en-US" altLang="zh-CN" sz="1000" b="1" dirty="0">
                <a:latin typeface="+mj-ea"/>
                <a:ea typeface="+mj-ea"/>
              </a:endParaRPr>
            </a:p>
            <a:p>
              <a:pPr>
                <a:lnSpc>
                  <a:spcPct val="120000"/>
                </a:lnSpc>
              </a:pPr>
              <a:r>
                <a:rPr lang="zh-CN" altLang="en-US" sz="1000" b="1" dirty="0">
                  <a:latin typeface="+mj-ea"/>
                  <a:ea typeface="+mj-ea"/>
                </a:rPr>
                <a:t>组织：学校，诺贝尔奖基金会等</a:t>
              </a:r>
            </a:p>
            <a:p>
              <a:pPr algn="r">
                <a:lnSpc>
                  <a:spcPct val="120000"/>
                </a:lnSpc>
              </a:pPr>
              <a:endParaRPr lang="zh-CN" altLang="en-US" sz="1000" dirty="0">
                <a:solidFill>
                  <a:schemeClr val="tx1">
                    <a:lumMod val="50000"/>
                    <a:lumOff val="50000"/>
                  </a:schemeClr>
                </a:solidFill>
                <a:latin typeface="+mj-ea"/>
                <a:ea typeface="+mj-ea"/>
              </a:endParaRPr>
            </a:p>
          </p:txBody>
        </p:sp>
        <p:sp>
          <p:nvSpPr>
            <p:cNvPr id="33" name="矩形 32"/>
            <p:cNvSpPr/>
            <p:nvPr/>
          </p:nvSpPr>
          <p:spPr>
            <a:xfrm>
              <a:off x="1136491" y="3222318"/>
              <a:ext cx="2241974" cy="43850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rgbClr val="8B0012"/>
                  </a:solidFill>
                  <a:latin typeface="+mj-ea"/>
                  <a:ea typeface="+mj-ea"/>
                </a:rPr>
                <a:t>机构</a:t>
              </a:r>
            </a:p>
          </p:txBody>
        </p:sp>
      </p:grpSp>
      <p:grpSp>
        <p:nvGrpSpPr>
          <p:cNvPr id="3" name="组合 2"/>
          <p:cNvGrpSpPr/>
          <p:nvPr/>
        </p:nvGrpSpPr>
        <p:grpSpPr>
          <a:xfrm>
            <a:off x="2858762" y="1940618"/>
            <a:ext cx="3472800" cy="1976755"/>
            <a:chOff x="3686435" y="2272556"/>
            <a:chExt cx="4819131" cy="2998830"/>
          </a:xfrm>
        </p:grpSpPr>
        <p:grpSp>
          <p:nvGrpSpPr>
            <p:cNvPr id="4" name="Group 2"/>
            <p:cNvGrpSpPr/>
            <p:nvPr/>
          </p:nvGrpSpPr>
          <p:grpSpPr>
            <a:xfrm>
              <a:off x="3686435" y="2272556"/>
              <a:ext cx="4819131" cy="2998830"/>
              <a:chOff x="3697962" y="2132856"/>
              <a:chExt cx="4819131" cy="2998830"/>
            </a:xfrm>
          </p:grpSpPr>
          <p:sp>
            <p:nvSpPr>
              <p:cNvPr id="11" name="Freeform: Shape 37"/>
              <p:cNvSpPr/>
              <p:nvPr/>
            </p:nvSpPr>
            <p:spPr bwMode="auto">
              <a:xfrm>
                <a:off x="5623430" y="3073815"/>
                <a:ext cx="968194" cy="1119971"/>
              </a:xfrm>
              <a:custGeom>
                <a:avLst/>
                <a:gdLst/>
                <a:ahLst/>
                <a:cxnLst>
                  <a:cxn ang="0">
                    <a:pos x="532" y="393"/>
                  </a:cxn>
                  <a:cxn ang="0">
                    <a:pos x="532" y="393"/>
                  </a:cxn>
                  <a:cxn ang="0">
                    <a:pos x="532" y="0"/>
                  </a:cxn>
                  <a:cxn ang="0">
                    <a:pos x="0" y="0"/>
                  </a:cxn>
                  <a:cxn ang="0">
                    <a:pos x="0" y="339"/>
                  </a:cxn>
                  <a:cxn ang="0">
                    <a:pos x="0" y="339"/>
                  </a:cxn>
                  <a:cxn ang="0">
                    <a:pos x="0" y="732"/>
                  </a:cxn>
                  <a:cxn ang="0">
                    <a:pos x="532" y="732"/>
                  </a:cxn>
                  <a:cxn ang="0">
                    <a:pos x="532" y="393"/>
                  </a:cxn>
                </a:cxnLst>
                <a:rect l="0" t="0" r="r" b="b"/>
                <a:pathLst>
                  <a:path w="532" h="732">
                    <a:moveTo>
                      <a:pt x="532" y="393"/>
                    </a:moveTo>
                    <a:lnTo>
                      <a:pt x="532" y="393"/>
                    </a:lnTo>
                    <a:lnTo>
                      <a:pt x="532" y="0"/>
                    </a:lnTo>
                    <a:lnTo>
                      <a:pt x="0" y="0"/>
                    </a:lnTo>
                    <a:lnTo>
                      <a:pt x="0" y="339"/>
                    </a:lnTo>
                    <a:lnTo>
                      <a:pt x="0" y="339"/>
                    </a:lnTo>
                    <a:lnTo>
                      <a:pt x="0" y="732"/>
                    </a:lnTo>
                    <a:lnTo>
                      <a:pt x="532" y="732"/>
                    </a:lnTo>
                    <a:lnTo>
                      <a:pt x="532" y="393"/>
                    </a:lnTo>
                    <a:close/>
                  </a:path>
                </a:pathLst>
              </a:custGeom>
              <a:solidFill>
                <a:srgbClr val="8B0012"/>
              </a:solidFill>
              <a:ln w="9525">
                <a:noFill/>
                <a:round/>
              </a:ln>
            </p:spPr>
            <p:txBody>
              <a:bodyPr anchor="ctr"/>
              <a:lstStyle/>
              <a:p>
                <a:pPr algn="ctr"/>
                <a:endParaRPr sz="1350">
                  <a:latin typeface="+mj-ea"/>
                  <a:ea typeface="+mj-ea"/>
                </a:endParaRPr>
              </a:p>
            </p:txBody>
          </p:sp>
          <p:sp>
            <p:nvSpPr>
              <p:cNvPr id="12" name="Freeform: Shape 38"/>
              <p:cNvSpPr/>
              <p:nvPr/>
            </p:nvSpPr>
            <p:spPr bwMode="auto">
              <a:xfrm>
                <a:off x="5623430" y="2132856"/>
                <a:ext cx="2893662" cy="940959"/>
              </a:xfrm>
              <a:custGeom>
                <a:avLst/>
                <a:gdLst/>
                <a:ahLst/>
                <a:cxnLst>
                  <a:cxn ang="0">
                    <a:pos x="1590" y="615"/>
                  </a:cxn>
                  <a:cxn ang="0">
                    <a:pos x="0" y="615"/>
                  </a:cxn>
                  <a:cxn ang="0">
                    <a:pos x="524" y="0"/>
                  </a:cxn>
                  <a:cxn ang="0">
                    <a:pos x="1058" y="0"/>
                  </a:cxn>
                  <a:cxn ang="0">
                    <a:pos x="1590" y="615"/>
                  </a:cxn>
                </a:cxnLst>
                <a:rect l="0" t="0" r="r" b="b"/>
                <a:pathLst>
                  <a:path w="1590" h="615">
                    <a:moveTo>
                      <a:pt x="1590" y="615"/>
                    </a:moveTo>
                    <a:lnTo>
                      <a:pt x="0" y="615"/>
                    </a:lnTo>
                    <a:lnTo>
                      <a:pt x="524" y="0"/>
                    </a:lnTo>
                    <a:lnTo>
                      <a:pt x="1058" y="0"/>
                    </a:lnTo>
                    <a:lnTo>
                      <a:pt x="1590" y="615"/>
                    </a:lnTo>
                    <a:close/>
                  </a:path>
                </a:pathLst>
              </a:custGeom>
              <a:solidFill>
                <a:srgbClr val="8B0012"/>
              </a:solidFill>
              <a:ln w="9525">
                <a:noFill/>
                <a:round/>
              </a:ln>
            </p:spPr>
            <p:txBody>
              <a:bodyPr vert="horz" wrap="square" lIns="68591" tIns="34295" rIns="68591" bIns="34295" anchor="ctr" anchorCtr="0" compatLnSpc="1">
                <a:normAutofit/>
              </a:bodyPr>
              <a:lstStyle/>
              <a:p>
                <a:pPr lvl="0" algn="ctr"/>
                <a:endParaRPr lang="zh-CN" altLang="en-US" b="1" dirty="0">
                  <a:solidFill>
                    <a:srgbClr val="FFFFFF"/>
                  </a:solidFill>
                  <a:latin typeface="+mj-ea"/>
                  <a:ea typeface="+mj-ea"/>
                </a:endParaRPr>
              </a:p>
            </p:txBody>
          </p:sp>
          <p:sp>
            <p:nvSpPr>
              <p:cNvPr id="13" name="Freeform: Shape 39"/>
              <p:cNvSpPr/>
              <p:nvPr/>
            </p:nvSpPr>
            <p:spPr bwMode="auto">
              <a:xfrm>
                <a:off x="7552538" y="3073815"/>
                <a:ext cx="964555" cy="1588155"/>
              </a:xfrm>
              <a:custGeom>
                <a:avLst/>
                <a:gdLst/>
                <a:ahLst/>
                <a:cxnLst>
                  <a:cxn ang="0">
                    <a:pos x="0" y="391"/>
                  </a:cxn>
                  <a:cxn ang="0">
                    <a:pos x="0" y="0"/>
                  </a:cxn>
                  <a:cxn ang="0">
                    <a:pos x="530" y="0"/>
                  </a:cxn>
                  <a:cxn ang="0">
                    <a:pos x="530" y="1038"/>
                  </a:cxn>
                  <a:cxn ang="0">
                    <a:pos x="0" y="391"/>
                  </a:cxn>
                </a:cxnLst>
                <a:rect l="0" t="0" r="r" b="b"/>
                <a:pathLst>
                  <a:path w="530" h="1038">
                    <a:moveTo>
                      <a:pt x="0" y="391"/>
                    </a:moveTo>
                    <a:lnTo>
                      <a:pt x="0" y="0"/>
                    </a:lnTo>
                    <a:lnTo>
                      <a:pt x="530" y="0"/>
                    </a:lnTo>
                    <a:lnTo>
                      <a:pt x="530" y="1038"/>
                    </a:lnTo>
                    <a:lnTo>
                      <a:pt x="0" y="391"/>
                    </a:lnTo>
                    <a:close/>
                  </a:path>
                </a:pathLst>
              </a:custGeom>
              <a:solidFill>
                <a:srgbClr val="8B0012"/>
              </a:solidFill>
              <a:ln w="9525">
                <a:noFill/>
                <a:round/>
              </a:ln>
            </p:spPr>
            <p:txBody>
              <a:bodyPr anchor="ctr"/>
              <a:lstStyle/>
              <a:p>
                <a:pPr algn="ctr"/>
                <a:endParaRPr sz="1350">
                  <a:latin typeface="+mj-ea"/>
                  <a:ea typeface="+mj-ea"/>
                </a:endParaRPr>
              </a:p>
            </p:txBody>
          </p:sp>
          <p:sp>
            <p:nvSpPr>
              <p:cNvPr id="14" name="Freeform: Shape 40"/>
              <p:cNvSpPr/>
              <p:nvPr/>
            </p:nvSpPr>
            <p:spPr bwMode="auto">
              <a:xfrm>
                <a:off x="3697962" y="4193787"/>
                <a:ext cx="2893662" cy="937899"/>
              </a:xfrm>
              <a:custGeom>
                <a:avLst/>
                <a:gdLst/>
                <a:ahLst/>
                <a:cxnLst>
                  <a:cxn ang="0">
                    <a:pos x="0" y="0"/>
                  </a:cxn>
                  <a:cxn ang="0">
                    <a:pos x="1590" y="0"/>
                  </a:cxn>
                  <a:cxn ang="0">
                    <a:pos x="1066" y="613"/>
                  </a:cxn>
                  <a:cxn ang="0">
                    <a:pos x="532" y="613"/>
                  </a:cxn>
                  <a:cxn ang="0">
                    <a:pos x="0" y="0"/>
                  </a:cxn>
                </a:cxnLst>
                <a:rect l="0" t="0" r="r" b="b"/>
                <a:pathLst>
                  <a:path w="1590" h="613">
                    <a:moveTo>
                      <a:pt x="0" y="0"/>
                    </a:moveTo>
                    <a:lnTo>
                      <a:pt x="1590" y="0"/>
                    </a:lnTo>
                    <a:lnTo>
                      <a:pt x="1066" y="613"/>
                    </a:lnTo>
                    <a:lnTo>
                      <a:pt x="532" y="613"/>
                    </a:lnTo>
                    <a:lnTo>
                      <a:pt x="0" y="0"/>
                    </a:lnTo>
                    <a:close/>
                  </a:path>
                </a:pathLst>
              </a:custGeom>
              <a:solidFill>
                <a:srgbClr val="8B0012"/>
              </a:solidFill>
              <a:ln w="9525">
                <a:noFill/>
                <a:round/>
              </a:ln>
            </p:spPr>
            <p:txBody>
              <a:bodyPr vert="horz" wrap="square" lIns="68591" tIns="34295" rIns="68591" bIns="34295" anchor="ctr" anchorCtr="0" compatLnSpc="1">
                <a:normAutofit/>
              </a:bodyPr>
              <a:lstStyle/>
              <a:p>
                <a:pPr lvl="0" algn="ctr"/>
                <a:endParaRPr lang="zh-CN" altLang="en-US" b="1" dirty="0">
                  <a:solidFill>
                    <a:srgbClr val="FF0000"/>
                  </a:solidFill>
                  <a:latin typeface="+mj-ea"/>
                  <a:ea typeface="+mj-ea"/>
                </a:endParaRPr>
              </a:p>
            </p:txBody>
          </p:sp>
          <p:sp>
            <p:nvSpPr>
              <p:cNvPr id="15" name="Freeform: Shape 41"/>
              <p:cNvSpPr/>
              <p:nvPr/>
            </p:nvSpPr>
            <p:spPr bwMode="auto">
              <a:xfrm>
                <a:off x="3697962" y="2604101"/>
                <a:ext cx="968194" cy="1589686"/>
              </a:xfrm>
              <a:custGeom>
                <a:avLst/>
                <a:gdLst/>
                <a:ahLst/>
                <a:cxnLst>
                  <a:cxn ang="0">
                    <a:pos x="532" y="648"/>
                  </a:cxn>
                  <a:cxn ang="0">
                    <a:pos x="532" y="1039"/>
                  </a:cxn>
                  <a:cxn ang="0">
                    <a:pos x="0" y="1039"/>
                  </a:cxn>
                  <a:cxn ang="0">
                    <a:pos x="0" y="0"/>
                  </a:cxn>
                  <a:cxn ang="0">
                    <a:pos x="532" y="648"/>
                  </a:cxn>
                </a:cxnLst>
                <a:rect l="0" t="0" r="r" b="b"/>
                <a:pathLst>
                  <a:path w="532" h="1039">
                    <a:moveTo>
                      <a:pt x="532" y="648"/>
                    </a:moveTo>
                    <a:lnTo>
                      <a:pt x="532" y="1039"/>
                    </a:lnTo>
                    <a:lnTo>
                      <a:pt x="0" y="1039"/>
                    </a:lnTo>
                    <a:lnTo>
                      <a:pt x="0" y="0"/>
                    </a:lnTo>
                    <a:lnTo>
                      <a:pt x="532" y="648"/>
                    </a:lnTo>
                    <a:close/>
                  </a:path>
                </a:pathLst>
              </a:custGeom>
              <a:solidFill>
                <a:srgbClr val="8B0012"/>
              </a:solidFill>
              <a:ln w="9525">
                <a:noFill/>
                <a:round/>
              </a:ln>
            </p:spPr>
            <p:txBody>
              <a:bodyPr anchor="ctr"/>
              <a:lstStyle/>
              <a:p>
                <a:pPr algn="ctr"/>
                <a:endParaRPr sz="1350">
                  <a:latin typeface="+mj-ea"/>
                  <a:ea typeface="+mj-ea"/>
                </a:endParaRPr>
              </a:p>
            </p:txBody>
          </p:sp>
          <p:grpSp>
            <p:nvGrpSpPr>
              <p:cNvPr id="16" name="Group 42"/>
              <p:cNvGrpSpPr/>
              <p:nvPr/>
            </p:nvGrpSpPr>
            <p:grpSpPr>
              <a:xfrm>
                <a:off x="4002452" y="3443581"/>
                <a:ext cx="359215" cy="419757"/>
                <a:chOff x="-213519" y="1123950"/>
                <a:chExt cx="282575" cy="330200"/>
              </a:xfrm>
              <a:solidFill>
                <a:schemeClr val="bg1"/>
              </a:solidFill>
            </p:grpSpPr>
            <p:sp>
              <p:nvSpPr>
                <p:cNvPr id="23" name="Freeform: Shape 43"/>
                <p:cNvSpPr/>
                <p:nvPr/>
              </p:nvSpPr>
              <p:spPr bwMode="auto">
                <a:xfrm>
                  <a:off x="-213519" y="1149350"/>
                  <a:ext cx="261938" cy="304800"/>
                </a:xfrm>
                <a:custGeom>
                  <a:avLst/>
                  <a:gdLst/>
                  <a:ahLst/>
                  <a:cxnLst>
                    <a:cxn ang="0">
                      <a:pos x="40" y="0"/>
                    </a:cxn>
                    <a:cxn ang="0">
                      <a:pos x="15" y="13"/>
                    </a:cxn>
                    <a:cxn ang="0">
                      <a:pos x="15" y="77"/>
                    </a:cxn>
                    <a:cxn ang="0">
                      <a:pos x="71" y="77"/>
                    </a:cxn>
                    <a:cxn ang="0">
                      <a:pos x="82" y="49"/>
                    </a:cxn>
                    <a:cxn ang="0">
                      <a:pos x="40" y="49"/>
                    </a:cxn>
                    <a:cxn ang="0">
                      <a:pos x="40" y="0"/>
                    </a:cxn>
                  </a:cxnLst>
                  <a:rect l="0" t="0" r="r" b="b"/>
                  <a:pathLst>
                    <a:path w="82" h="95">
                      <a:moveTo>
                        <a:pt x="40" y="0"/>
                      </a:moveTo>
                      <a:cubicBezTo>
                        <a:pt x="31" y="1"/>
                        <a:pt x="22" y="5"/>
                        <a:pt x="15" y="13"/>
                      </a:cubicBezTo>
                      <a:cubicBezTo>
                        <a:pt x="0" y="31"/>
                        <a:pt x="0" y="60"/>
                        <a:pt x="15" y="77"/>
                      </a:cubicBezTo>
                      <a:cubicBezTo>
                        <a:pt x="30" y="95"/>
                        <a:pt x="55" y="95"/>
                        <a:pt x="71" y="77"/>
                      </a:cubicBezTo>
                      <a:cubicBezTo>
                        <a:pt x="77" y="69"/>
                        <a:pt x="81" y="59"/>
                        <a:pt x="82" y="49"/>
                      </a:cubicBezTo>
                      <a:cubicBezTo>
                        <a:pt x="40" y="49"/>
                        <a:pt x="40" y="49"/>
                        <a:pt x="40" y="49"/>
                      </a:cubicBezTo>
                      <a:lnTo>
                        <a:pt x="40" y="0"/>
                      </a:lnTo>
                      <a:close/>
                    </a:path>
                  </a:pathLst>
                </a:custGeom>
                <a:grpFill/>
                <a:ln w="9525">
                  <a:noFill/>
                  <a:round/>
                </a:ln>
              </p:spPr>
              <p:txBody>
                <a:bodyPr anchor="ctr"/>
                <a:lstStyle/>
                <a:p>
                  <a:pPr algn="ctr"/>
                  <a:endParaRPr sz="1350">
                    <a:latin typeface="+mj-ea"/>
                    <a:ea typeface="+mj-ea"/>
                  </a:endParaRPr>
                </a:p>
              </p:txBody>
            </p:sp>
            <p:sp>
              <p:nvSpPr>
                <p:cNvPr id="24" name="Freeform: Shape 44"/>
                <p:cNvSpPr/>
                <p:nvPr/>
              </p:nvSpPr>
              <p:spPr bwMode="auto">
                <a:xfrm>
                  <a:off x="-69057" y="1123950"/>
                  <a:ext cx="138113" cy="160338"/>
                </a:xfrm>
                <a:custGeom>
                  <a:avLst/>
                  <a:gdLst/>
                  <a:ahLst/>
                  <a:cxnLst>
                    <a:cxn ang="0">
                      <a:pos x="31" y="15"/>
                    </a:cxn>
                    <a:cxn ang="0">
                      <a:pos x="0" y="1"/>
                    </a:cxn>
                    <a:cxn ang="0">
                      <a:pos x="0" y="50"/>
                    </a:cxn>
                    <a:cxn ang="0">
                      <a:pos x="43" y="50"/>
                    </a:cxn>
                    <a:cxn ang="0">
                      <a:pos x="31" y="15"/>
                    </a:cxn>
                  </a:cxnLst>
                  <a:rect l="0" t="0" r="r" b="b"/>
                  <a:pathLst>
                    <a:path w="43" h="50">
                      <a:moveTo>
                        <a:pt x="31" y="15"/>
                      </a:moveTo>
                      <a:cubicBezTo>
                        <a:pt x="23" y="5"/>
                        <a:pt x="11" y="0"/>
                        <a:pt x="0" y="1"/>
                      </a:cubicBezTo>
                      <a:cubicBezTo>
                        <a:pt x="0" y="50"/>
                        <a:pt x="0" y="50"/>
                        <a:pt x="0" y="50"/>
                      </a:cubicBezTo>
                      <a:cubicBezTo>
                        <a:pt x="43" y="50"/>
                        <a:pt x="43" y="50"/>
                        <a:pt x="43" y="50"/>
                      </a:cubicBezTo>
                      <a:cubicBezTo>
                        <a:pt x="43" y="37"/>
                        <a:pt x="40" y="24"/>
                        <a:pt x="31" y="15"/>
                      </a:cubicBezTo>
                      <a:close/>
                    </a:path>
                  </a:pathLst>
                </a:custGeom>
                <a:grpFill/>
                <a:ln w="9525">
                  <a:noFill/>
                  <a:round/>
                </a:ln>
              </p:spPr>
              <p:txBody>
                <a:bodyPr anchor="ctr"/>
                <a:lstStyle/>
                <a:p>
                  <a:pPr algn="ctr"/>
                  <a:endParaRPr sz="1350">
                    <a:latin typeface="+mj-ea"/>
                    <a:ea typeface="+mj-ea"/>
                  </a:endParaRPr>
                </a:p>
              </p:txBody>
            </p:sp>
          </p:grpSp>
          <p:grpSp>
            <p:nvGrpSpPr>
              <p:cNvPr id="17" name="Group 45"/>
              <p:cNvGrpSpPr/>
              <p:nvPr/>
            </p:nvGrpSpPr>
            <p:grpSpPr>
              <a:xfrm>
                <a:off x="5971301" y="3491004"/>
                <a:ext cx="272438" cy="324908"/>
                <a:chOff x="1540668" y="1155700"/>
                <a:chExt cx="214313" cy="255588"/>
              </a:xfrm>
              <a:solidFill>
                <a:schemeClr val="bg1"/>
              </a:solidFill>
            </p:grpSpPr>
            <p:sp>
              <p:nvSpPr>
                <p:cNvPr id="19" name="Rectangle 46"/>
                <p:cNvSpPr/>
                <p:nvPr/>
              </p:nvSpPr>
              <p:spPr bwMode="auto">
                <a:xfrm>
                  <a:off x="1540668" y="1181100"/>
                  <a:ext cx="85725" cy="100013"/>
                </a:xfrm>
                <a:prstGeom prst="rect">
                  <a:avLst/>
                </a:prstGeom>
                <a:grpFill/>
                <a:ln w="9525">
                  <a:noFill/>
                  <a:miter lim="800000"/>
                </a:ln>
              </p:spPr>
              <p:txBody>
                <a:bodyPr anchor="ctr"/>
                <a:lstStyle/>
                <a:p>
                  <a:pPr algn="ctr"/>
                  <a:endParaRPr sz="1350">
                    <a:latin typeface="+mj-ea"/>
                    <a:ea typeface="+mj-ea"/>
                  </a:endParaRPr>
                </a:p>
              </p:txBody>
            </p:sp>
            <p:sp>
              <p:nvSpPr>
                <p:cNvPr id="20" name="Rectangle 47"/>
                <p:cNvSpPr/>
                <p:nvPr/>
              </p:nvSpPr>
              <p:spPr bwMode="auto">
                <a:xfrm>
                  <a:off x="1648618" y="1155700"/>
                  <a:ext cx="106363" cy="125413"/>
                </a:xfrm>
                <a:prstGeom prst="rect">
                  <a:avLst/>
                </a:prstGeom>
                <a:grpFill/>
                <a:ln w="9525">
                  <a:noFill/>
                  <a:miter lim="800000"/>
                </a:ln>
              </p:spPr>
              <p:txBody>
                <a:bodyPr anchor="ctr"/>
                <a:lstStyle/>
                <a:p>
                  <a:pPr algn="ctr"/>
                  <a:endParaRPr sz="1350">
                    <a:latin typeface="+mj-ea"/>
                    <a:ea typeface="+mj-ea"/>
                  </a:endParaRPr>
                </a:p>
              </p:txBody>
            </p:sp>
            <p:sp>
              <p:nvSpPr>
                <p:cNvPr id="21" name="Rectangle 48"/>
                <p:cNvSpPr/>
                <p:nvPr/>
              </p:nvSpPr>
              <p:spPr bwMode="auto">
                <a:xfrm>
                  <a:off x="1540668" y="1309688"/>
                  <a:ext cx="85725" cy="101600"/>
                </a:xfrm>
                <a:prstGeom prst="rect">
                  <a:avLst/>
                </a:prstGeom>
                <a:grpFill/>
                <a:ln w="9525">
                  <a:noFill/>
                  <a:miter lim="800000"/>
                </a:ln>
              </p:spPr>
              <p:txBody>
                <a:bodyPr anchor="ctr"/>
                <a:lstStyle/>
                <a:p>
                  <a:pPr algn="ctr"/>
                  <a:endParaRPr sz="1350">
                    <a:latin typeface="+mj-ea"/>
                    <a:ea typeface="+mj-ea"/>
                  </a:endParaRPr>
                </a:p>
              </p:txBody>
            </p:sp>
            <p:sp>
              <p:nvSpPr>
                <p:cNvPr id="22" name="Rectangle 49"/>
                <p:cNvSpPr/>
                <p:nvPr/>
              </p:nvSpPr>
              <p:spPr bwMode="auto">
                <a:xfrm>
                  <a:off x="1648618" y="1309688"/>
                  <a:ext cx="87313" cy="101600"/>
                </a:xfrm>
                <a:prstGeom prst="rect">
                  <a:avLst/>
                </a:prstGeom>
                <a:grpFill/>
                <a:ln w="9525">
                  <a:noFill/>
                  <a:miter lim="800000"/>
                </a:ln>
              </p:spPr>
              <p:txBody>
                <a:bodyPr anchor="ctr"/>
                <a:lstStyle/>
                <a:p>
                  <a:pPr algn="ctr"/>
                  <a:endParaRPr sz="1350">
                    <a:latin typeface="+mj-ea"/>
                    <a:ea typeface="+mj-ea"/>
                  </a:endParaRPr>
                </a:p>
              </p:txBody>
            </p:sp>
          </p:grpSp>
          <p:sp>
            <p:nvSpPr>
              <p:cNvPr id="18" name="Freeform: Shape 50"/>
              <p:cNvSpPr/>
              <p:nvPr/>
            </p:nvSpPr>
            <p:spPr bwMode="auto">
              <a:xfrm>
                <a:off x="7874379" y="3491005"/>
                <a:ext cx="320872" cy="324908"/>
              </a:xfrm>
              <a:custGeom>
                <a:avLst/>
                <a:gdLst/>
                <a:ahLst/>
                <a:cxnLst>
                  <a:cxn ang="0">
                    <a:pos x="79" y="14"/>
                  </a:cxn>
                  <a:cxn ang="0">
                    <a:pos x="67" y="0"/>
                  </a:cxn>
                  <a:cxn ang="0">
                    <a:pos x="56" y="14"/>
                  </a:cxn>
                  <a:cxn ang="0">
                    <a:pos x="59" y="24"/>
                  </a:cxn>
                  <a:cxn ang="0">
                    <a:pos x="46" y="61"/>
                  </a:cxn>
                  <a:cxn ang="0">
                    <a:pos x="34" y="32"/>
                  </a:cxn>
                  <a:cxn ang="0">
                    <a:pos x="25" y="31"/>
                  </a:cxn>
                  <a:cxn ang="0">
                    <a:pos x="16" y="43"/>
                  </a:cxn>
                  <a:cxn ang="0">
                    <a:pos x="12" y="42"/>
                  </a:cxn>
                  <a:cxn ang="0">
                    <a:pos x="0" y="56"/>
                  </a:cxn>
                  <a:cxn ang="0">
                    <a:pos x="12" y="70"/>
                  </a:cxn>
                  <a:cxn ang="0">
                    <a:pos x="24" y="56"/>
                  </a:cxn>
                  <a:cxn ang="0">
                    <a:pos x="24" y="53"/>
                  </a:cxn>
                  <a:cxn ang="0">
                    <a:pos x="28" y="48"/>
                  </a:cxn>
                  <a:cxn ang="0">
                    <a:pos x="41" y="80"/>
                  </a:cxn>
                  <a:cxn ang="0">
                    <a:pos x="51" y="80"/>
                  </a:cxn>
                  <a:cxn ang="0">
                    <a:pos x="71" y="27"/>
                  </a:cxn>
                  <a:cxn ang="0">
                    <a:pos x="79" y="14"/>
                  </a:cxn>
                </a:cxnLst>
                <a:rect l="0" t="0" r="r" b="b"/>
                <a:pathLst>
                  <a:path w="79" h="80">
                    <a:moveTo>
                      <a:pt x="79" y="14"/>
                    </a:moveTo>
                    <a:cubicBezTo>
                      <a:pt x="79" y="6"/>
                      <a:pt x="74" y="0"/>
                      <a:pt x="67" y="0"/>
                    </a:cubicBezTo>
                    <a:cubicBezTo>
                      <a:pt x="61" y="0"/>
                      <a:pt x="56" y="6"/>
                      <a:pt x="56" y="14"/>
                    </a:cubicBezTo>
                    <a:cubicBezTo>
                      <a:pt x="56" y="18"/>
                      <a:pt x="57" y="21"/>
                      <a:pt x="59" y="24"/>
                    </a:cubicBezTo>
                    <a:cubicBezTo>
                      <a:pt x="46" y="61"/>
                      <a:pt x="46" y="61"/>
                      <a:pt x="46" y="61"/>
                    </a:cubicBezTo>
                    <a:cubicBezTo>
                      <a:pt x="34" y="32"/>
                      <a:pt x="34" y="32"/>
                      <a:pt x="34" y="32"/>
                    </a:cubicBezTo>
                    <a:cubicBezTo>
                      <a:pt x="25" y="31"/>
                      <a:pt x="25" y="31"/>
                      <a:pt x="25" y="31"/>
                    </a:cubicBezTo>
                    <a:cubicBezTo>
                      <a:pt x="16" y="43"/>
                      <a:pt x="16" y="43"/>
                      <a:pt x="16" y="43"/>
                    </a:cubicBezTo>
                    <a:cubicBezTo>
                      <a:pt x="15" y="43"/>
                      <a:pt x="13" y="42"/>
                      <a:pt x="12" y="42"/>
                    </a:cubicBezTo>
                    <a:cubicBezTo>
                      <a:pt x="6" y="42"/>
                      <a:pt x="0" y="48"/>
                      <a:pt x="0" y="56"/>
                    </a:cubicBezTo>
                    <a:cubicBezTo>
                      <a:pt x="0" y="64"/>
                      <a:pt x="6" y="70"/>
                      <a:pt x="12" y="70"/>
                    </a:cubicBezTo>
                    <a:cubicBezTo>
                      <a:pt x="19" y="70"/>
                      <a:pt x="24" y="64"/>
                      <a:pt x="24" y="56"/>
                    </a:cubicBezTo>
                    <a:cubicBezTo>
                      <a:pt x="24" y="55"/>
                      <a:pt x="24" y="54"/>
                      <a:pt x="24" y="53"/>
                    </a:cubicBezTo>
                    <a:cubicBezTo>
                      <a:pt x="28" y="48"/>
                      <a:pt x="28" y="48"/>
                      <a:pt x="28" y="48"/>
                    </a:cubicBezTo>
                    <a:cubicBezTo>
                      <a:pt x="41" y="80"/>
                      <a:pt x="41" y="80"/>
                      <a:pt x="41" y="80"/>
                    </a:cubicBezTo>
                    <a:cubicBezTo>
                      <a:pt x="51" y="80"/>
                      <a:pt x="51" y="80"/>
                      <a:pt x="51" y="80"/>
                    </a:cubicBezTo>
                    <a:cubicBezTo>
                      <a:pt x="71" y="27"/>
                      <a:pt x="71" y="27"/>
                      <a:pt x="71" y="27"/>
                    </a:cubicBezTo>
                    <a:cubicBezTo>
                      <a:pt x="76" y="25"/>
                      <a:pt x="79" y="20"/>
                      <a:pt x="79" y="14"/>
                    </a:cubicBezTo>
                    <a:close/>
                  </a:path>
                </a:pathLst>
              </a:custGeom>
              <a:solidFill>
                <a:schemeClr val="bg1"/>
              </a:solidFill>
              <a:ln w="9525">
                <a:noFill/>
                <a:round/>
              </a:ln>
            </p:spPr>
            <p:txBody>
              <a:bodyPr anchor="ctr"/>
              <a:lstStyle/>
              <a:p>
                <a:pPr algn="ctr"/>
                <a:endParaRPr sz="1350">
                  <a:latin typeface="+mj-ea"/>
                  <a:ea typeface="+mj-ea"/>
                </a:endParaRPr>
              </a:p>
            </p:txBody>
          </p:sp>
        </p:grpSp>
        <p:sp>
          <p:nvSpPr>
            <p:cNvPr id="34" name="矩形 33"/>
            <p:cNvSpPr/>
            <p:nvPr/>
          </p:nvSpPr>
          <p:spPr>
            <a:xfrm>
              <a:off x="5937747" y="2593457"/>
              <a:ext cx="2241974" cy="48627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chemeClr val="bg1"/>
                  </a:solidFill>
                  <a:latin typeface="+mj-ea"/>
                  <a:ea typeface="+mj-ea"/>
                </a:rPr>
                <a:t>资产去向</a:t>
              </a:r>
            </a:p>
          </p:txBody>
        </p:sp>
        <p:sp>
          <p:nvSpPr>
            <p:cNvPr id="35" name="矩形 34"/>
            <p:cNvSpPr/>
            <p:nvPr/>
          </p:nvSpPr>
          <p:spPr>
            <a:xfrm>
              <a:off x="4012280" y="4387485"/>
              <a:ext cx="2241974" cy="48627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chemeClr val="bg1"/>
                  </a:solidFill>
                  <a:latin typeface="+mj-ea"/>
                  <a:ea typeface="+mj-ea"/>
                </a:rPr>
                <a:t>资产来源</a:t>
              </a:r>
            </a:p>
          </p:txBody>
        </p:sp>
      </p:grpSp>
      <p:sp>
        <p:nvSpPr>
          <p:cNvPr id="6" name="文本框 5"/>
          <p:cNvSpPr txBox="1"/>
          <p:nvPr/>
        </p:nvSpPr>
        <p:spPr>
          <a:xfrm>
            <a:off x="236855" y="262255"/>
            <a:ext cx="3380740"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2.3.1</a:t>
            </a:r>
            <a:r>
              <a:rPr lang="zh-CN" altLang="en-US" sz="2000" b="1" dirty="0">
                <a:solidFill>
                  <a:srgbClr val="8B0012"/>
                </a:solidFill>
                <a:latin typeface="+mj-ea"/>
                <a:ea typeface="+mj-ea"/>
              </a:rPr>
              <a:t>资产管理的基本概念</a:t>
            </a:r>
          </a:p>
        </p:txBody>
      </p:sp>
      <p:grpSp>
        <p:nvGrpSpPr>
          <p:cNvPr id="36" name="组合 35"/>
          <p:cNvGrpSpPr/>
          <p:nvPr/>
        </p:nvGrpSpPr>
        <p:grpSpPr>
          <a:xfrm>
            <a:off x="514104" y="2837990"/>
            <a:ext cx="2759681" cy="964854"/>
            <a:chOff x="1063000" y="3222318"/>
            <a:chExt cx="2315465" cy="1286248"/>
          </a:xfrm>
        </p:grpSpPr>
        <p:sp>
          <p:nvSpPr>
            <p:cNvPr id="37" name="矩形 36"/>
            <p:cNvSpPr/>
            <p:nvPr/>
          </p:nvSpPr>
          <p:spPr>
            <a:xfrm>
              <a:off x="1063000" y="3707203"/>
              <a:ext cx="2162946" cy="801363"/>
            </a:xfrm>
            <a:prstGeom prst="rect">
              <a:avLst/>
            </a:prstGeom>
          </p:spPr>
          <p:txBody>
            <a:bodyPr wrap="square">
              <a:spAutoFit/>
              <a:scene3d>
                <a:camera prst="orthographicFront"/>
                <a:lightRig rig="threePt" dir="t"/>
              </a:scene3d>
              <a:sp3d contourW="12700"/>
            </a:bodyPr>
            <a:lstStyle/>
            <a:p>
              <a:pPr>
                <a:lnSpc>
                  <a:spcPct val="120000"/>
                </a:lnSpc>
              </a:pPr>
              <a:r>
                <a:rPr lang="zh-CN" altLang="en-US" sz="1000" b="1" dirty="0">
                  <a:latin typeface="+mj-ea"/>
                  <a:ea typeface="+mj-ea"/>
                </a:rPr>
                <a:t>高净值客户，特定人群</a:t>
              </a:r>
            </a:p>
            <a:p>
              <a:pPr>
                <a:lnSpc>
                  <a:spcPct val="120000"/>
                </a:lnSpc>
              </a:pPr>
              <a:r>
                <a:rPr lang="zh-CN" altLang="en-US" sz="1000" b="1" dirty="0">
                  <a:latin typeface="+mj-ea"/>
                  <a:ea typeface="+mj-ea"/>
                </a:rPr>
                <a:t>普通投资者</a:t>
              </a:r>
            </a:p>
            <a:p>
              <a:pPr algn="r">
                <a:lnSpc>
                  <a:spcPct val="120000"/>
                </a:lnSpc>
              </a:pPr>
              <a:endParaRPr lang="zh-CN" altLang="en-US" sz="825" dirty="0">
                <a:solidFill>
                  <a:schemeClr val="tx1">
                    <a:lumMod val="50000"/>
                    <a:lumOff val="50000"/>
                  </a:schemeClr>
                </a:solidFill>
                <a:latin typeface="+mj-ea"/>
                <a:ea typeface="+mj-ea"/>
              </a:endParaRPr>
            </a:p>
          </p:txBody>
        </p:sp>
        <p:sp>
          <p:nvSpPr>
            <p:cNvPr id="38" name="矩形 37"/>
            <p:cNvSpPr/>
            <p:nvPr/>
          </p:nvSpPr>
          <p:spPr>
            <a:xfrm>
              <a:off x="1136491" y="3222318"/>
              <a:ext cx="2241974" cy="43850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rgbClr val="8B0012"/>
                  </a:solidFill>
                  <a:latin typeface="+mj-ea"/>
                  <a:ea typeface="+mj-ea"/>
                </a:rPr>
                <a:t>个人</a:t>
              </a:r>
            </a:p>
          </p:txBody>
        </p:sp>
      </p:grpSp>
      <p:grpSp>
        <p:nvGrpSpPr>
          <p:cNvPr id="39" name="组合 38"/>
          <p:cNvGrpSpPr/>
          <p:nvPr/>
        </p:nvGrpSpPr>
        <p:grpSpPr>
          <a:xfrm>
            <a:off x="6546818" y="2250402"/>
            <a:ext cx="1681775" cy="650995"/>
            <a:chOff x="874713" y="3158183"/>
            <a:chExt cx="2241974" cy="867841"/>
          </a:xfrm>
        </p:grpSpPr>
        <p:sp>
          <p:nvSpPr>
            <p:cNvPr id="40" name="矩形 39"/>
            <p:cNvSpPr/>
            <p:nvPr/>
          </p:nvSpPr>
          <p:spPr>
            <a:xfrm>
              <a:off x="874713" y="3677613"/>
              <a:ext cx="2174241" cy="34841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b="1" dirty="0">
                  <a:latin typeface="+mj-ea"/>
                  <a:ea typeface="+mj-ea"/>
                </a:rPr>
                <a:t>房地产项目等</a:t>
              </a:r>
            </a:p>
          </p:txBody>
        </p:sp>
        <p:sp>
          <p:nvSpPr>
            <p:cNvPr id="41" name="矩形 40"/>
            <p:cNvSpPr/>
            <p:nvPr/>
          </p:nvSpPr>
          <p:spPr>
            <a:xfrm>
              <a:off x="874713" y="3158183"/>
              <a:ext cx="2241974" cy="43850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rgbClr val="8B0012"/>
                  </a:solidFill>
                  <a:latin typeface="+mj-ea"/>
                  <a:ea typeface="+mj-ea"/>
                </a:rPr>
                <a:t>房地产</a:t>
              </a:r>
            </a:p>
          </p:txBody>
        </p:sp>
      </p:grpSp>
      <p:grpSp>
        <p:nvGrpSpPr>
          <p:cNvPr id="42" name="组合 41"/>
          <p:cNvGrpSpPr/>
          <p:nvPr/>
        </p:nvGrpSpPr>
        <p:grpSpPr>
          <a:xfrm>
            <a:off x="6546280" y="3050047"/>
            <a:ext cx="1681775" cy="650995"/>
            <a:chOff x="874713" y="3158183"/>
            <a:chExt cx="2241974" cy="867841"/>
          </a:xfrm>
        </p:grpSpPr>
        <p:sp>
          <p:nvSpPr>
            <p:cNvPr id="43" name="矩形 42"/>
            <p:cNvSpPr/>
            <p:nvPr/>
          </p:nvSpPr>
          <p:spPr>
            <a:xfrm>
              <a:off x="874713" y="3677613"/>
              <a:ext cx="2174241" cy="34841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b="1" dirty="0">
                  <a:latin typeface="+mj-ea"/>
                  <a:ea typeface="+mj-ea"/>
                </a:rPr>
                <a:t>交通、建筑等领域</a:t>
              </a:r>
            </a:p>
          </p:txBody>
        </p:sp>
        <p:sp>
          <p:nvSpPr>
            <p:cNvPr id="44" name="矩形 43"/>
            <p:cNvSpPr/>
            <p:nvPr/>
          </p:nvSpPr>
          <p:spPr>
            <a:xfrm>
              <a:off x="874713" y="3158183"/>
              <a:ext cx="2241974" cy="43850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rgbClr val="8B0012"/>
                  </a:solidFill>
                  <a:latin typeface="+mj-ea"/>
                  <a:ea typeface="+mj-ea"/>
                </a:rPr>
                <a:t>基础设施建设</a:t>
              </a:r>
            </a:p>
          </p:txBody>
        </p:sp>
      </p:grpSp>
      <p:grpSp>
        <p:nvGrpSpPr>
          <p:cNvPr id="45" name="组合 44"/>
          <p:cNvGrpSpPr/>
          <p:nvPr/>
        </p:nvGrpSpPr>
        <p:grpSpPr>
          <a:xfrm>
            <a:off x="6546280" y="3903930"/>
            <a:ext cx="1681775" cy="650995"/>
            <a:chOff x="874713" y="3158183"/>
            <a:chExt cx="2241974" cy="867841"/>
          </a:xfrm>
        </p:grpSpPr>
        <p:sp>
          <p:nvSpPr>
            <p:cNvPr id="46" name="矩形 45"/>
            <p:cNvSpPr/>
            <p:nvPr/>
          </p:nvSpPr>
          <p:spPr>
            <a:xfrm>
              <a:off x="874713" y="3677613"/>
              <a:ext cx="2174241" cy="34841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00" b="1" dirty="0">
                  <a:latin typeface="+mj-ea"/>
                  <a:ea typeface="+mj-ea"/>
                </a:rPr>
                <a:t>能源、金属、科技等行业</a:t>
              </a:r>
            </a:p>
          </p:txBody>
        </p:sp>
        <p:sp>
          <p:nvSpPr>
            <p:cNvPr id="47" name="矩形 46"/>
            <p:cNvSpPr/>
            <p:nvPr/>
          </p:nvSpPr>
          <p:spPr>
            <a:xfrm>
              <a:off x="874713" y="3158183"/>
              <a:ext cx="2241974" cy="43850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b="1" dirty="0">
                  <a:solidFill>
                    <a:srgbClr val="8B0012"/>
                  </a:solidFill>
                  <a:latin typeface="+mj-ea"/>
                  <a:ea typeface="+mj-ea"/>
                </a:rPr>
                <a:t>其他领域</a:t>
              </a:r>
            </a:p>
          </p:txBody>
        </p:sp>
      </p:grpSp>
      <p:sp>
        <p:nvSpPr>
          <p:cNvPr id="48" name="矩形 47"/>
          <p:cNvSpPr/>
          <p:nvPr/>
        </p:nvSpPr>
        <p:spPr>
          <a:xfrm>
            <a:off x="322582" y="927289"/>
            <a:ext cx="8822976" cy="230832"/>
          </a:xfrm>
          <a:prstGeom prst="rect">
            <a:avLst/>
          </a:prstGeom>
        </p:spPr>
        <p:txBody>
          <a:bodyPr wrap="square">
            <a:spAutoFit/>
          </a:bodyPr>
          <a:lstStyle/>
          <a:p>
            <a:pPr marL="171450" indent="-171450">
              <a:buFont typeface="Wingdings" panose="05000000000000000000" pitchFamily="2" charset="2"/>
              <a:buChar char="p"/>
            </a:pPr>
            <a:r>
              <a:rPr lang="zh-CN" altLang="en-US" sz="900" b="1" dirty="0">
                <a:solidFill>
                  <a:srgbClr val="C00000"/>
                </a:solidFill>
              </a:rPr>
              <a:t>定义：</a:t>
            </a:r>
            <a:r>
              <a:rPr lang="zh-CN" altLang="en-US" sz="900" b="1" dirty="0"/>
              <a:t>指资产管理人根据资产管理合同约定的方式、条件、要求及限制，对客户资产进行经营运作，为客户提供证券、基金及其他金融产品，并收取费用的行为</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6855" y="262255"/>
            <a:ext cx="3380740"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2.3.2</a:t>
            </a:r>
            <a:r>
              <a:rPr lang="zh-CN" altLang="en-US" sz="2000" b="1" dirty="0">
                <a:solidFill>
                  <a:srgbClr val="8B0012"/>
                </a:solidFill>
                <a:latin typeface="+mj-ea"/>
                <a:ea typeface="+mj-ea"/>
              </a:rPr>
              <a:t>资产管理公司</a:t>
            </a:r>
          </a:p>
        </p:txBody>
      </p:sp>
      <p:sp>
        <p:nvSpPr>
          <p:cNvPr id="48" name="矩形 47"/>
          <p:cNvSpPr/>
          <p:nvPr/>
        </p:nvSpPr>
        <p:spPr>
          <a:xfrm>
            <a:off x="532527" y="748947"/>
            <a:ext cx="8822976" cy="246221"/>
          </a:xfrm>
          <a:prstGeom prst="rect">
            <a:avLst/>
          </a:prstGeom>
        </p:spPr>
        <p:txBody>
          <a:bodyPr wrap="square">
            <a:spAutoFit/>
          </a:bodyPr>
          <a:lstStyle/>
          <a:p>
            <a:pPr marL="171450" indent="-171450">
              <a:buFont typeface="Wingdings" panose="05000000000000000000" pitchFamily="2" charset="2"/>
              <a:buChar char="p"/>
            </a:pPr>
            <a:r>
              <a:rPr lang="zh-CN" altLang="en-US" sz="1000" b="1" dirty="0">
                <a:solidFill>
                  <a:srgbClr val="C00000"/>
                </a:solidFill>
              </a:rPr>
              <a:t>定义  </a:t>
            </a:r>
            <a:r>
              <a:rPr lang="zh-CN" altLang="en-US" sz="1000" b="1" dirty="0"/>
              <a:t>通常是指一种“受人之托，代人理财”的信托业务。从这个意义上看，凡是主要从事此类业务的机构或组织都可以称为资产管理公司</a:t>
            </a:r>
          </a:p>
        </p:txBody>
      </p:sp>
      <p:graphicFrame>
        <p:nvGraphicFramePr>
          <p:cNvPr id="49" name="图示 48"/>
          <p:cNvGraphicFramePr/>
          <p:nvPr/>
        </p:nvGraphicFramePr>
        <p:xfrm>
          <a:off x="1211765" y="1065336"/>
          <a:ext cx="6928625" cy="3485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 name="矩形 49"/>
          <p:cNvSpPr/>
          <p:nvPr/>
        </p:nvSpPr>
        <p:spPr>
          <a:xfrm>
            <a:off x="532527" y="2807603"/>
            <a:ext cx="619766" cy="246221"/>
          </a:xfrm>
          <a:prstGeom prst="rect">
            <a:avLst/>
          </a:prstGeom>
        </p:spPr>
        <p:txBody>
          <a:bodyPr wrap="square">
            <a:spAutoFit/>
          </a:bodyPr>
          <a:lstStyle/>
          <a:p>
            <a:pPr marL="171450" indent="-171450">
              <a:buFont typeface="Wingdings" panose="05000000000000000000" pitchFamily="2" charset="2"/>
              <a:buChar char="p"/>
            </a:pPr>
            <a:r>
              <a:rPr lang="zh-CN" altLang="en-US" sz="1000" b="1" dirty="0">
                <a:solidFill>
                  <a:srgbClr val="C00000"/>
                </a:solidFill>
              </a:rPr>
              <a:t>分类</a:t>
            </a:r>
            <a:endParaRPr lang="zh-CN" altLang="en-US" sz="1000" b="1"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855" y="262255"/>
            <a:ext cx="4892706"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思源黑体 Regular" panose="020B0500000000000000" charset="-122"/>
                <a:ea typeface="思源黑体 Regular" panose="020B0500000000000000" charset="-122"/>
              </a:rPr>
              <a:t>2.3.3.1</a:t>
            </a:r>
            <a:r>
              <a:rPr lang="zh-CN" altLang="en-US" sz="2000" b="1" dirty="0">
                <a:solidFill>
                  <a:srgbClr val="8B0012"/>
                </a:solidFill>
                <a:latin typeface="思源黑体 Regular" panose="020B0500000000000000" charset="-122"/>
                <a:ea typeface="思源黑体 Regular" panose="020B0500000000000000" charset="-122"/>
              </a:rPr>
              <a:t>非金融资产管理公司介绍</a:t>
            </a:r>
            <a:r>
              <a:rPr lang="en-US" altLang="zh-CN" sz="2000" b="1" dirty="0">
                <a:solidFill>
                  <a:srgbClr val="8B0012"/>
                </a:solidFill>
                <a:latin typeface="思源黑体 Regular" panose="020B0500000000000000" charset="-122"/>
                <a:ea typeface="思源黑体 Regular" panose="020B0500000000000000" charset="-122"/>
              </a:rPr>
              <a:t>—</a:t>
            </a:r>
            <a:r>
              <a:rPr lang="zh-CN" altLang="en-US" sz="2000" b="1" dirty="0">
                <a:solidFill>
                  <a:srgbClr val="8B0012"/>
                </a:solidFill>
                <a:latin typeface="思源黑体 Regular" panose="020B0500000000000000" charset="-122"/>
                <a:ea typeface="思源黑体 Regular" panose="020B0500000000000000" charset="-122"/>
              </a:rPr>
              <a:t>信托</a:t>
            </a:r>
          </a:p>
        </p:txBody>
      </p:sp>
      <p:sp>
        <p:nvSpPr>
          <p:cNvPr id="20" name="矩形 19"/>
          <p:cNvSpPr/>
          <p:nvPr/>
        </p:nvSpPr>
        <p:spPr>
          <a:xfrm>
            <a:off x="321024" y="739897"/>
            <a:ext cx="8822976" cy="230832"/>
          </a:xfrm>
          <a:prstGeom prst="rect">
            <a:avLst/>
          </a:prstGeom>
        </p:spPr>
        <p:txBody>
          <a:bodyPr wrap="square">
            <a:spAutoFit/>
          </a:bodyPr>
          <a:lstStyle/>
          <a:p>
            <a:pPr marL="171450" indent="-171450">
              <a:buFont typeface="Wingdings" panose="05000000000000000000" pitchFamily="2" charset="2"/>
              <a:buChar char="p"/>
            </a:pPr>
            <a:r>
              <a:rPr lang="zh-CN" altLang="en-US" sz="900" b="1" dirty="0">
                <a:solidFill>
                  <a:srgbClr val="C00000"/>
                </a:solidFill>
              </a:rPr>
              <a:t>定义 </a:t>
            </a:r>
            <a:r>
              <a:rPr lang="zh-CN" altLang="en-US" sz="900" b="1" dirty="0"/>
              <a:t>委托人基于对受托人的信任，将其财产权委托给受托人，由受托人按委托人的意愿以自己的名义，为受益人的利益或特定目的，进行管理和处分的行为</a:t>
            </a:r>
          </a:p>
        </p:txBody>
      </p:sp>
      <p:pic>
        <p:nvPicPr>
          <p:cNvPr id="21" name="图片 20"/>
          <p:cNvPicPr/>
          <p:nvPr/>
        </p:nvPicPr>
        <p:blipFill>
          <a:blip r:embed="rId3"/>
          <a:stretch>
            <a:fillRect/>
          </a:stretch>
        </p:blipFill>
        <p:spPr>
          <a:xfrm>
            <a:off x="104078" y="1278379"/>
            <a:ext cx="3990866" cy="3025992"/>
          </a:xfrm>
          <a:prstGeom prst="rect">
            <a:avLst/>
          </a:prstGeom>
        </p:spPr>
      </p:pic>
      <p:graphicFrame>
        <p:nvGraphicFramePr>
          <p:cNvPr id="22" name="表格 23"/>
          <p:cNvGraphicFramePr>
            <a:graphicFrameLocks noGrp="1"/>
          </p:cNvGraphicFramePr>
          <p:nvPr/>
        </p:nvGraphicFramePr>
        <p:xfrm>
          <a:off x="4094944" y="1278379"/>
          <a:ext cx="4944978" cy="3134271"/>
        </p:xfrm>
        <a:graphic>
          <a:graphicData uri="http://schemas.openxmlformats.org/drawingml/2006/table">
            <a:tbl>
              <a:tblPr firstRow="1" bandRow="1">
                <a:tableStyleId>{5C22544A-7EE6-4342-B048-85BDC9FD1C3A}</a:tableStyleId>
              </a:tblPr>
              <a:tblGrid>
                <a:gridCol w="1254018">
                  <a:extLst>
                    <a:ext uri="{9D8B030D-6E8A-4147-A177-3AD203B41FA5}">
                      <a16:colId xmlns:a16="http://schemas.microsoft.com/office/drawing/2014/main" val="20000"/>
                    </a:ext>
                  </a:extLst>
                </a:gridCol>
                <a:gridCol w="1845480">
                  <a:extLst>
                    <a:ext uri="{9D8B030D-6E8A-4147-A177-3AD203B41FA5}">
                      <a16:colId xmlns:a16="http://schemas.microsoft.com/office/drawing/2014/main" val="20001"/>
                    </a:ext>
                  </a:extLst>
                </a:gridCol>
                <a:gridCol w="1845480">
                  <a:extLst>
                    <a:ext uri="{9D8B030D-6E8A-4147-A177-3AD203B41FA5}">
                      <a16:colId xmlns:a16="http://schemas.microsoft.com/office/drawing/2014/main" val="20002"/>
                    </a:ext>
                  </a:extLst>
                </a:gridCol>
              </a:tblGrid>
              <a:tr h="288131">
                <a:tc>
                  <a:txBody>
                    <a:bodyPr/>
                    <a:lstStyle/>
                    <a:p>
                      <a:endParaRPr lang="zh-CN" altLang="en-US" dirty="0"/>
                    </a:p>
                  </a:txBody>
                  <a:tcPr>
                    <a:solidFill>
                      <a:srgbClr val="8B0013"/>
                    </a:solidFill>
                  </a:tcPr>
                </a:tc>
                <a:tc>
                  <a:txBody>
                    <a:bodyPr/>
                    <a:lstStyle/>
                    <a:p>
                      <a:pPr algn="ctr"/>
                      <a:r>
                        <a:rPr lang="zh-CN" altLang="en-US" dirty="0"/>
                        <a:t>信托</a:t>
                      </a:r>
                    </a:p>
                  </a:txBody>
                  <a:tcPr anchor="ctr">
                    <a:solidFill>
                      <a:srgbClr val="8B0013"/>
                    </a:solidFill>
                  </a:tcPr>
                </a:tc>
                <a:tc>
                  <a:txBody>
                    <a:bodyPr/>
                    <a:lstStyle/>
                    <a:p>
                      <a:pPr algn="ctr"/>
                      <a:r>
                        <a:rPr lang="zh-CN" altLang="en-US" dirty="0"/>
                        <a:t>基金</a:t>
                      </a:r>
                    </a:p>
                  </a:txBody>
                  <a:tcPr anchor="ctr">
                    <a:solidFill>
                      <a:srgbClr val="8B0013"/>
                    </a:solidFill>
                  </a:tcPr>
                </a:tc>
                <a:extLst>
                  <a:ext uri="{0D108BD9-81ED-4DB2-BD59-A6C34878D82A}">
                    <a16:rowId xmlns:a16="http://schemas.microsoft.com/office/drawing/2014/main" val="10000"/>
                  </a:ext>
                </a:extLst>
              </a:tr>
              <a:tr h="363183">
                <a:tc>
                  <a:txBody>
                    <a:bodyPr/>
                    <a:lstStyle/>
                    <a:p>
                      <a:pPr algn="ctr"/>
                      <a:r>
                        <a:rPr lang="zh-CN" altLang="en-US" sz="1100" b="1" dirty="0"/>
                        <a:t>投资领域</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zh-CN" sz="900" b="1" kern="1200" dirty="0">
                          <a:solidFill>
                            <a:schemeClr val="dk1"/>
                          </a:solidFill>
                          <a:latin typeface="+mn-lt"/>
                          <a:ea typeface="+mn-ea"/>
                          <a:cs typeface="+mn-cs"/>
                        </a:rPr>
                        <a:t>投资领域更为广泛</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集中于证券投资</a:t>
                      </a:r>
                    </a:p>
                  </a:txBody>
                  <a:tcPr anchor="ctr">
                    <a:solidFill>
                      <a:schemeClr val="bg1">
                        <a:lumMod val="85000"/>
                      </a:schemeClr>
                    </a:solidFill>
                  </a:tcPr>
                </a:tc>
                <a:extLst>
                  <a:ext uri="{0D108BD9-81ED-4DB2-BD59-A6C34878D82A}">
                    <a16:rowId xmlns:a16="http://schemas.microsoft.com/office/drawing/2014/main" val="10001"/>
                  </a:ext>
                </a:extLst>
              </a:tr>
              <a:tr h="412318">
                <a:tc>
                  <a:txBody>
                    <a:bodyPr/>
                    <a:lstStyle/>
                    <a:p>
                      <a:pPr marL="0" algn="ctr" defTabSz="685800" rtl="0" eaLnBrk="1" latinLnBrk="0" hangingPunct="1"/>
                      <a:r>
                        <a:rPr lang="zh-CN" altLang="en-US" sz="1100" b="1" kern="1200" dirty="0">
                          <a:solidFill>
                            <a:schemeClr val="dk1"/>
                          </a:solidFill>
                          <a:latin typeface="+mn-lt"/>
                          <a:ea typeface="+mn-ea"/>
                          <a:cs typeface="+mn-cs"/>
                        </a:rPr>
                        <a:t>监管机构</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zh-CN" sz="900" b="1" kern="1200" dirty="0">
                          <a:solidFill>
                            <a:schemeClr val="dk1"/>
                          </a:solidFill>
                          <a:latin typeface="+mn-lt"/>
                          <a:ea typeface="+mn-ea"/>
                          <a:cs typeface="+mn-cs"/>
                        </a:rPr>
                        <a:t>银监会监管</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zh-CN" sz="900" b="1" kern="1200" dirty="0">
                          <a:solidFill>
                            <a:schemeClr val="dk1"/>
                          </a:solidFill>
                          <a:latin typeface="+mn-lt"/>
                          <a:ea typeface="+mn-ea"/>
                          <a:cs typeface="+mn-cs"/>
                        </a:rPr>
                        <a:t>证监会监管</a:t>
                      </a:r>
                      <a:endParaRPr lang="zh-CN" altLang="en-US" sz="900" b="1" kern="1200" dirty="0">
                        <a:solidFill>
                          <a:schemeClr val="dk1"/>
                        </a:solidFill>
                        <a:latin typeface="+mn-lt"/>
                        <a:ea typeface="+mn-ea"/>
                        <a:cs typeface="+mn-cs"/>
                      </a:endParaRPr>
                    </a:p>
                  </a:txBody>
                  <a:tcPr anchor="ctr">
                    <a:solidFill>
                      <a:schemeClr val="bg1">
                        <a:lumMod val="85000"/>
                      </a:schemeClr>
                    </a:solidFill>
                  </a:tcPr>
                </a:tc>
                <a:extLst>
                  <a:ext uri="{0D108BD9-81ED-4DB2-BD59-A6C34878D82A}">
                    <a16:rowId xmlns:a16="http://schemas.microsoft.com/office/drawing/2014/main" val="10002"/>
                  </a:ext>
                </a:extLst>
              </a:tr>
              <a:tr h="412318">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管理主体</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直接由信托公司管理</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由基金管理公司管理，资金由基金托管人（商业银行）托管</a:t>
                      </a:r>
                    </a:p>
                  </a:txBody>
                  <a:tcPr anchor="ctr">
                    <a:solidFill>
                      <a:schemeClr val="bg1">
                        <a:lumMod val="85000"/>
                      </a:schemeClr>
                    </a:solidFill>
                  </a:tcPr>
                </a:tc>
                <a:extLst>
                  <a:ext uri="{0D108BD9-81ED-4DB2-BD59-A6C34878D82A}">
                    <a16:rowId xmlns:a16="http://schemas.microsoft.com/office/drawing/2014/main" val="10003"/>
                  </a:ext>
                </a:extLst>
              </a:tr>
              <a:tr h="412318">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涉及主体</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受益人与委托人可不是同一主体</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通常委托人与受益人是同一主体</a:t>
                      </a:r>
                    </a:p>
                  </a:txBody>
                  <a:tcPr anchor="ctr">
                    <a:solidFill>
                      <a:schemeClr val="bg1">
                        <a:lumMod val="85000"/>
                      </a:schemeClr>
                    </a:solidFill>
                  </a:tcPr>
                </a:tc>
                <a:extLst>
                  <a:ext uri="{0D108BD9-81ED-4DB2-BD59-A6C34878D82A}">
                    <a16:rowId xmlns:a16="http://schemas.microsoft.com/office/drawing/2014/main" val="10004"/>
                  </a:ext>
                </a:extLst>
              </a:tr>
              <a:tr h="412318">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组织形式</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契约型</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契约型、公司型</a:t>
                      </a:r>
                    </a:p>
                  </a:txBody>
                  <a:tcPr anchor="ctr">
                    <a:solidFill>
                      <a:schemeClr val="bg1">
                        <a:lumMod val="85000"/>
                      </a:schemeClr>
                    </a:solidFill>
                  </a:tcPr>
                </a:tc>
                <a:extLst>
                  <a:ext uri="{0D108BD9-81ED-4DB2-BD59-A6C34878D82A}">
                    <a16:rowId xmlns:a16="http://schemas.microsoft.com/office/drawing/2014/main" val="10005"/>
                  </a:ext>
                </a:extLst>
              </a:tr>
              <a:tr h="412318">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准入门槛</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准入门槛较高，针对特定人群</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公募基金准入门槛低，面向大众</a:t>
                      </a:r>
                    </a:p>
                  </a:txBody>
                  <a:tcPr anchor="ctr">
                    <a:solidFill>
                      <a:schemeClr val="bg1">
                        <a:lumMod val="85000"/>
                      </a:schemeClr>
                    </a:solidFill>
                  </a:tcPr>
                </a:tc>
                <a:extLst>
                  <a:ext uri="{0D108BD9-81ED-4DB2-BD59-A6C34878D82A}">
                    <a16:rowId xmlns:a16="http://schemas.microsoft.com/office/drawing/2014/main" val="10006"/>
                  </a:ext>
                </a:extLst>
              </a:tr>
              <a:tr h="412318">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独有特点</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破产隔离，即委托人破产时，其信托资产不能被清算</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a:t>
                      </a:r>
                      <a:endParaRPr lang="zh-CN" altLang="en-US" sz="900" b="1" kern="1200" dirty="0">
                        <a:solidFill>
                          <a:schemeClr val="dk1"/>
                        </a:solidFill>
                        <a:latin typeface="+mn-lt"/>
                        <a:ea typeface="+mn-ea"/>
                        <a:cs typeface="+mn-cs"/>
                      </a:endParaRPr>
                    </a:p>
                  </a:txBody>
                  <a:tcPr anchor="ctr">
                    <a:solidFill>
                      <a:schemeClr val="bg1">
                        <a:lumMod val="85000"/>
                      </a:schemeClr>
                    </a:solidFill>
                  </a:tcPr>
                </a:tc>
                <a:extLst>
                  <a:ext uri="{0D108BD9-81ED-4DB2-BD59-A6C34878D82A}">
                    <a16:rowId xmlns:a16="http://schemas.microsoft.com/office/drawing/2014/main" val="10007"/>
                  </a:ext>
                </a:extLst>
              </a:tr>
            </a:tbl>
          </a:graphicData>
        </a:graphic>
      </p:graphicFrame>
      <p:sp>
        <p:nvSpPr>
          <p:cNvPr id="23" name="矩形 22"/>
          <p:cNvSpPr/>
          <p:nvPr/>
        </p:nvSpPr>
        <p:spPr>
          <a:xfrm>
            <a:off x="5641597" y="1014146"/>
            <a:ext cx="2185956" cy="246221"/>
          </a:xfrm>
          <a:prstGeom prst="rect">
            <a:avLst/>
          </a:prstGeom>
        </p:spPr>
        <p:txBody>
          <a:bodyPr wrap="square">
            <a:spAutoFit/>
          </a:bodyPr>
          <a:lstStyle/>
          <a:p>
            <a:pPr algn="ctr"/>
            <a:r>
              <a:rPr lang="zh-CN" altLang="en-US" sz="1000" b="1" dirty="0"/>
              <a:t>信托与基金的区别</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68935" y="681990"/>
            <a:ext cx="8406130" cy="422465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定义</a:t>
            </a: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公司创业投资/战略投资者（CVC）：成熟公司向创新企业发起的股权投资为主的投资</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类型</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endParaRPr>
          </a:p>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互联网战投</a:t>
            </a:r>
          </a:p>
          <a:p>
            <a:pPr marL="457200" marR="0" lvl="1"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腾讯投资，阿里巴巴战略投资部，百度投资并购部，百度风投，百度资本，蚂蚁金服战略投资部，京东集团战略投资部，京东数科战略投资部，美团点评投资（包括美团点评战投部门以及龙珠资本），字节跳动战略与投资部，滴滴出行战略部（尚无独立战投部门），小米集团（尚无独立战投部门），哔哩哔哩战略投资部</a:t>
            </a:r>
          </a:p>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实体企业战投</a:t>
            </a:r>
          </a:p>
          <a:p>
            <a:pPr marL="457200" marR="0" lvl="1" indent="0" algn="l"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北汽产投、联想创投、招商局创投、复星集团、英特尔资本、哈勃投资（华为），好未来战略投资部，新东方战略部</a:t>
            </a: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endParaRPr>
          </a:p>
        </p:txBody>
      </p:sp>
      <p:sp>
        <p:nvSpPr>
          <p:cNvPr id="3" name="文本框 2"/>
          <p:cNvSpPr txBox="1"/>
          <p:nvPr/>
        </p:nvSpPr>
        <p:spPr>
          <a:xfrm>
            <a:off x="191770" y="135255"/>
            <a:ext cx="338074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CVC/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战略投资</a:t>
            </a:r>
            <a:endPar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854" y="262255"/>
            <a:ext cx="5479083"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思源黑体 Regular" panose="020B0500000000000000" charset="-122"/>
                <a:ea typeface="思源黑体 Regular" panose="020B0500000000000000" charset="-122"/>
              </a:rPr>
              <a:t>2.3.3.2</a:t>
            </a:r>
            <a:r>
              <a:rPr lang="zh-CN" altLang="en-US" sz="2000" b="1" dirty="0">
                <a:solidFill>
                  <a:srgbClr val="8B0012"/>
                </a:solidFill>
                <a:latin typeface="思源黑体 Regular" panose="020B0500000000000000" charset="-122"/>
                <a:ea typeface="思源黑体 Regular" panose="020B0500000000000000" charset="-122"/>
              </a:rPr>
              <a:t>非金融资产管理公司介绍</a:t>
            </a:r>
            <a:r>
              <a:rPr lang="en-US" altLang="zh-CN" sz="2000" b="1" dirty="0">
                <a:solidFill>
                  <a:srgbClr val="8B0012"/>
                </a:solidFill>
                <a:latin typeface="思源黑体 Regular" panose="020B0500000000000000" charset="-122"/>
                <a:ea typeface="思源黑体 Regular" panose="020B0500000000000000" charset="-122"/>
              </a:rPr>
              <a:t>—</a:t>
            </a:r>
            <a:r>
              <a:rPr lang="zh-CN" altLang="en-US" sz="2000" b="1" dirty="0">
                <a:solidFill>
                  <a:srgbClr val="8B0012"/>
                </a:solidFill>
                <a:latin typeface="思源黑体 Regular" panose="020B0500000000000000" charset="-122"/>
                <a:ea typeface="思源黑体 Regular" panose="020B0500000000000000" charset="-122"/>
              </a:rPr>
              <a:t>基金子公司</a:t>
            </a:r>
          </a:p>
        </p:txBody>
      </p:sp>
      <p:sp>
        <p:nvSpPr>
          <p:cNvPr id="20" name="矩形 19"/>
          <p:cNvSpPr/>
          <p:nvPr/>
        </p:nvSpPr>
        <p:spPr>
          <a:xfrm>
            <a:off x="321024" y="765584"/>
            <a:ext cx="8822976" cy="445763"/>
          </a:xfrm>
          <a:prstGeom prst="rect">
            <a:avLst/>
          </a:prstGeom>
        </p:spPr>
        <p:txBody>
          <a:bodyPr wrap="square">
            <a:spAutoFit/>
          </a:bodyPr>
          <a:lstStyle/>
          <a:p>
            <a:pPr marL="171450" indent="-171450">
              <a:lnSpc>
                <a:spcPct val="120000"/>
              </a:lnSpc>
              <a:buFont typeface="Wingdings" panose="05000000000000000000" pitchFamily="2" charset="2"/>
              <a:buChar char="p"/>
            </a:pPr>
            <a:r>
              <a:rPr lang="zh-CN" altLang="en-US" sz="1000" b="1" dirty="0">
                <a:solidFill>
                  <a:srgbClr val="C00000"/>
                </a:solidFill>
              </a:rPr>
              <a:t>背景 </a:t>
            </a:r>
            <a:r>
              <a:rPr lang="zh-CN" altLang="en-US" sz="1000" b="1" dirty="0"/>
              <a:t>其设立之初监管部门是出于支持公募基金开展多元化资产管理业务、并能与券商资管和信托形成竞争的目的，放开了公募基金通过设立子公司参与标准化投资之外的非标准化业务范围。</a:t>
            </a:r>
            <a:r>
              <a:rPr lang="en-US" altLang="zh-CN" sz="1000" b="1" dirty="0"/>
              <a:t>2008-2012</a:t>
            </a:r>
            <a:r>
              <a:rPr lang="zh-CN" altLang="en-US" sz="1000" b="1" dirty="0"/>
              <a:t>年信托公司热潮，但属银监会监管，于是证监会允许基金公司成立子公司放开资管业务。</a:t>
            </a:r>
          </a:p>
        </p:txBody>
      </p:sp>
      <p:graphicFrame>
        <p:nvGraphicFramePr>
          <p:cNvPr id="22" name="表格 23"/>
          <p:cNvGraphicFramePr>
            <a:graphicFrameLocks noGrp="1"/>
          </p:cNvGraphicFramePr>
          <p:nvPr/>
        </p:nvGraphicFramePr>
        <p:xfrm>
          <a:off x="902613" y="1622650"/>
          <a:ext cx="7338773" cy="2221696"/>
        </p:xfrm>
        <a:graphic>
          <a:graphicData uri="http://schemas.openxmlformats.org/drawingml/2006/table">
            <a:tbl>
              <a:tblPr firstRow="1" bandRow="1">
                <a:tableStyleId>{5C22544A-7EE6-4342-B048-85BDC9FD1C3A}</a:tableStyleId>
              </a:tblPr>
              <a:tblGrid>
                <a:gridCol w="1861071">
                  <a:extLst>
                    <a:ext uri="{9D8B030D-6E8A-4147-A177-3AD203B41FA5}">
                      <a16:colId xmlns:a16="http://schemas.microsoft.com/office/drawing/2014/main" val="20000"/>
                    </a:ext>
                  </a:extLst>
                </a:gridCol>
                <a:gridCol w="2738851">
                  <a:extLst>
                    <a:ext uri="{9D8B030D-6E8A-4147-A177-3AD203B41FA5}">
                      <a16:colId xmlns:a16="http://schemas.microsoft.com/office/drawing/2014/main" val="20001"/>
                    </a:ext>
                  </a:extLst>
                </a:gridCol>
                <a:gridCol w="2738851">
                  <a:extLst>
                    <a:ext uri="{9D8B030D-6E8A-4147-A177-3AD203B41FA5}">
                      <a16:colId xmlns:a16="http://schemas.microsoft.com/office/drawing/2014/main" val="20002"/>
                    </a:ext>
                  </a:extLst>
                </a:gridCol>
              </a:tblGrid>
              <a:tr h="362589">
                <a:tc>
                  <a:txBody>
                    <a:bodyPr/>
                    <a:lstStyle/>
                    <a:p>
                      <a:endParaRPr lang="zh-CN" altLang="en-US" dirty="0"/>
                    </a:p>
                  </a:txBody>
                  <a:tcPr>
                    <a:solidFill>
                      <a:srgbClr val="8B0013"/>
                    </a:solidFill>
                  </a:tcPr>
                </a:tc>
                <a:tc>
                  <a:txBody>
                    <a:bodyPr/>
                    <a:lstStyle/>
                    <a:p>
                      <a:pPr algn="ctr"/>
                      <a:r>
                        <a:rPr lang="zh-CN" altLang="en-US" dirty="0"/>
                        <a:t>基金子公司</a:t>
                      </a:r>
                    </a:p>
                  </a:txBody>
                  <a:tcPr anchor="ctr">
                    <a:solidFill>
                      <a:srgbClr val="8B0013"/>
                    </a:solidFill>
                  </a:tcPr>
                </a:tc>
                <a:tc>
                  <a:txBody>
                    <a:bodyPr/>
                    <a:lstStyle/>
                    <a:p>
                      <a:pPr algn="ctr"/>
                      <a:r>
                        <a:rPr lang="zh-CN" altLang="en-US" dirty="0"/>
                        <a:t>基金公司</a:t>
                      </a:r>
                    </a:p>
                  </a:txBody>
                  <a:tcPr anchor="ctr">
                    <a:solidFill>
                      <a:srgbClr val="8B0013"/>
                    </a:solidFill>
                  </a:tcPr>
                </a:tc>
                <a:extLst>
                  <a:ext uri="{0D108BD9-81ED-4DB2-BD59-A6C34878D82A}">
                    <a16:rowId xmlns:a16="http://schemas.microsoft.com/office/drawing/2014/main" val="10000"/>
                  </a:ext>
                </a:extLst>
              </a:tr>
              <a:tr h="446263">
                <a:tc>
                  <a:txBody>
                    <a:bodyPr/>
                    <a:lstStyle/>
                    <a:p>
                      <a:pPr algn="ctr"/>
                      <a:r>
                        <a:rPr lang="zh-CN" altLang="en-US" sz="1100" b="1" dirty="0"/>
                        <a:t>投资领域</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除标准化资产外，还可投资非上市股权、债权、收益权等资产类型</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集中于证券投资</a:t>
                      </a:r>
                    </a:p>
                  </a:txBody>
                  <a:tcPr anchor="ctr">
                    <a:solidFill>
                      <a:schemeClr val="bg1">
                        <a:lumMod val="85000"/>
                      </a:schemeClr>
                    </a:solidFill>
                  </a:tcPr>
                </a:tc>
                <a:extLst>
                  <a:ext uri="{0D108BD9-81ED-4DB2-BD59-A6C34878D82A}">
                    <a16:rowId xmlns:a16="http://schemas.microsoft.com/office/drawing/2014/main" val="10001"/>
                  </a:ext>
                </a:extLst>
              </a:tr>
              <a:tr h="470948">
                <a:tc>
                  <a:txBody>
                    <a:bodyPr/>
                    <a:lstStyle/>
                    <a:p>
                      <a:pPr marL="0" algn="ctr" defTabSz="685800" rtl="0" eaLnBrk="1" latinLnBrk="0" hangingPunct="1"/>
                      <a:r>
                        <a:rPr lang="zh-CN" altLang="en-US" sz="1100" b="1" kern="1200" dirty="0">
                          <a:solidFill>
                            <a:schemeClr val="dk1"/>
                          </a:solidFill>
                          <a:latin typeface="+mn-lt"/>
                          <a:ea typeface="+mn-ea"/>
                          <a:cs typeface="+mn-cs"/>
                        </a:rPr>
                        <a:t>发行准则</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备案制，先发行后备案</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审批制，先上报审核，通过后才可募集资金</a:t>
                      </a:r>
                    </a:p>
                  </a:txBody>
                  <a:tcPr anchor="ctr">
                    <a:solidFill>
                      <a:schemeClr val="bg1">
                        <a:lumMod val="85000"/>
                      </a:schemeClr>
                    </a:solidFill>
                  </a:tcPr>
                </a:tc>
                <a:extLst>
                  <a:ext uri="{0D108BD9-81ED-4DB2-BD59-A6C34878D82A}">
                    <a16:rowId xmlns:a16="http://schemas.microsoft.com/office/drawing/2014/main" val="10002"/>
                  </a:ext>
                </a:extLst>
              </a:tr>
              <a:tr h="470948">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服务对象</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特定资产管理的客户，一般是各大机构</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公募基金面向大众</a:t>
                      </a:r>
                    </a:p>
                  </a:txBody>
                  <a:tcPr anchor="ctr">
                    <a:solidFill>
                      <a:schemeClr val="bg1">
                        <a:lumMod val="85000"/>
                      </a:schemeClr>
                    </a:solidFill>
                  </a:tcPr>
                </a:tc>
                <a:extLst>
                  <a:ext uri="{0D108BD9-81ED-4DB2-BD59-A6C34878D82A}">
                    <a16:rowId xmlns:a16="http://schemas.microsoft.com/office/drawing/2014/main" val="10003"/>
                  </a:ext>
                </a:extLst>
              </a:tr>
              <a:tr h="470948">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服务权限</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可针对客户的需求提供个性化服务</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一般是基金经理及其团队给定投资策略，持有人仅享受分红</a:t>
                      </a:r>
                    </a:p>
                  </a:txBody>
                  <a:tcPr anchor="ctr">
                    <a:solidFill>
                      <a:schemeClr val="bg1">
                        <a:lumMod val="85000"/>
                      </a:schemeClr>
                    </a:solidFill>
                  </a:tcPr>
                </a:tc>
                <a:extLst>
                  <a:ext uri="{0D108BD9-81ED-4DB2-BD59-A6C34878D82A}">
                    <a16:rowId xmlns:a16="http://schemas.microsoft.com/office/drawing/2014/main" val="10004"/>
                  </a:ext>
                </a:extLst>
              </a:tr>
            </a:tbl>
          </a:graphicData>
        </a:graphic>
      </p:graphicFrame>
      <p:sp>
        <p:nvSpPr>
          <p:cNvPr id="23" name="矩形 22"/>
          <p:cNvSpPr/>
          <p:nvPr/>
        </p:nvSpPr>
        <p:spPr>
          <a:xfrm>
            <a:off x="3418786" y="1253680"/>
            <a:ext cx="2185956" cy="246221"/>
          </a:xfrm>
          <a:prstGeom prst="rect">
            <a:avLst/>
          </a:prstGeom>
        </p:spPr>
        <p:txBody>
          <a:bodyPr wrap="square">
            <a:spAutoFit/>
          </a:bodyPr>
          <a:lstStyle/>
          <a:p>
            <a:pPr algn="ctr"/>
            <a:r>
              <a:rPr lang="zh-CN" altLang="en-US" sz="1000" b="1" dirty="0"/>
              <a:t>基金子公司与基金公司的区别</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854" y="262255"/>
            <a:ext cx="5479083"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思源黑体 Regular" panose="020B0500000000000000" charset="-122"/>
                <a:ea typeface="思源黑体 Regular" panose="020B0500000000000000" charset="-122"/>
              </a:rPr>
              <a:t>2.3.3.3</a:t>
            </a:r>
            <a:r>
              <a:rPr lang="zh-CN" altLang="en-US" sz="2000" b="1" dirty="0">
                <a:solidFill>
                  <a:srgbClr val="8B0012"/>
                </a:solidFill>
                <a:latin typeface="思源黑体 Regular" panose="020B0500000000000000" charset="-122"/>
                <a:ea typeface="思源黑体 Regular" panose="020B0500000000000000" charset="-122"/>
              </a:rPr>
              <a:t>非金融资产管理公司介绍</a:t>
            </a:r>
            <a:r>
              <a:rPr lang="en-US" altLang="zh-CN" sz="2000" b="1" dirty="0">
                <a:solidFill>
                  <a:srgbClr val="8B0012"/>
                </a:solidFill>
                <a:latin typeface="思源黑体 Regular" panose="020B0500000000000000" charset="-122"/>
                <a:ea typeface="思源黑体 Regular" panose="020B0500000000000000" charset="-122"/>
              </a:rPr>
              <a:t>—</a:t>
            </a:r>
            <a:r>
              <a:rPr lang="zh-CN" altLang="en-US" sz="2000" b="1" dirty="0">
                <a:solidFill>
                  <a:srgbClr val="8B0012"/>
                </a:solidFill>
                <a:latin typeface="思源黑体 Regular" panose="020B0500000000000000" charset="-122"/>
                <a:ea typeface="思源黑体 Regular" panose="020B0500000000000000" charset="-122"/>
              </a:rPr>
              <a:t>其他</a:t>
            </a:r>
          </a:p>
        </p:txBody>
      </p:sp>
      <p:sp>
        <p:nvSpPr>
          <p:cNvPr id="20" name="矩形 19"/>
          <p:cNvSpPr/>
          <p:nvPr/>
        </p:nvSpPr>
        <p:spPr>
          <a:xfrm>
            <a:off x="321024" y="899399"/>
            <a:ext cx="8822976" cy="396134"/>
          </a:xfrm>
          <a:prstGeom prst="rect">
            <a:avLst/>
          </a:prstGeom>
        </p:spPr>
        <p:txBody>
          <a:bodyPr wrap="square">
            <a:spAutoFit/>
          </a:bodyPr>
          <a:lstStyle/>
          <a:p>
            <a:pPr>
              <a:lnSpc>
                <a:spcPct val="120000"/>
              </a:lnSpc>
            </a:pPr>
            <a:r>
              <a:rPr lang="zh-CN" altLang="en-US" b="1" dirty="0">
                <a:solidFill>
                  <a:srgbClr val="C00000"/>
                </a:solidFill>
              </a:rPr>
              <a:t>券商资管 </a:t>
            </a:r>
            <a:r>
              <a:rPr lang="zh-CN" altLang="en-US" sz="1100" b="1" dirty="0"/>
              <a:t>证券公司开展帮人管钱的业务，属于持牌业务，展该项业务需要取得证监会的行政许可</a:t>
            </a:r>
            <a:endParaRPr lang="zh-CN" altLang="en-US" sz="1000" b="1" dirty="0"/>
          </a:p>
        </p:txBody>
      </p:sp>
      <p:sp>
        <p:nvSpPr>
          <p:cNvPr id="7" name="矩形 6"/>
          <p:cNvSpPr/>
          <p:nvPr/>
        </p:nvSpPr>
        <p:spPr>
          <a:xfrm>
            <a:off x="473424" y="1382338"/>
            <a:ext cx="8822976" cy="261097"/>
          </a:xfrm>
          <a:prstGeom prst="rect">
            <a:avLst/>
          </a:prstGeom>
        </p:spPr>
        <p:txBody>
          <a:bodyPr wrap="square">
            <a:spAutoFit/>
          </a:bodyPr>
          <a:lstStyle/>
          <a:p>
            <a:pPr marL="171450" indent="-171450">
              <a:lnSpc>
                <a:spcPct val="120000"/>
              </a:lnSpc>
              <a:buFont typeface="Wingdings" panose="05000000000000000000" pitchFamily="2" charset="2"/>
              <a:buChar char="Ø"/>
            </a:pPr>
            <a:r>
              <a:rPr lang="zh-CN" altLang="en-US" sz="1000" b="1" dirty="0">
                <a:solidFill>
                  <a:srgbClr val="C00000"/>
                </a:solidFill>
              </a:rPr>
              <a:t>具体形式</a:t>
            </a:r>
            <a:r>
              <a:rPr lang="zh-CN" altLang="en-US" sz="1000" b="1" dirty="0"/>
              <a:t>（</a:t>
            </a:r>
            <a:r>
              <a:rPr lang="en-US" altLang="zh-CN" sz="1000" b="1" dirty="0"/>
              <a:t>1</a:t>
            </a:r>
            <a:r>
              <a:rPr lang="zh-CN" altLang="en-US" sz="1000" b="1" dirty="0"/>
              <a:t>）券商母公司某部门化开展（</a:t>
            </a:r>
            <a:r>
              <a:rPr lang="en-US" altLang="zh-CN" sz="1000" b="1" dirty="0"/>
              <a:t>2</a:t>
            </a:r>
            <a:r>
              <a:rPr lang="zh-CN" altLang="en-US" sz="1000" b="1" dirty="0"/>
              <a:t>）牌照剥离至子公司（</a:t>
            </a:r>
            <a:r>
              <a:rPr lang="en-US" altLang="zh-CN" sz="1000" b="1" dirty="0"/>
              <a:t>3</a:t>
            </a:r>
            <a:r>
              <a:rPr lang="zh-CN" altLang="en-US" sz="1000" b="1" dirty="0"/>
              <a:t>）专门分公司开展</a:t>
            </a:r>
          </a:p>
        </p:txBody>
      </p:sp>
      <p:sp>
        <p:nvSpPr>
          <p:cNvPr id="8" name="矩形 7"/>
          <p:cNvSpPr/>
          <p:nvPr/>
        </p:nvSpPr>
        <p:spPr>
          <a:xfrm>
            <a:off x="473424" y="1738708"/>
            <a:ext cx="8822976" cy="261097"/>
          </a:xfrm>
          <a:prstGeom prst="rect">
            <a:avLst/>
          </a:prstGeom>
        </p:spPr>
        <p:txBody>
          <a:bodyPr wrap="square">
            <a:spAutoFit/>
          </a:bodyPr>
          <a:lstStyle/>
          <a:p>
            <a:pPr marL="171450" indent="-171450">
              <a:lnSpc>
                <a:spcPct val="120000"/>
              </a:lnSpc>
              <a:buFont typeface="Wingdings" panose="05000000000000000000" pitchFamily="2" charset="2"/>
              <a:buChar char="Ø"/>
            </a:pPr>
            <a:r>
              <a:rPr lang="zh-CN" altLang="en-US" sz="1000" b="1" dirty="0">
                <a:solidFill>
                  <a:srgbClr val="C00000"/>
                </a:solidFill>
              </a:rPr>
              <a:t>资管业务 </a:t>
            </a:r>
            <a:r>
              <a:rPr lang="zh-CN" altLang="en-US" sz="1000" b="1" dirty="0"/>
              <a:t>私募基金、公募基金，但证监会规定：为防范同业竞争的问题，要求持有公募基金股权比例超过</a:t>
            </a:r>
            <a:r>
              <a:rPr lang="en-US" altLang="zh-CN" sz="1000" b="1" dirty="0"/>
              <a:t>50%</a:t>
            </a:r>
            <a:r>
              <a:rPr lang="zh-CN" altLang="en-US" sz="1000" b="1" dirty="0"/>
              <a:t>的券商主体自身不得开展公募业务</a:t>
            </a:r>
          </a:p>
        </p:txBody>
      </p:sp>
      <p:sp>
        <p:nvSpPr>
          <p:cNvPr id="9" name="矩形 8"/>
          <p:cNvSpPr/>
          <p:nvPr/>
        </p:nvSpPr>
        <p:spPr>
          <a:xfrm>
            <a:off x="321024" y="2239923"/>
            <a:ext cx="8822976" cy="396134"/>
          </a:xfrm>
          <a:prstGeom prst="rect">
            <a:avLst/>
          </a:prstGeom>
        </p:spPr>
        <p:txBody>
          <a:bodyPr wrap="square">
            <a:spAutoFit/>
          </a:bodyPr>
          <a:lstStyle/>
          <a:p>
            <a:pPr>
              <a:lnSpc>
                <a:spcPct val="120000"/>
              </a:lnSpc>
            </a:pPr>
            <a:r>
              <a:rPr lang="zh-CN" altLang="en-US" b="1" dirty="0">
                <a:solidFill>
                  <a:srgbClr val="C00000"/>
                </a:solidFill>
              </a:rPr>
              <a:t>保险资管 </a:t>
            </a:r>
            <a:r>
              <a:rPr lang="zh-CN" altLang="en-US" sz="1100" b="1" dirty="0"/>
              <a:t>指主要股东或母公司为保险公司的资产管理机构，即保险系资产管理机构</a:t>
            </a:r>
            <a:endParaRPr lang="zh-CN" altLang="en-US" sz="1000" b="1" dirty="0"/>
          </a:p>
        </p:txBody>
      </p:sp>
      <p:sp>
        <p:nvSpPr>
          <p:cNvPr id="10" name="矩形 9"/>
          <p:cNvSpPr/>
          <p:nvPr/>
        </p:nvSpPr>
        <p:spPr>
          <a:xfrm>
            <a:off x="473424" y="2745626"/>
            <a:ext cx="8822976" cy="261097"/>
          </a:xfrm>
          <a:prstGeom prst="rect">
            <a:avLst/>
          </a:prstGeom>
        </p:spPr>
        <p:txBody>
          <a:bodyPr wrap="square">
            <a:spAutoFit/>
          </a:bodyPr>
          <a:lstStyle/>
          <a:p>
            <a:pPr marL="171450" indent="-171450">
              <a:lnSpc>
                <a:spcPct val="120000"/>
              </a:lnSpc>
              <a:buFont typeface="Wingdings" panose="05000000000000000000" pitchFamily="2" charset="2"/>
              <a:buChar char="Ø"/>
            </a:pPr>
            <a:r>
              <a:rPr lang="zh-CN" altLang="en-US" sz="1000" b="1" dirty="0">
                <a:solidFill>
                  <a:srgbClr val="C00000"/>
                </a:solidFill>
              </a:rPr>
              <a:t>目的 </a:t>
            </a:r>
            <a:r>
              <a:rPr lang="zh-CN" altLang="en-US" sz="1000" b="1" dirty="0"/>
              <a:t>保险的保值和增值</a:t>
            </a:r>
          </a:p>
        </p:txBody>
      </p:sp>
      <p:sp>
        <p:nvSpPr>
          <p:cNvPr id="11" name="矩形 10"/>
          <p:cNvSpPr/>
          <p:nvPr/>
        </p:nvSpPr>
        <p:spPr>
          <a:xfrm>
            <a:off x="321024" y="3297777"/>
            <a:ext cx="8822976" cy="396134"/>
          </a:xfrm>
          <a:prstGeom prst="rect">
            <a:avLst/>
          </a:prstGeom>
        </p:spPr>
        <p:txBody>
          <a:bodyPr wrap="square">
            <a:spAutoFit/>
          </a:bodyPr>
          <a:lstStyle/>
          <a:p>
            <a:pPr>
              <a:lnSpc>
                <a:spcPct val="120000"/>
              </a:lnSpc>
            </a:pPr>
            <a:r>
              <a:rPr lang="zh-CN" altLang="en-US" b="1" dirty="0">
                <a:solidFill>
                  <a:srgbClr val="C00000"/>
                </a:solidFill>
              </a:rPr>
              <a:t>银行资管 </a:t>
            </a:r>
            <a:r>
              <a:rPr lang="zh-CN" altLang="en-US" sz="1100" b="1" dirty="0"/>
              <a:t>通常由商业银行成立理财子公司，将将客户的货币资金进行投资理财，实现保值和增值</a:t>
            </a:r>
            <a:endParaRPr lang="zh-CN" altLang="en-US" sz="1000" b="1" dirty="0"/>
          </a:p>
        </p:txBody>
      </p:sp>
      <p:sp>
        <p:nvSpPr>
          <p:cNvPr id="12" name="矩形 11"/>
          <p:cNvSpPr/>
          <p:nvPr/>
        </p:nvSpPr>
        <p:spPr>
          <a:xfrm>
            <a:off x="473424" y="3752544"/>
            <a:ext cx="8822976" cy="261097"/>
          </a:xfrm>
          <a:prstGeom prst="rect">
            <a:avLst/>
          </a:prstGeom>
        </p:spPr>
        <p:txBody>
          <a:bodyPr wrap="square">
            <a:spAutoFit/>
          </a:bodyPr>
          <a:lstStyle/>
          <a:p>
            <a:pPr marL="171450" indent="-171450">
              <a:lnSpc>
                <a:spcPct val="120000"/>
              </a:lnSpc>
              <a:buFont typeface="Wingdings" panose="05000000000000000000" pitchFamily="2" charset="2"/>
              <a:buChar char="Ø"/>
            </a:pPr>
            <a:r>
              <a:rPr lang="zh-CN" altLang="en-US" sz="1000" b="1" dirty="0">
                <a:solidFill>
                  <a:srgbClr val="C00000"/>
                </a:solidFill>
              </a:rPr>
              <a:t>目的 </a:t>
            </a:r>
            <a:r>
              <a:rPr lang="zh-CN" altLang="en-US" sz="1000" b="1" dirty="0"/>
              <a:t>银行客户资金的保值和增值</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36854" y="262255"/>
            <a:ext cx="5479083"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思源黑体 Regular" panose="020B0500000000000000" charset="-122"/>
                <a:ea typeface="思源黑体 Regular" panose="020B0500000000000000" charset="-122"/>
              </a:rPr>
              <a:t>2.3.4</a:t>
            </a:r>
            <a:r>
              <a:rPr lang="zh-CN" altLang="en-US" sz="2000" b="1" dirty="0">
                <a:solidFill>
                  <a:srgbClr val="8B0012"/>
                </a:solidFill>
                <a:latin typeface="思源黑体 Regular" panose="020B0500000000000000" charset="-122"/>
                <a:ea typeface="思源黑体 Regular" panose="020B0500000000000000" charset="-122"/>
              </a:rPr>
              <a:t>资管行业的发展趋势</a:t>
            </a:r>
          </a:p>
        </p:txBody>
      </p:sp>
      <p:grpSp>
        <p:nvGrpSpPr>
          <p:cNvPr id="37" name="组合 36"/>
          <p:cNvGrpSpPr/>
          <p:nvPr/>
        </p:nvGrpSpPr>
        <p:grpSpPr>
          <a:xfrm>
            <a:off x="919711" y="1792217"/>
            <a:ext cx="1681933" cy="1178317"/>
            <a:chOff x="1136491" y="3222318"/>
            <a:chExt cx="2242185" cy="1570814"/>
          </a:xfrm>
        </p:grpSpPr>
        <p:sp>
          <p:nvSpPr>
            <p:cNvPr id="44" name="矩形 43"/>
            <p:cNvSpPr/>
            <p:nvPr/>
          </p:nvSpPr>
          <p:spPr>
            <a:xfrm>
              <a:off x="1313021" y="3706188"/>
              <a:ext cx="2065655" cy="1086944"/>
            </a:xfrm>
            <a:prstGeom prst="rect">
              <a:avLst/>
            </a:prstGeom>
          </p:spPr>
          <p:txBody>
            <a:bodyPr wrap="square">
              <a:spAutoFit/>
              <a:scene3d>
                <a:camera prst="orthographicFront"/>
                <a:lightRig rig="threePt" dir="t"/>
              </a:scene3d>
              <a:sp3d contourW="12700"/>
            </a:bodyPr>
            <a:lstStyle/>
            <a:p>
              <a:pPr>
                <a:lnSpc>
                  <a:spcPct val="120000"/>
                </a:lnSpc>
              </a:pPr>
              <a:r>
                <a:rPr lang="zh-CN" altLang="en-US" sz="1000" b="1" dirty="0">
                  <a:latin typeface="+mj-ea"/>
                  <a:ea typeface="+mj-ea"/>
                </a:rPr>
                <a:t>各行业资管监管统一，资管行业逐渐规范，套利机会大大降低，行业趋于合法化发展</a:t>
              </a:r>
            </a:p>
          </p:txBody>
        </p:sp>
        <p:sp>
          <p:nvSpPr>
            <p:cNvPr id="45" name="矩形 44"/>
            <p:cNvSpPr/>
            <p:nvPr/>
          </p:nvSpPr>
          <p:spPr>
            <a:xfrm>
              <a:off x="1136491" y="3222318"/>
              <a:ext cx="2241974" cy="43850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400" b="1" dirty="0">
                  <a:solidFill>
                    <a:srgbClr val="8B0012"/>
                  </a:solidFill>
                  <a:latin typeface="+mj-ea"/>
                  <a:ea typeface="+mj-ea"/>
                </a:rPr>
                <a:t>2018</a:t>
              </a:r>
              <a:r>
                <a:rPr lang="zh-CN" altLang="en-US" sz="1400" b="1" dirty="0">
                  <a:solidFill>
                    <a:srgbClr val="8B0012"/>
                  </a:solidFill>
                  <a:latin typeface="+mj-ea"/>
                  <a:ea typeface="+mj-ea"/>
                </a:rPr>
                <a:t>“资管新规”</a:t>
              </a:r>
            </a:p>
          </p:txBody>
        </p:sp>
      </p:grpSp>
      <p:grpSp>
        <p:nvGrpSpPr>
          <p:cNvPr id="46" name="组合 45"/>
          <p:cNvGrpSpPr/>
          <p:nvPr/>
        </p:nvGrpSpPr>
        <p:grpSpPr>
          <a:xfrm>
            <a:off x="2861945" y="1701800"/>
            <a:ext cx="3175635" cy="1976755"/>
            <a:chOff x="3686435" y="2272556"/>
            <a:chExt cx="4819131" cy="2998830"/>
          </a:xfrm>
        </p:grpSpPr>
        <p:grpSp>
          <p:nvGrpSpPr>
            <p:cNvPr id="47" name="Group 2"/>
            <p:cNvGrpSpPr/>
            <p:nvPr/>
          </p:nvGrpSpPr>
          <p:grpSpPr>
            <a:xfrm>
              <a:off x="3686435" y="2272556"/>
              <a:ext cx="4819131" cy="2998830"/>
              <a:chOff x="3697962" y="2132856"/>
              <a:chExt cx="4819131" cy="2998830"/>
            </a:xfrm>
          </p:grpSpPr>
          <p:sp>
            <p:nvSpPr>
              <p:cNvPr id="50" name="Freeform: Shape 37"/>
              <p:cNvSpPr/>
              <p:nvPr/>
            </p:nvSpPr>
            <p:spPr bwMode="auto">
              <a:xfrm>
                <a:off x="5623430" y="3073815"/>
                <a:ext cx="968194" cy="1119971"/>
              </a:xfrm>
              <a:custGeom>
                <a:avLst/>
                <a:gdLst/>
                <a:ahLst/>
                <a:cxnLst>
                  <a:cxn ang="0">
                    <a:pos x="532" y="393"/>
                  </a:cxn>
                  <a:cxn ang="0">
                    <a:pos x="532" y="393"/>
                  </a:cxn>
                  <a:cxn ang="0">
                    <a:pos x="532" y="0"/>
                  </a:cxn>
                  <a:cxn ang="0">
                    <a:pos x="0" y="0"/>
                  </a:cxn>
                  <a:cxn ang="0">
                    <a:pos x="0" y="339"/>
                  </a:cxn>
                  <a:cxn ang="0">
                    <a:pos x="0" y="339"/>
                  </a:cxn>
                  <a:cxn ang="0">
                    <a:pos x="0" y="732"/>
                  </a:cxn>
                  <a:cxn ang="0">
                    <a:pos x="532" y="732"/>
                  </a:cxn>
                  <a:cxn ang="0">
                    <a:pos x="532" y="393"/>
                  </a:cxn>
                </a:cxnLst>
                <a:rect l="0" t="0" r="r" b="b"/>
                <a:pathLst>
                  <a:path w="532" h="732">
                    <a:moveTo>
                      <a:pt x="532" y="393"/>
                    </a:moveTo>
                    <a:lnTo>
                      <a:pt x="532" y="393"/>
                    </a:lnTo>
                    <a:lnTo>
                      <a:pt x="532" y="0"/>
                    </a:lnTo>
                    <a:lnTo>
                      <a:pt x="0" y="0"/>
                    </a:lnTo>
                    <a:lnTo>
                      <a:pt x="0" y="339"/>
                    </a:lnTo>
                    <a:lnTo>
                      <a:pt x="0" y="339"/>
                    </a:lnTo>
                    <a:lnTo>
                      <a:pt x="0" y="732"/>
                    </a:lnTo>
                    <a:lnTo>
                      <a:pt x="532" y="732"/>
                    </a:lnTo>
                    <a:lnTo>
                      <a:pt x="532" y="393"/>
                    </a:lnTo>
                    <a:close/>
                  </a:path>
                </a:pathLst>
              </a:custGeom>
              <a:solidFill>
                <a:srgbClr val="8B0012"/>
              </a:solidFill>
              <a:ln w="9525">
                <a:noFill/>
                <a:round/>
              </a:ln>
            </p:spPr>
            <p:txBody>
              <a:bodyPr anchor="ctr"/>
              <a:lstStyle/>
              <a:p>
                <a:pPr algn="ctr"/>
                <a:endParaRPr sz="1350"/>
              </a:p>
            </p:txBody>
          </p:sp>
          <p:sp>
            <p:nvSpPr>
              <p:cNvPr id="51" name="Freeform: Shape 38"/>
              <p:cNvSpPr/>
              <p:nvPr/>
            </p:nvSpPr>
            <p:spPr bwMode="auto">
              <a:xfrm>
                <a:off x="5623430" y="2132856"/>
                <a:ext cx="2893662" cy="940959"/>
              </a:xfrm>
              <a:custGeom>
                <a:avLst/>
                <a:gdLst/>
                <a:ahLst/>
                <a:cxnLst>
                  <a:cxn ang="0">
                    <a:pos x="1590" y="615"/>
                  </a:cxn>
                  <a:cxn ang="0">
                    <a:pos x="0" y="615"/>
                  </a:cxn>
                  <a:cxn ang="0">
                    <a:pos x="524" y="0"/>
                  </a:cxn>
                  <a:cxn ang="0">
                    <a:pos x="1058" y="0"/>
                  </a:cxn>
                  <a:cxn ang="0">
                    <a:pos x="1590" y="615"/>
                  </a:cxn>
                </a:cxnLst>
                <a:rect l="0" t="0" r="r" b="b"/>
                <a:pathLst>
                  <a:path w="1590" h="615">
                    <a:moveTo>
                      <a:pt x="1590" y="615"/>
                    </a:moveTo>
                    <a:lnTo>
                      <a:pt x="0" y="615"/>
                    </a:lnTo>
                    <a:lnTo>
                      <a:pt x="524" y="0"/>
                    </a:lnTo>
                    <a:lnTo>
                      <a:pt x="1058" y="0"/>
                    </a:lnTo>
                    <a:lnTo>
                      <a:pt x="1590" y="615"/>
                    </a:lnTo>
                    <a:close/>
                  </a:path>
                </a:pathLst>
              </a:custGeom>
              <a:solidFill>
                <a:srgbClr val="8B0012"/>
              </a:solidFill>
              <a:ln w="9525">
                <a:noFill/>
                <a:round/>
              </a:ln>
            </p:spPr>
            <p:txBody>
              <a:bodyPr vert="horz" wrap="square" lIns="68591" tIns="34295" rIns="68591" bIns="34295" anchor="ctr" anchorCtr="0" compatLnSpc="1">
                <a:normAutofit/>
              </a:bodyPr>
              <a:lstStyle/>
              <a:p>
                <a:pPr lvl="0" algn="ctr"/>
                <a:endParaRPr lang="zh-CN" altLang="en-US" b="1" dirty="0">
                  <a:solidFill>
                    <a:srgbClr val="FFFFFF"/>
                  </a:solidFill>
                </a:endParaRPr>
              </a:p>
            </p:txBody>
          </p:sp>
          <p:sp>
            <p:nvSpPr>
              <p:cNvPr id="52" name="Freeform: Shape 39"/>
              <p:cNvSpPr/>
              <p:nvPr/>
            </p:nvSpPr>
            <p:spPr bwMode="auto">
              <a:xfrm>
                <a:off x="7552538" y="3073815"/>
                <a:ext cx="964555" cy="1588155"/>
              </a:xfrm>
              <a:custGeom>
                <a:avLst/>
                <a:gdLst/>
                <a:ahLst/>
                <a:cxnLst>
                  <a:cxn ang="0">
                    <a:pos x="0" y="391"/>
                  </a:cxn>
                  <a:cxn ang="0">
                    <a:pos x="0" y="0"/>
                  </a:cxn>
                  <a:cxn ang="0">
                    <a:pos x="530" y="0"/>
                  </a:cxn>
                  <a:cxn ang="0">
                    <a:pos x="530" y="1038"/>
                  </a:cxn>
                  <a:cxn ang="0">
                    <a:pos x="0" y="391"/>
                  </a:cxn>
                </a:cxnLst>
                <a:rect l="0" t="0" r="r" b="b"/>
                <a:pathLst>
                  <a:path w="530" h="1038">
                    <a:moveTo>
                      <a:pt x="0" y="391"/>
                    </a:moveTo>
                    <a:lnTo>
                      <a:pt x="0" y="0"/>
                    </a:lnTo>
                    <a:lnTo>
                      <a:pt x="530" y="0"/>
                    </a:lnTo>
                    <a:lnTo>
                      <a:pt x="530" y="1038"/>
                    </a:lnTo>
                    <a:lnTo>
                      <a:pt x="0" y="391"/>
                    </a:lnTo>
                    <a:close/>
                  </a:path>
                </a:pathLst>
              </a:custGeom>
              <a:solidFill>
                <a:srgbClr val="8B0012"/>
              </a:solidFill>
              <a:ln w="9525">
                <a:noFill/>
                <a:round/>
              </a:ln>
            </p:spPr>
            <p:txBody>
              <a:bodyPr anchor="ctr"/>
              <a:lstStyle/>
              <a:p>
                <a:pPr algn="ctr"/>
                <a:endParaRPr sz="1350"/>
              </a:p>
            </p:txBody>
          </p:sp>
          <p:sp>
            <p:nvSpPr>
              <p:cNvPr id="53" name="Freeform: Shape 40"/>
              <p:cNvSpPr/>
              <p:nvPr/>
            </p:nvSpPr>
            <p:spPr bwMode="auto">
              <a:xfrm>
                <a:off x="3697962" y="4193787"/>
                <a:ext cx="2893662" cy="937899"/>
              </a:xfrm>
              <a:custGeom>
                <a:avLst/>
                <a:gdLst/>
                <a:ahLst/>
                <a:cxnLst>
                  <a:cxn ang="0">
                    <a:pos x="0" y="0"/>
                  </a:cxn>
                  <a:cxn ang="0">
                    <a:pos x="1590" y="0"/>
                  </a:cxn>
                  <a:cxn ang="0">
                    <a:pos x="1066" y="613"/>
                  </a:cxn>
                  <a:cxn ang="0">
                    <a:pos x="532" y="613"/>
                  </a:cxn>
                  <a:cxn ang="0">
                    <a:pos x="0" y="0"/>
                  </a:cxn>
                </a:cxnLst>
                <a:rect l="0" t="0" r="r" b="b"/>
                <a:pathLst>
                  <a:path w="1590" h="613">
                    <a:moveTo>
                      <a:pt x="0" y="0"/>
                    </a:moveTo>
                    <a:lnTo>
                      <a:pt x="1590" y="0"/>
                    </a:lnTo>
                    <a:lnTo>
                      <a:pt x="1066" y="613"/>
                    </a:lnTo>
                    <a:lnTo>
                      <a:pt x="532" y="613"/>
                    </a:lnTo>
                    <a:lnTo>
                      <a:pt x="0" y="0"/>
                    </a:lnTo>
                    <a:close/>
                  </a:path>
                </a:pathLst>
              </a:custGeom>
              <a:solidFill>
                <a:srgbClr val="8B0012"/>
              </a:solidFill>
              <a:ln w="9525">
                <a:noFill/>
                <a:round/>
              </a:ln>
            </p:spPr>
            <p:txBody>
              <a:bodyPr vert="horz" wrap="square" lIns="68591" tIns="34295" rIns="68591" bIns="34295" anchor="ctr" anchorCtr="0" compatLnSpc="1">
                <a:normAutofit/>
              </a:bodyPr>
              <a:lstStyle/>
              <a:p>
                <a:pPr lvl="0" algn="ctr"/>
                <a:endParaRPr lang="zh-CN" altLang="en-US" b="1" dirty="0">
                  <a:solidFill>
                    <a:srgbClr val="FF0000"/>
                  </a:solidFill>
                </a:endParaRPr>
              </a:p>
            </p:txBody>
          </p:sp>
          <p:sp>
            <p:nvSpPr>
              <p:cNvPr id="54" name="Freeform: Shape 41"/>
              <p:cNvSpPr/>
              <p:nvPr/>
            </p:nvSpPr>
            <p:spPr bwMode="auto">
              <a:xfrm>
                <a:off x="3697962" y="2604101"/>
                <a:ext cx="968194" cy="1589686"/>
              </a:xfrm>
              <a:custGeom>
                <a:avLst/>
                <a:gdLst/>
                <a:ahLst/>
                <a:cxnLst>
                  <a:cxn ang="0">
                    <a:pos x="532" y="648"/>
                  </a:cxn>
                  <a:cxn ang="0">
                    <a:pos x="532" y="1039"/>
                  </a:cxn>
                  <a:cxn ang="0">
                    <a:pos x="0" y="1039"/>
                  </a:cxn>
                  <a:cxn ang="0">
                    <a:pos x="0" y="0"/>
                  </a:cxn>
                  <a:cxn ang="0">
                    <a:pos x="532" y="648"/>
                  </a:cxn>
                </a:cxnLst>
                <a:rect l="0" t="0" r="r" b="b"/>
                <a:pathLst>
                  <a:path w="532" h="1039">
                    <a:moveTo>
                      <a:pt x="532" y="648"/>
                    </a:moveTo>
                    <a:lnTo>
                      <a:pt x="532" y="1039"/>
                    </a:lnTo>
                    <a:lnTo>
                      <a:pt x="0" y="1039"/>
                    </a:lnTo>
                    <a:lnTo>
                      <a:pt x="0" y="0"/>
                    </a:lnTo>
                    <a:lnTo>
                      <a:pt x="532" y="648"/>
                    </a:lnTo>
                    <a:close/>
                  </a:path>
                </a:pathLst>
              </a:custGeom>
              <a:solidFill>
                <a:srgbClr val="8B0012"/>
              </a:solidFill>
              <a:ln w="9525">
                <a:noFill/>
                <a:round/>
              </a:ln>
            </p:spPr>
            <p:txBody>
              <a:bodyPr anchor="ctr"/>
              <a:lstStyle/>
              <a:p>
                <a:pPr algn="ctr"/>
                <a:endParaRPr sz="1350"/>
              </a:p>
            </p:txBody>
          </p:sp>
          <p:grpSp>
            <p:nvGrpSpPr>
              <p:cNvPr id="55" name="Group 42"/>
              <p:cNvGrpSpPr/>
              <p:nvPr/>
            </p:nvGrpSpPr>
            <p:grpSpPr>
              <a:xfrm>
                <a:off x="4002452" y="3443581"/>
                <a:ext cx="359215" cy="419757"/>
                <a:chOff x="-213519" y="1123950"/>
                <a:chExt cx="282575" cy="330200"/>
              </a:xfrm>
              <a:solidFill>
                <a:schemeClr val="bg1"/>
              </a:solidFill>
            </p:grpSpPr>
            <p:sp>
              <p:nvSpPr>
                <p:cNvPr id="62" name="Freeform: Shape 43"/>
                <p:cNvSpPr/>
                <p:nvPr/>
              </p:nvSpPr>
              <p:spPr bwMode="auto">
                <a:xfrm>
                  <a:off x="-213519" y="1149350"/>
                  <a:ext cx="261938" cy="304800"/>
                </a:xfrm>
                <a:custGeom>
                  <a:avLst/>
                  <a:gdLst/>
                  <a:ahLst/>
                  <a:cxnLst>
                    <a:cxn ang="0">
                      <a:pos x="40" y="0"/>
                    </a:cxn>
                    <a:cxn ang="0">
                      <a:pos x="15" y="13"/>
                    </a:cxn>
                    <a:cxn ang="0">
                      <a:pos x="15" y="77"/>
                    </a:cxn>
                    <a:cxn ang="0">
                      <a:pos x="71" y="77"/>
                    </a:cxn>
                    <a:cxn ang="0">
                      <a:pos x="82" y="49"/>
                    </a:cxn>
                    <a:cxn ang="0">
                      <a:pos x="40" y="49"/>
                    </a:cxn>
                    <a:cxn ang="0">
                      <a:pos x="40" y="0"/>
                    </a:cxn>
                  </a:cxnLst>
                  <a:rect l="0" t="0" r="r" b="b"/>
                  <a:pathLst>
                    <a:path w="82" h="95">
                      <a:moveTo>
                        <a:pt x="40" y="0"/>
                      </a:moveTo>
                      <a:cubicBezTo>
                        <a:pt x="31" y="1"/>
                        <a:pt x="22" y="5"/>
                        <a:pt x="15" y="13"/>
                      </a:cubicBezTo>
                      <a:cubicBezTo>
                        <a:pt x="0" y="31"/>
                        <a:pt x="0" y="60"/>
                        <a:pt x="15" y="77"/>
                      </a:cubicBezTo>
                      <a:cubicBezTo>
                        <a:pt x="30" y="95"/>
                        <a:pt x="55" y="95"/>
                        <a:pt x="71" y="77"/>
                      </a:cubicBezTo>
                      <a:cubicBezTo>
                        <a:pt x="77" y="69"/>
                        <a:pt x="81" y="59"/>
                        <a:pt x="82" y="49"/>
                      </a:cubicBezTo>
                      <a:cubicBezTo>
                        <a:pt x="40" y="49"/>
                        <a:pt x="40" y="49"/>
                        <a:pt x="40" y="49"/>
                      </a:cubicBezTo>
                      <a:lnTo>
                        <a:pt x="40" y="0"/>
                      </a:lnTo>
                      <a:close/>
                    </a:path>
                  </a:pathLst>
                </a:custGeom>
                <a:grpFill/>
                <a:ln w="9525">
                  <a:noFill/>
                  <a:round/>
                </a:ln>
              </p:spPr>
              <p:txBody>
                <a:bodyPr anchor="ctr"/>
                <a:lstStyle/>
                <a:p>
                  <a:pPr algn="ctr"/>
                  <a:endParaRPr sz="1350"/>
                </a:p>
              </p:txBody>
            </p:sp>
            <p:sp>
              <p:nvSpPr>
                <p:cNvPr id="63" name="Freeform: Shape 44"/>
                <p:cNvSpPr/>
                <p:nvPr/>
              </p:nvSpPr>
              <p:spPr bwMode="auto">
                <a:xfrm>
                  <a:off x="-69057" y="1123950"/>
                  <a:ext cx="138113" cy="160338"/>
                </a:xfrm>
                <a:custGeom>
                  <a:avLst/>
                  <a:gdLst/>
                  <a:ahLst/>
                  <a:cxnLst>
                    <a:cxn ang="0">
                      <a:pos x="31" y="15"/>
                    </a:cxn>
                    <a:cxn ang="0">
                      <a:pos x="0" y="1"/>
                    </a:cxn>
                    <a:cxn ang="0">
                      <a:pos x="0" y="50"/>
                    </a:cxn>
                    <a:cxn ang="0">
                      <a:pos x="43" y="50"/>
                    </a:cxn>
                    <a:cxn ang="0">
                      <a:pos x="31" y="15"/>
                    </a:cxn>
                  </a:cxnLst>
                  <a:rect l="0" t="0" r="r" b="b"/>
                  <a:pathLst>
                    <a:path w="43" h="50">
                      <a:moveTo>
                        <a:pt x="31" y="15"/>
                      </a:moveTo>
                      <a:cubicBezTo>
                        <a:pt x="23" y="5"/>
                        <a:pt x="11" y="0"/>
                        <a:pt x="0" y="1"/>
                      </a:cubicBezTo>
                      <a:cubicBezTo>
                        <a:pt x="0" y="50"/>
                        <a:pt x="0" y="50"/>
                        <a:pt x="0" y="50"/>
                      </a:cubicBezTo>
                      <a:cubicBezTo>
                        <a:pt x="43" y="50"/>
                        <a:pt x="43" y="50"/>
                        <a:pt x="43" y="50"/>
                      </a:cubicBezTo>
                      <a:cubicBezTo>
                        <a:pt x="43" y="37"/>
                        <a:pt x="40" y="24"/>
                        <a:pt x="31" y="15"/>
                      </a:cubicBezTo>
                      <a:close/>
                    </a:path>
                  </a:pathLst>
                </a:custGeom>
                <a:grpFill/>
                <a:ln w="9525">
                  <a:noFill/>
                  <a:round/>
                </a:ln>
              </p:spPr>
              <p:txBody>
                <a:bodyPr anchor="ctr"/>
                <a:lstStyle/>
                <a:p>
                  <a:pPr algn="ctr"/>
                  <a:endParaRPr sz="1350"/>
                </a:p>
              </p:txBody>
            </p:sp>
          </p:grpSp>
          <p:grpSp>
            <p:nvGrpSpPr>
              <p:cNvPr id="56" name="Group 45"/>
              <p:cNvGrpSpPr/>
              <p:nvPr/>
            </p:nvGrpSpPr>
            <p:grpSpPr>
              <a:xfrm>
                <a:off x="5971301" y="3491004"/>
                <a:ext cx="272438" cy="324908"/>
                <a:chOff x="1540668" y="1155700"/>
                <a:chExt cx="214313" cy="255588"/>
              </a:xfrm>
              <a:solidFill>
                <a:schemeClr val="bg1"/>
              </a:solidFill>
            </p:grpSpPr>
            <p:sp>
              <p:nvSpPr>
                <p:cNvPr id="58" name="Rectangle 46"/>
                <p:cNvSpPr/>
                <p:nvPr/>
              </p:nvSpPr>
              <p:spPr bwMode="auto">
                <a:xfrm>
                  <a:off x="1540668" y="1181100"/>
                  <a:ext cx="85725" cy="100013"/>
                </a:xfrm>
                <a:prstGeom prst="rect">
                  <a:avLst/>
                </a:prstGeom>
                <a:grpFill/>
                <a:ln w="9525">
                  <a:noFill/>
                  <a:miter lim="800000"/>
                </a:ln>
              </p:spPr>
              <p:txBody>
                <a:bodyPr anchor="ctr"/>
                <a:lstStyle/>
                <a:p>
                  <a:pPr algn="ctr"/>
                  <a:endParaRPr sz="1350"/>
                </a:p>
              </p:txBody>
            </p:sp>
            <p:sp>
              <p:nvSpPr>
                <p:cNvPr id="59" name="Rectangle 47"/>
                <p:cNvSpPr/>
                <p:nvPr/>
              </p:nvSpPr>
              <p:spPr bwMode="auto">
                <a:xfrm>
                  <a:off x="1648618" y="1155700"/>
                  <a:ext cx="106363" cy="125413"/>
                </a:xfrm>
                <a:prstGeom prst="rect">
                  <a:avLst/>
                </a:prstGeom>
                <a:grpFill/>
                <a:ln w="9525">
                  <a:noFill/>
                  <a:miter lim="800000"/>
                </a:ln>
              </p:spPr>
              <p:txBody>
                <a:bodyPr anchor="ctr"/>
                <a:lstStyle/>
                <a:p>
                  <a:pPr algn="ctr"/>
                  <a:endParaRPr sz="1350"/>
                </a:p>
              </p:txBody>
            </p:sp>
            <p:sp>
              <p:nvSpPr>
                <p:cNvPr id="60" name="Rectangle 48"/>
                <p:cNvSpPr/>
                <p:nvPr/>
              </p:nvSpPr>
              <p:spPr bwMode="auto">
                <a:xfrm>
                  <a:off x="1540668" y="1309688"/>
                  <a:ext cx="85725" cy="101600"/>
                </a:xfrm>
                <a:prstGeom prst="rect">
                  <a:avLst/>
                </a:prstGeom>
                <a:grpFill/>
                <a:ln w="9525">
                  <a:noFill/>
                  <a:miter lim="800000"/>
                </a:ln>
              </p:spPr>
              <p:txBody>
                <a:bodyPr anchor="ctr"/>
                <a:lstStyle/>
                <a:p>
                  <a:pPr algn="ctr"/>
                  <a:endParaRPr sz="1350"/>
                </a:p>
              </p:txBody>
            </p:sp>
            <p:sp>
              <p:nvSpPr>
                <p:cNvPr id="61" name="Rectangle 49"/>
                <p:cNvSpPr/>
                <p:nvPr/>
              </p:nvSpPr>
              <p:spPr bwMode="auto">
                <a:xfrm>
                  <a:off x="1648618" y="1309688"/>
                  <a:ext cx="87313" cy="101600"/>
                </a:xfrm>
                <a:prstGeom prst="rect">
                  <a:avLst/>
                </a:prstGeom>
                <a:grpFill/>
                <a:ln w="9525">
                  <a:noFill/>
                  <a:miter lim="800000"/>
                </a:ln>
              </p:spPr>
              <p:txBody>
                <a:bodyPr anchor="ctr"/>
                <a:lstStyle/>
                <a:p>
                  <a:pPr algn="ctr"/>
                  <a:endParaRPr sz="1350"/>
                </a:p>
              </p:txBody>
            </p:sp>
          </p:grpSp>
          <p:sp>
            <p:nvSpPr>
              <p:cNvPr id="57" name="Freeform: Shape 50"/>
              <p:cNvSpPr/>
              <p:nvPr/>
            </p:nvSpPr>
            <p:spPr bwMode="auto">
              <a:xfrm>
                <a:off x="7874379" y="3491005"/>
                <a:ext cx="320872" cy="324908"/>
              </a:xfrm>
              <a:custGeom>
                <a:avLst/>
                <a:gdLst/>
                <a:ahLst/>
                <a:cxnLst>
                  <a:cxn ang="0">
                    <a:pos x="79" y="14"/>
                  </a:cxn>
                  <a:cxn ang="0">
                    <a:pos x="67" y="0"/>
                  </a:cxn>
                  <a:cxn ang="0">
                    <a:pos x="56" y="14"/>
                  </a:cxn>
                  <a:cxn ang="0">
                    <a:pos x="59" y="24"/>
                  </a:cxn>
                  <a:cxn ang="0">
                    <a:pos x="46" y="61"/>
                  </a:cxn>
                  <a:cxn ang="0">
                    <a:pos x="34" y="32"/>
                  </a:cxn>
                  <a:cxn ang="0">
                    <a:pos x="25" y="31"/>
                  </a:cxn>
                  <a:cxn ang="0">
                    <a:pos x="16" y="43"/>
                  </a:cxn>
                  <a:cxn ang="0">
                    <a:pos x="12" y="42"/>
                  </a:cxn>
                  <a:cxn ang="0">
                    <a:pos x="0" y="56"/>
                  </a:cxn>
                  <a:cxn ang="0">
                    <a:pos x="12" y="70"/>
                  </a:cxn>
                  <a:cxn ang="0">
                    <a:pos x="24" y="56"/>
                  </a:cxn>
                  <a:cxn ang="0">
                    <a:pos x="24" y="53"/>
                  </a:cxn>
                  <a:cxn ang="0">
                    <a:pos x="28" y="48"/>
                  </a:cxn>
                  <a:cxn ang="0">
                    <a:pos x="41" y="80"/>
                  </a:cxn>
                  <a:cxn ang="0">
                    <a:pos x="51" y="80"/>
                  </a:cxn>
                  <a:cxn ang="0">
                    <a:pos x="71" y="27"/>
                  </a:cxn>
                  <a:cxn ang="0">
                    <a:pos x="79" y="14"/>
                  </a:cxn>
                </a:cxnLst>
                <a:rect l="0" t="0" r="r" b="b"/>
                <a:pathLst>
                  <a:path w="79" h="80">
                    <a:moveTo>
                      <a:pt x="79" y="14"/>
                    </a:moveTo>
                    <a:cubicBezTo>
                      <a:pt x="79" y="6"/>
                      <a:pt x="74" y="0"/>
                      <a:pt x="67" y="0"/>
                    </a:cubicBezTo>
                    <a:cubicBezTo>
                      <a:pt x="61" y="0"/>
                      <a:pt x="56" y="6"/>
                      <a:pt x="56" y="14"/>
                    </a:cubicBezTo>
                    <a:cubicBezTo>
                      <a:pt x="56" y="18"/>
                      <a:pt x="57" y="21"/>
                      <a:pt x="59" y="24"/>
                    </a:cubicBezTo>
                    <a:cubicBezTo>
                      <a:pt x="46" y="61"/>
                      <a:pt x="46" y="61"/>
                      <a:pt x="46" y="61"/>
                    </a:cubicBezTo>
                    <a:cubicBezTo>
                      <a:pt x="34" y="32"/>
                      <a:pt x="34" y="32"/>
                      <a:pt x="34" y="32"/>
                    </a:cubicBezTo>
                    <a:cubicBezTo>
                      <a:pt x="25" y="31"/>
                      <a:pt x="25" y="31"/>
                      <a:pt x="25" y="31"/>
                    </a:cubicBezTo>
                    <a:cubicBezTo>
                      <a:pt x="16" y="43"/>
                      <a:pt x="16" y="43"/>
                      <a:pt x="16" y="43"/>
                    </a:cubicBezTo>
                    <a:cubicBezTo>
                      <a:pt x="15" y="43"/>
                      <a:pt x="13" y="42"/>
                      <a:pt x="12" y="42"/>
                    </a:cubicBezTo>
                    <a:cubicBezTo>
                      <a:pt x="6" y="42"/>
                      <a:pt x="0" y="48"/>
                      <a:pt x="0" y="56"/>
                    </a:cubicBezTo>
                    <a:cubicBezTo>
                      <a:pt x="0" y="64"/>
                      <a:pt x="6" y="70"/>
                      <a:pt x="12" y="70"/>
                    </a:cubicBezTo>
                    <a:cubicBezTo>
                      <a:pt x="19" y="70"/>
                      <a:pt x="24" y="64"/>
                      <a:pt x="24" y="56"/>
                    </a:cubicBezTo>
                    <a:cubicBezTo>
                      <a:pt x="24" y="55"/>
                      <a:pt x="24" y="54"/>
                      <a:pt x="24" y="53"/>
                    </a:cubicBezTo>
                    <a:cubicBezTo>
                      <a:pt x="28" y="48"/>
                      <a:pt x="28" y="48"/>
                      <a:pt x="28" y="48"/>
                    </a:cubicBezTo>
                    <a:cubicBezTo>
                      <a:pt x="41" y="80"/>
                      <a:pt x="41" y="80"/>
                      <a:pt x="41" y="80"/>
                    </a:cubicBezTo>
                    <a:cubicBezTo>
                      <a:pt x="51" y="80"/>
                      <a:pt x="51" y="80"/>
                      <a:pt x="51" y="80"/>
                    </a:cubicBezTo>
                    <a:cubicBezTo>
                      <a:pt x="71" y="27"/>
                      <a:pt x="71" y="27"/>
                      <a:pt x="71" y="27"/>
                    </a:cubicBezTo>
                    <a:cubicBezTo>
                      <a:pt x="76" y="25"/>
                      <a:pt x="79" y="20"/>
                      <a:pt x="79" y="14"/>
                    </a:cubicBezTo>
                    <a:close/>
                  </a:path>
                </a:pathLst>
              </a:custGeom>
              <a:solidFill>
                <a:schemeClr val="bg1"/>
              </a:solidFill>
              <a:ln w="9525">
                <a:noFill/>
                <a:round/>
              </a:ln>
            </p:spPr>
            <p:txBody>
              <a:bodyPr anchor="ctr"/>
              <a:lstStyle/>
              <a:p>
                <a:pPr algn="ctr"/>
                <a:endParaRPr sz="1350"/>
              </a:p>
            </p:txBody>
          </p:sp>
        </p:grpSp>
        <p:sp>
          <p:nvSpPr>
            <p:cNvPr id="48" name="矩形 47"/>
            <p:cNvSpPr/>
            <p:nvPr/>
          </p:nvSpPr>
          <p:spPr>
            <a:xfrm>
              <a:off x="5937747" y="2593457"/>
              <a:ext cx="2241974" cy="48627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chemeClr val="bg1"/>
                  </a:solidFill>
                  <a:latin typeface="思源黑体 Regular" panose="020B0500000000000000" charset="-122"/>
                  <a:ea typeface="思源黑体 Regular" panose="020B0500000000000000" charset="-122"/>
                </a:rPr>
                <a:t>机遇</a:t>
              </a:r>
            </a:p>
          </p:txBody>
        </p:sp>
        <p:sp>
          <p:nvSpPr>
            <p:cNvPr id="49" name="矩形 48"/>
            <p:cNvSpPr/>
            <p:nvPr/>
          </p:nvSpPr>
          <p:spPr>
            <a:xfrm>
              <a:off x="4012280" y="4387485"/>
              <a:ext cx="2241974" cy="48627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chemeClr val="bg1"/>
                  </a:solidFill>
                  <a:latin typeface="思源黑体 Regular" panose="020B0500000000000000" charset="-122"/>
                  <a:ea typeface="思源黑体 Regular" panose="020B0500000000000000" charset="-122"/>
                </a:rPr>
                <a:t>挑战</a:t>
              </a:r>
            </a:p>
          </p:txBody>
        </p:sp>
      </p:grpSp>
      <p:sp>
        <p:nvSpPr>
          <p:cNvPr id="66" name="矩形 65"/>
          <p:cNvSpPr/>
          <p:nvPr/>
        </p:nvSpPr>
        <p:spPr>
          <a:xfrm>
            <a:off x="6346096" y="2337964"/>
            <a:ext cx="1681775" cy="328936"/>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rgbClr val="8B0012"/>
                </a:solidFill>
                <a:latin typeface="+mj-ea"/>
                <a:ea typeface="+mj-ea"/>
              </a:rPr>
              <a:t>私人财富管理市场</a:t>
            </a:r>
          </a:p>
        </p:txBody>
      </p:sp>
      <p:sp>
        <p:nvSpPr>
          <p:cNvPr id="69" name="矩形 68"/>
          <p:cNvSpPr/>
          <p:nvPr/>
        </p:nvSpPr>
        <p:spPr>
          <a:xfrm>
            <a:off x="6346096" y="1422603"/>
            <a:ext cx="1681775" cy="328936"/>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rgbClr val="8B0012"/>
                </a:solidFill>
                <a:latin typeface="+mj-ea"/>
                <a:ea typeface="+mj-ea"/>
              </a:rPr>
              <a:t>养老金市场</a:t>
            </a:r>
          </a:p>
        </p:txBody>
      </p:sp>
      <p:sp>
        <p:nvSpPr>
          <p:cNvPr id="72" name="矩形 71"/>
          <p:cNvSpPr/>
          <p:nvPr/>
        </p:nvSpPr>
        <p:spPr>
          <a:xfrm>
            <a:off x="6346096" y="3341858"/>
            <a:ext cx="2797904" cy="328936"/>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b="1" dirty="0">
                <a:solidFill>
                  <a:srgbClr val="8B0012"/>
                </a:solidFill>
                <a:latin typeface="+mj-ea"/>
                <a:ea typeface="+mj-ea"/>
              </a:rPr>
              <a:t>人均收入提高与理财观念的加强</a:t>
            </a:r>
          </a:p>
        </p:txBody>
      </p:sp>
      <p:sp>
        <p:nvSpPr>
          <p:cNvPr id="73" name="矩形 72"/>
          <p:cNvSpPr/>
          <p:nvPr/>
        </p:nvSpPr>
        <p:spPr>
          <a:xfrm>
            <a:off x="6346096" y="1773342"/>
            <a:ext cx="1549512" cy="446020"/>
          </a:xfrm>
          <a:prstGeom prst="rect">
            <a:avLst/>
          </a:prstGeom>
        </p:spPr>
        <p:txBody>
          <a:bodyPr wrap="square">
            <a:spAutoFit/>
            <a:scene3d>
              <a:camera prst="orthographicFront"/>
              <a:lightRig rig="threePt" dir="t"/>
            </a:scene3d>
            <a:sp3d contourW="12700"/>
          </a:bodyPr>
          <a:lstStyle/>
          <a:p>
            <a:pPr>
              <a:lnSpc>
                <a:spcPct val="120000"/>
              </a:lnSpc>
            </a:pPr>
            <a:r>
              <a:rPr lang="zh-CN" altLang="en-US" sz="1000" b="1" dirty="0">
                <a:latin typeface="+mj-ea"/>
                <a:ea typeface="+mj-ea"/>
              </a:rPr>
              <a:t>社会人口老龄化， 养老保险基金入市</a:t>
            </a:r>
            <a:endParaRPr lang="en-US" altLang="zh-CN" sz="1000" b="1" dirty="0">
              <a:latin typeface="+mj-ea"/>
              <a:ea typeface="+mj-ea"/>
            </a:endParaRPr>
          </a:p>
        </p:txBody>
      </p:sp>
      <p:sp>
        <p:nvSpPr>
          <p:cNvPr id="19" name="矩形 18"/>
          <p:cNvSpPr/>
          <p:nvPr/>
        </p:nvSpPr>
        <p:spPr>
          <a:xfrm>
            <a:off x="6333828" y="2672095"/>
            <a:ext cx="2931438" cy="553998"/>
          </a:xfrm>
          <a:prstGeom prst="rect">
            <a:avLst/>
          </a:prstGeom>
        </p:spPr>
        <p:txBody>
          <a:bodyPr wrap="square">
            <a:spAutoFit/>
          </a:bodyPr>
          <a:lstStyle/>
          <a:p>
            <a:r>
              <a:rPr lang="zh-CN" altLang="en-US" sz="1000" b="1" dirty="0">
                <a:latin typeface="+mj-ea"/>
                <a:ea typeface="+mj-ea"/>
              </a:rPr>
              <a:t>未来高净值人群的数量和可投资资产规模仍将增长。目前中国的高端财富管理市场尚未出现具有绝对优势的机构</a:t>
            </a:r>
          </a:p>
        </p:txBody>
      </p:sp>
      <p:grpSp>
        <p:nvGrpSpPr>
          <p:cNvPr id="74" name="组合 73"/>
          <p:cNvGrpSpPr/>
          <p:nvPr/>
        </p:nvGrpSpPr>
        <p:grpSpPr>
          <a:xfrm>
            <a:off x="863408" y="3060314"/>
            <a:ext cx="1681933" cy="1178317"/>
            <a:chOff x="1136491" y="3222318"/>
            <a:chExt cx="2242185" cy="1570814"/>
          </a:xfrm>
        </p:grpSpPr>
        <p:sp>
          <p:nvSpPr>
            <p:cNvPr id="75" name="矩形 74"/>
            <p:cNvSpPr/>
            <p:nvPr/>
          </p:nvSpPr>
          <p:spPr>
            <a:xfrm>
              <a:off x="1313021" y="3706188"/>
              <a:ext cx="2065655" cy="1086944"/>
            </a:xfrm>
            <a:prstGeom prst="rect">
              <a:avLst/>
            </a:prstGeom>
          </p:spPr>
          <p:txBody>
            <a:bodyPr wrap="square">
              <a:spAutoFit/>
              <a:scene3d>
                <a:camera prst="orthographicFront"/>
                <a:lightRig rig="threePt" dir="t"/>
              </a:scene3d>
              <a:sp3d contourW="12700"/>
            </a:bodyPr>
            <a:lstStyle/>
            <a:p>
              <a:pPr>
                <a:lnSpc>
                  <a:spcPct val="120000"/>
                </a:lnSpc>
              </a:pPr>
              <a:r>
                <a:rPr lang="zh-CN" altLang="en-US" sz="1000" b="1" dirty="0">
                  <a:latin typeface="+mj-ea"/>
                  <a:ea typeface="+mj-ea"/>
                </a:rPr>
                <a:t>越来越多机构开展资管业务，券商、基金、银行、保险以及信托，竞争程度势必加剧</a:t>
              </a:r>
            </a:p>
          </p:txBody>
        </p:sp>
        <p:sp>
          <p:nvSpPr>
            <p:cNvPr id="76" name="矩形 75"/>
            <p:cNvSpPr/>
            <p:nvPr/>
          </p:nvSpPr>
          <p:spPr>
            <a:xfrm>
              <a:off x="1136491" y="3222318"/>
              <a:ext cx="2241974" cy="43850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b="1" dirty="0">
                  <a:solidFill>
                    <a:srgbClr val="8B0012"/>
                  </a:solidFill>
                  <a:latin typeface="+mj-ea"/>
                  <a:ea typeface="+mj-ea"/>
                </a:rPr>
                <a:t>竞争格局加剧</a:t>
              </a:r>
            </a:p>
          </p:txBody>
        </p:sp>
      </p:gr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315595" y="2496820"/>
            <a:ext cx="5082540" cy="546240"/>
          </a:xfrm>
          <a:prstGeom prst="rect">
            <a:avLst/>
          </a:prstGeom>
          <a:noFill/>
        </p:spPr>
        <p:txBody>
          <a:bodyPr wrap="square" rtlCol="0">
            <a:spAutoFit/>
            <a:scene3d>
              <a:camera prst="orthographicFront"/>
              <a:lightRig rig="threePt" dir="t"/>
            </a:scene3d>
            <a:sp3d contourW="12700"/>
          </a:bodyPr>
          <a:lstStyle/>
          <a:p>
            <a:pPr algn="l">
              <a:lnSpc>
                <a:spcPct val="114000"/>
              </a:lnSpc>
            </a:pPr>
            <a:r>
              <a:rPr lang="zh-CN" altLang="en-US" sz="2800" b="1" dirty="0">
                <a:solidFill>
                  <a:schemeClr val="bg1"/>
                </a:solidFill>
                <a:latin typeface="思源黑体 Regular" panose="020B0500000000000000" charset="-122"/>
                <a:ea typeface="思源黑体 Regular" panose="020B0500000000000000" charset="-122"/>
              </a:rPr>
              <a:t>二级市场主要领域</a:t>
            </a:r>
            <a:r>
              <a:rPr lang="en-US" altLang="zh-CN" sz="2800" b="1" dirty="0">
                <a:solidFill>
                  <a:schemeClr val="bg1"/>
                </a:solidFill>
                <a:latin typeface="思源黑体 Regular" panose="020B0500000000000000" charset="-122"/>
                <a:ea typeface="思源黑体 Regular" panose="020B0500000000000000" charset="-122"/>
              </a:rPr>
              <a:t>—</a:t>
            </a:r>
            <a:r>
              <a:rPr lang="zh-CN" altLang="en-US" sz="2800" b="1" dirty="0">
                <a:solidFill>
                  <a:schemeClr val="bg1"/>
                </a:solidFill>
                <a:latin typeface="思源黑体 Regular" panose="020B0500000000000000" charset="-122"/>
                <a:ea typeface="思源黑体 Regular" panose="020B0500000000000000" charset="-122"/>
              </a:rPr>
              <a:t>行业研究</a:t>
            </a:r>
            <a:endParaRPr lang="en-US" altLang="zh-CN" sz="2800" b="1" dirty="0">
              <a:solidFill>
                <a:schemeClr val="bg1"/>
              </a:solidFill>
              <a:latin typeface="思源黑体 Regular" panose="020B0500000000000000" charset="-122"/>
              <a:ea typeface="思源黑体 Regular" panose="020B0500000000000000" charset="-122"/>
            </a:endParaRPr>
          </a:p>
        </p:txBody>
      </p:sp>
      <p:pic>
        <p:nvPicPr>
          <p:cNvPr id="11" name="图片 10" descr="03_反白稿"/>
          <p:cNvPicPr>
            <a:picLocks noChangeAspect="1"/>
          </p:cNvPicPr>
          <p:nvPr/>
        </p:nvPicPr>
        <p:blipFill>
          <a:blip r:embed="rId3" cstate="print"/>
          <a:srcRect l="15773" t="27535" r="5002" b="31993"/>
          <a:stretch>
            <a:fillRect/>
          </a:stretch>
        </p:blipFill>
        <p:spPr>
          <a:xfrm>
            <a:off x="328295" y="4533265"/>
            <a:ext cx="1301750" cy="342900"/>
          </a:xfrm>
          <a:prstGeom prst="rect">
            <a:avLst/>
          </a:prstGeom>
        </p:spPr>
      </p:pic>
      <p:sp>
        <p:nvSpPr>
          <p:cNvPr id="7" name="文本框 6"/>
          <p:cNvSpPr txBox="1"/>
          <p:nvPr/>
        </p:nvSpPr>
        <p:spPr>
          <a:xfrm>
            <a:off x="277495" y="1055370"/>
            <a:ext cx="2371725" cy="1568450"/>
          </a:xfrm>
          <a:prstGeom prst="rect">
            <a:avLst/>
          </a:prstGeom>
          <a:noFill/>
        </p:spPr>
        <p:txBody>
          <a:bodyPr wrap="square" rtlCol="0">
            <a:spAutoFit/>
          </a:bodyPr>
          <a:lstStyle/>
          <a:p>
            <a:r>
              <a:rPr lang="en-US" altLang="zh-CN" sz="9600">
                <a:solidFill>
                  <a:schemeClr val="bg1"/>
                </a:solidFill>
              </a:rPr>
              <a:t>04</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7758" y="1248276"/>
            <a:ext cx="5957024" cy="499197"/>
            <a:chOff x="1779584" y="1713117"/>
            <a:chExt cx="9660417" cy="745131"/>
          </a:xfrm>
        </p:grpSpPr>
        <p:sp>
          <p:nvSpPr>
            <p:cNvPr id="17" name="Parallelogram 3"/>
            <p:cNvSpPr/>
            <p:nvPr/>
          </p:nvSpPr>
          <p:spPr>
            <a:xfrm>
              <a:off x="1779584" y="1713117"/>
              <a:ext cx="7195490" cy="745131"/>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chorCtr="1">
              <a:normAutofit/>
            </a:bodyPr>
            <a:lstStyle/>
            <a:p>
              <a:pPr algn="ctr">
                <a:lnSpc>
                  <a:spcPct val="120000"/>
                </a:lnSpc>
              </a:pPr>
              <a:endParaRPr lang="zh-CN" altLang="en-US" sz="900" dirty="0">
                <a:solidFill>
                  <a:schemeClr val="bg1"/>
                </a:solidFill>
              </a:endParaRPr>
            </a:p>
          </p:txBody>
        </p:sp>
        <p:sp>
          <p:nvSpPr>
            <p:cNvPr id="24" name="矩形 23"/>
            <p:cNvSpPr/>
            <p:nvPr/>
          </p:nvSpPr>
          <p:spPr>
            <a:xfrm>
              <a:off x="2857169" y="1807681"/>
              <a:ext cx="5040317" cy="4657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00" b="1" dirty="0">
                  <a:latin typeface="+mj-ea"/>
                  <a:ea typeface="+mj-ea"/>
                </a:rPr>
                <a:t>行业研究的分类</a:t>
              </a:r>
              <a:endParaRPr lang="zh-CN" altLang="en-US" sz="1300" b="1" dirty="0">
                <a:solidFill>
                  <a:schemeClr val="tx1"/>
                </a:solidFill>
                <a:latin typeface="+mj-ea"/>
                <a:ea typeface="+mj-ea"/>
              </a:endParaRPr>
            </a:p>
          </p:txBody>
        </p:sp>
        <p:sp>
          <p:nvSpPr>
            <p:cNvPr id="25" name="矩形 24"/>
            <p:cNvSpPr/>
            <p:nvPr/>
          </p:nvSpPr>
          <p:spPr>
            <a:xfrm>
              <a:off x="9198026" y="1916146"/>
              <a:ext cx="2241975" cy="47845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mj-ea"/>
                  <a:ea typeface="+mj-ea"/>
                </a:rPr>
                <a:t>2.4.1</a:t>
              </a:r>
              <a:endParaRPr lang="zh-CN" altLang="en-US" sz="1350" b="1" dirty="0">
                <a:solidFill>
                  <a:schemeClr val="tx1">
                    <a:lumMod val="65000"/>
                    <a:lumOff val="35000"/>
                  </a:schemeClr>
                </a:solidFill>
                <a:latin typeface="+mj-ea"/>
                <a:ea typeface="+mj-ea"/>
              </a:endParaRPr>
            </a:p>
          </p:txBody>
        </p:sp>
      </p:grpSp>
      <p:grpSp>
        <p:nvGrpSpPr>
          <p:cNvPr id="9" name="组合 8"/>
          <p:cNvGrpSpPr/>
          <p:nvPr/>
        </p:nvGrpSpPr>
        <p:grpSpPr>
          <a:xfrm>
            <a:off x="1530613" y="2065083"/>
            <a:ext cx="4437045" cy="498245"/>
            <a:chOff x="1767997" y="2850537"/>
            <a:chExt cx="7195489" cy="713397"/>
          </a:xfrm>
          <a:solidFill>
            <a:srgbClr val="8B0012"/>
          </a:solidFill>
        </p:grpSpPr>
        <p:sp>
          <p:nvSpPr>
            <p:cNvPr id="14" name="Parallelogram 5"/>
            <p:cNvSpPr/>
            <p:nvPr/>
          </p:nvSpPr>
          <p:spPr>
            <a:xfrm>
              <a:off x="1767997" y="2850537"/>
              <a:ext cx="7195489" cy="713397"/>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9" name="矩形 28"/>
            <p:cNvSpPr/>
            <p:nvPr/>
          </p:nvSpPr>
          <p:spPr>
            <a:xfrm>
              <a:off x="2845582" y="2940564"/>
              <a:ext cx="5040317" cy="446739"/>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bg1"/>
                  </a:solidFill>
                  <a:latin typeface="+mj-ea"/>
                </a:rPr>
                <a:t>卖方分析师介绍</a:t>
              </a:r>
            </a:p>
          </p:txBody>
        </p:sp>
      </p:grpSp>
      <p:grpSp>
        <p:nvGrpSpPr>
          <p:cNvPr id="12" name="组合 11"/>
          <p:cNvGrpSpPr/>
          <p:nvPr/>
        </p:nvGrpSpPr>
        <p:grpSpPr>
          <a:xfrm>
            <a:off x="1553952" y="2872823"/>
            <a:ext cx="5940829" cy="501579"/>
            <a:chOff x="1805847" y="3000339"/>
            <a:chExt cx="9634154" cy="740349"/>
          </a:xfrm>
        </p:grpSpPr>
        <p:sp>
          <p:nvSpPr>
            <p:cNvPr id="8" name="Parallelogram 7"/>
            <p:cNvSpPr/>
            <p:nvPr/>
          </p:nvSpPr>
          <p:spPr>
            <a:xfrm>
              <a:off x="1805847" y="3000339"/>
              <a:ext cx="7195489" cy="740349"/>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7" name="矩形 26"/>
            <p:cNvSpPr/>
            <p:nvPr/>
          </p:nvSpPr>
          <p:spPr>
            <a:xfrm>
              <a:off x="9198028" y="3135680"/>
              <a:ext cx="2241973" cy="47312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2.4.3</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0" name="矩形 29"/>
            <p:cNvSpPr/>
            <p:nvPr/>
          </p:nvSpPr>
          <p:spPr>
            <a:xfrm>
              <a:off x="2883432" y="3095607"/>
              <a:ext cx="5040317" cy="46053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00" b="1" dirty="0">
                  <a:latin typeface="+mj-ea"/>
                </a:rPr>
                <a:t>买方分析师介绍</a:t>
              </a:r>
            </a:p>
          </p:txBody>
        </p:sp>
      </p:grpSp>
      <p:grpSp>
        <p:nvGrpSpPr>
          <p:cNvPr id="16" name="组合 15"/>
          <p:cNvGrpSpPr/>
          <p:nvPr/>
        </p:nvGrpSpPr>
        <p:grpSpPr>
          <a:xfrm>
            <a:off x="1553952" y="3683526"/>
            <a:ext cx="4437044" cy="501579"/>
            <a:chOff x="1805847" y="5167697"/>
            <a:chExt cx="7195489" cy="722900"/>
          </a:xfrm>
          <a:solidFill>
            <a:srgbClr val="8B0012"/>
          </a:solidFill>
        </p:grpSpPr>
        <p:sp>
          <p:nvSpPr>
            <p:cNvPr id="11" name="Parallelogram 9"/>
            <p:cNvSpPr/>
            <p:nvPr/>
          </p:nvSpPr>
          <p:spPr>
            <a:xfrm>
              <a:off x="1805847" y="5167697"/>
              <a:ext cx="7195489" cy="722900"/>
            </a:xfrm>
            <a:prstGeom prst="parallelogram">
              <a:avLst>
                <a:gd name="adj" fmla="val 93224"/>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31" name="矩形 30"/>
            <p:cNvSpPr/>
            <p:nvPr/>
          </p:nvSpPr>
          <p:spPr>
            <a:xfrm>
              <a:off x="2883433" y="5304306"/>
              <a:ext cx="5040316" cy="449681"/>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ctr">
                <a:lnSpc>
                  <a:spcPct val="120000"/>
                </a:lnSpc>
              </a:pPr>
              <a:r>
                <a:rPr lang="zh-CN" altLang="en-US" sz="1300" b="1" dirty="0">
                  <a:solidFill>
                    <a:schemeClr val="bg1"/>
                  </a:solidFill>
                  <a:latin typeface="+mj-ea"/>
                  <a:ea typeface="+mj-ea"/>
                </a:rPr>
                <a:t>行业研究发展趋势</a:t>
              </a:r>
            </a:p>
          </p:txBody>
        </p:sp>
      </p:grpSp>
      <p:sp>
        <p:nvSpPr>
          <p:cNvPr id="34" name="矩形 33"/>
          <p:cNvSpPr/>
          <p:nvPr/>
        </p:nvSpPr>
        <p:spPr>
          <a:xfrm>
            <a:off x="6105658" y="2195889"/>
            <a:ext cx="1382496" cy="3205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2.4.2</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5" name="矩形 34"/>
          <p:cNvSpPr/>
          <p:nvPr/>
        </p:nvSpPr>
        <p:spPr>
          <a:xfrm>
            <a:off x="6105658" y="3748069"/>
            <a:ext cx="1382496" cy="32053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2.4.4</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6" name="文本框 5"/>
          <p:cNvSpPr txBox="1"/>
          <p:nvPr/>
        </p:nvSpPr>
        <p:spPr>
          <a:xfrm>
            <a:off x="236855" y="262255"/>
            <a:ext cx="3380740" cy="5137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600" b="1" dirty="0">
                <a:solidFill>
                  <a:srgbClr val="8B0012"/>
                </a:solidFill>
                <a:latin typeface="思源黑体 Regular" panose="020B0500000000000000" charset="-122"/>
                <a:ea typeface="思源黑体 Regular" panose="020B0500000000000000" charset="-122"/>
              </a:rPr>
              <a:t>二级市场基本概念</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69946" y="178951"/>
            <a:ext cx="5437435"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mj-ea"/>
                <a:ea typeface="+mj-ea"/>
              </a:rPr>
              <a:t>2.4.1</a:t>
            </a:r>
            <a:r>
              <a:rPr lang="zh-CN" altLang="en-US" sz="2000" b="1" dirty="0">
                <a:solidFill>
                  <a:srgbClr val="8B0012"/>
                </a:solidFill>
                <a:latin typeface="+mj-ea"/>
                <a:ea typeface="+mj-ea"/>
              </a:rPr>
              <a:t>行业研究的分类</a:t>
            </a:r>
          </a:p>
        </p:txBody>
      </p:sp>
      <p:pic>
        <p:nvPicPr>
          <p:cNvPr id="30" name="图片占位符 2"/>
          <p:cNvPicPr>
            <a:picLocks noChangeAspect="1"/>
          </p:cNvPicPr>
          <p:nvPr/>
        </p:nvPicPr>
        <p:blipFill>
          <a:blip r:embed="rId3" cstate="print"/>
          <a:srcRect/>
          <a:stretch>
            <a:fillRect/>
          </a:stretch>
        </p:blipFill>
        <p:spPr>
          <a:xfrm>
            <a:off x="1062811" y="2365815"/>
            <a:ext cx="1462810" cy="1267371"/>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pic>
      <p:pic>
        <p:nvPicPr>
          <p:cNvPr id="31" name="图片占位符 4"/>
          <p:cNvPicPr>
            <a:picLocks noChangeAspect="1"/>
          </p:cNvPicPr>
          <p:nvPr/>
        </p:nvPicPr>
        <p:blipFill>
          <a:blip r:embed="rId4" cstate="print"/>
          <a:srcRect/>
          <a:stretch>
            <a:fillRect/>
          </a:stretch>
        </p:blipFill>
        <p:spPr>
          <a:xfrm>
            <a:off x="3836785" y="2370936"/>
            <a:ext cx="1460427" cy="126439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pic>
      <p:pic>
        <p:nvPicPr>
          <p:cNvPr id="32" name="图片占位符 6"/>
          <p:cNvPicPr>
            <a:picLocks noChangeAspect="1"/>
          </p:cNvPicPr>
          <p:nvPr/>
        </p:nvPicPr>
        <p:blipFill>
          <a:blip r:embed="rId5" cstate="print"/>
          <a:srcRect/>
          <a:stretch>
            <a:fillRect/>
          </a:stretch>
        </p:blipFill>
        <p:spPr>
          <a:xfrm>
            <a:off x="6702884" y="2376932"/>
            <a:ext cx="1440764" cy="1263797"/>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pic>
      <p:sp>
        <p:nvSpPr>
          <p:cNvPr id="33" name="六边形 32"/>
          <p:cNvSpPr/>
          <p:nvPr/>
        </p:nvSpPr>
        <p:spPr>
          <a:xfrm>
            <a:off x="993022" y="2347452"/>
            <a:ext cx="1612203" cy="1349442"/>
          </a:xfrm>
          <a:prstGeom prst="hexagon">
            <a:avLst/>
          </a:prstGeom>
          <a:noFill/>
          <a:ln w="28575">
            <a:solidFill>
              <a:srgbClr val="D4D5D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j-ea"/>
              <a:ea typeface="+mj-ea"/>
            </a:endParaRPr>
          </a:p>
        </p:txBody>
      </p:sp>
      <p:sp>
        <p:nvSpPr>
          <p:cNvPr id="34" name="六边形 33"/>
          <p:cNvSpPr/>
          <p:nvPr/>
        </p:nvSpPr>
        <p:spPr>
          <a:xfrm>
            <a:off x="3765674" y="2350988"/>
            <a:ext cx="1612651" cy="1349877"/>
          </a:xfrm>
          <a:prstGeom prst="hexagon">
            <a:avLst/>
          </a:prstGeom>
          <a:noFill/>
          <a:ln w="28575">
            <a:solidFill>
              <a:srgbClr val="D4D5D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j-ea"/>
              <a:ea typeface="+mj-ea"/>
            </a:endParaRPr>
          </a:p>
        </p:txBody>
      </p:sp>
      <p:sp>
        <p:nvSpPr>
          <p:cNvPr id="35" name="六边形 34"/>
          <p:cNvSpPr/>
          <p:nvPr/>
        </p:nvSpPr>
        <p:spPr>
          <a:xfrm>
            <a:off x="6636369" y="2357096"/>
            <a:ext cx="1583151" cy="1349007"/>
          </a:xfrm>
          <a:prstGeom prst="hexagon">
            <a:avLst/>
          </a:prstGeom>
          <a:noFill/>
          <a:ln w="28575">
            <a:solidFill>
              <a:srgbClr val="D4D5D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j-ea"/>
              <a:ea typeface="+mj-ea"/>
            </a:endParaRPr>
          </a:p>
        </p:txBody>
      </p:sp>
      <p:grpSp>
        <p:nvGrpSpPr>
          <p:cNvPr id="38" name="组合 37"/>
          <p:cNvGrpSpPr/>
          <p:nvPr/>
        </p:nvGrpSpPr>
        <p:grpSpPr>
          <a:xfrm>
            <a:off x="842877" y="3740121"/>
            <a:ext cx="1797311" cy="672353"/>
            <a:chOff x="1106092" y="3325188"/>
            <a:chExt cx="2553426" cy="981744"/>
          </a:xfrm>
        </p:grpSpPr>
        <p:sp>
          <p:nvSpPr>
            <p:cNvPr id="41" name="矩形 40"/>
            <p:cNvSpPr/>
            <p:nvPr/>
          </p:nvSpPr>
          <p:spPr>
            <a:xfrm>
              <a:off x="1106092" y="3759528"/>
              <a:ext cx="2553335" cy="54740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b="1" dirty="0">
                  <a:latin typeface="+mj-ea"/>
                  <a:ea typeface="+mj-ea"/>
                </a:rPr>
                <a:t>国内、国际宏观经济指标，大类资产配置（商品，证券，货币</a:t>
              </a:r>
              <a:r>
                <a:rPr lang="zh-CN" altLang="en-US" sz="900" b="1" dirty="0">
                  <a:solidFill>
                    <a:schemeClr val="tx1">
                      <a:lumMod val="50000"/>
                      <a:lumOff val="50000"/>
                    </a:schemeClr>
                  </a:solidFill>
                  <a:latin typeface="+mj-ea"/>
                  <a:ea typeface="+mj-ea"/>
                </a:rPr>
                <a:t>）</a:t>
              </a:r>
            </a:p>
          </p:txBody>
        </p:sp>
        <p:sp>
          <p:nvSpPr>
            <p:cNvPr id="44" name="矩形 43"/>
            <p:cNvSpPr/>
            <p:nvPr/>
          </p:nvSpPr>
          <p:spPr>
            <a:xfrm>
              <a:off x="1417544" y="3325188"/>
              <a:ext cx="2241974" cy="42730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rgbClr val="8B0012"/>
                  </a:solidFill>
                  <a:latin typeface="+mj-ea"/>
                  <a:ea typeface="+mj-ea"/>
                </a:rPr>
                <a:t>宏观分析师</a:t>
              </a:r>
            </a:p>
          </p:txBody>
        </p:sp>
      </p:grpSp>
      <p:grpSp>
        <p:nvGrpSpPr>
          <p:cNvPr id="47" name="组合 46"/>
          <p:cNvGrpSpPr/>
          <p:nvPr/>
        </p:nvGrpSpPr>
        <p:grpSpPr>
          <a:xfrm>
            <a:off x="3567759" y="3735036"/>
            <a:ext cx="1810209" cy="672355"/>
            <a:chOff x="1106092" y="3325188"/>
            <a:chExt cx="2571750" cy="981749"/>
          </a:xfrm>
        </p:grpSpPr>
        <p:sp>
          <p:nvSpPr>
            <p:cNvPr id="48" name="矩形 47"/>
            <p:cNvSpPr/>
            <p:nvPr/>
          </p:nvSpPr>
          <p:spPr>
            <a:xfrm>
              <a:off x="1106092" y="3759532"/>
              <a:ext cx="2571750" cy="54740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b="1" dirty="0">
                  <a:latin typeface="+mj-ea"/>
                  <a:ea typeface="+mj-ea"/>
                </a:rPr>
                <a:t>侧重二级市场投资策略，如何配置股票等</a:t>
              </a:r>
              <a:endParaRPr lang="en-US" altLang="zh-CN" sz="900" b="1" dirty="0">
                <a:latin typeface="+mj-ea"/>
                <a:ea typeface="+mj-ea"/>
              </a:endParaRPr>
            </a:p>
          </p:txBody>
        </p:sp>
        <p:sp>
          <p:nvSpPr>
            <p:cNvPr id="49" name="矩形 48"/>
            <p:cNvSpPr/>
            <p:nvPr/>
          </p:nvSpPr>
          <p:spPr>
            <a:xfrm>
              <a:off x="1417544" y="3325188"/>
              <a:ext cx="2241974" cy="42730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rgbClr val="8B0012"/>
                  </a:solidFill>
                  <a:latin typeface="+mj-ea"/>
                  <a:ea typeface="+mj-ea"/>
                </a:rPr>
                <a:t>策略分析师</a:t>
              </a:r>
            </a:p>
          </p:txBody>
        </p:sp>
      </p:grpSp>
      <p:grpSp>
        <p:nvGrpSpPr>
          <p:cNvPr id="50" name="组合 49"/>
          <p:cNvGrpSpPr/>
          <p:nvPr/>
        </p:nvGrpSpPr>
        <p:grpSpPr>
          <a:xfrm>
            <a:off x="6539647" y="3735041"/>
            <a:ext cx="1797311" cy="672353"/>
            <a:chOff x="1106092" y="3325188"/>
            <a:chExt cx="2553426" cy="981744"/>
          </a:xfrm>
        </p:grpSpPr>
        <p:sp>
          <p:nvSpPr>
            <p:cNvPr id="51" name="矩形 50"/>
            <p:cNvSpPr/>
            <p:nvPr/>
          </p:nvSpPr>
          <p:spPr>
            <a:xfrm>
              <a:off x="1106092" y="3759528"/>
              <a:ext cx="2553335" cy="54740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900" b="1" dirty="0">
                  <a:latin typeface="+mj-ea"/>
                  <a:ea typeface="+mj-ea"/>
                </a:rPr>
                <a:t>侧重分析某个行业的所有上市公司，研究某行业的发展</a:t>
              </a:r>
            </a:p>
          </p:txBody>
        </p:sp>
        <p:sp>
          <p:nvSpPr>
            <p:cNvPr id="52" name="矩形 51"/>
            <p:cNvSpPr/>
            <p:nvPr/>
          </p:nvSpPr>
          <p:spPr>
            <a:xfrm>
              <a:off x="1417544" y="3325188"/>
              <a:ext cx="2241974" cy="42730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350" b="1" dirty="0">
                  <a:solidFill>
                    <a:srgbClr val="8B0012"/>
                  </a:solidFill>
                  <a:latin typeface="+mj-ea"/>
                  <a:ea typeface="+mj-ea"/>
                </a:rPr>
                <a:t>行业分析师</a:t>
              </a:r>
              <a:endParaRPr lang="en-US" altLang="zh-CN" sz="1350" b="1" dirty="0">
                <a:solidFill>
                  <a:srgbClr val="8B0012"/>
                </a:solidFill>
                <a:latin typeface="+mj-ea"/>
                <a:ea typeface="+mj-ea"/>
              </a:endParaRPr>
            </a:p>
          </p:txBody>
        </p:sp>
      </p:grpSp>
      <p:grpSp>
        <p:nvGrpSpPr>
          <p:cNvPr id="23" name="组合 22"/>
          <p:cNvGrpSpPr/>
          <p:nvPr/>
        </p:nvGrpSpPr>
        <p:grpSpPr>
          <a:xfrm>
            <a:off x="6005163" y="895757"/>
            <a:ext cx="1914760" cy="749447"/>
            <a:chOff x="874713" y="3325188"/>
            <a:chExt cx="2552567" cy="999089"/>
          </a:xfrm>
        </p:grpSpPr>
        <p:sp>
          <p:nvSpPr>
            <p:cNvPr id="24" name="矩形 23"/>
            <p:cNvSpPr/>
            <p:nvPr/>
          </p:nvSpPr>
          <p:spPr>
            <a:xfrm>
              <a:off x="874713" y="3776872"/>
              <a:ext cx="2552567" cy="54740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b="1" dirty="0">
                  <a:latin typeface="+mj-ea"/>
                  <a:ea typeface="+mj-ea"/>
                </a:rPr>
                <a:t>工银瑞信、易方达基金、广发基金、南方基金、华夏基金</a:t>
              </a:r>
            </a:p>
          </p:txBody>
        </p:sp>
        <p:sp>
          <p:nvSpPr>
            <p:cNvPr id="25" name="矩形 24"/>
            <p:cNvSpPr/>
            <p:nvPr/>
          </p:nvSpPr>
          <p:spPr>
            <a:xfrm>
              <a:off x="874713" y="3325188"/>
              <a:ext cx="2241975" cy="42730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350" b="1" dirty="0">
                  <a:solidFill>
                    <a:srgbClr val="8B0012"/>
                  </a:solidFill>
                  <a:latin typeface="思源黑体 Regular" panose="020B0500000000000000" charset="-122"/>
                  <a:ea typeface="思源黑体 Regular" panose="020B0500000000000000" charset="-122"/>
                </a:rPr>
                <a:t>买方研究部</a:t>
              </a:r>
            </a:p>
          </p:txBody>
        </p:sp>
      </p:grpSp>
      <p:grpSp>
        <p:nvGrpSpPr>
          <p:cNvPr id="26" name="组合 25"/>
          <p:cNvGrpSpPr/>
          <p:nvPr/>
        </p:nvGrpSpPr>
        <p:grpSpPr>
          <a:xfrm>
            <a:off x="1108292" y="886662"/>
            <a:ext cx="1883410" cy="902648"/>
            <a:chOff x="916660" y="3325188"/>
            <a:chExt cx="2510774" cy="1203319"/>
          </a:xfrm>
        </p:grpSpPr>
        <p:sp>
          <p:nvSpPr>
            <p:cNvPr id="27" name="矩形 26"/>
            <p:cNvSpPr/>
            <p:nvPr/>
          </p:nvSpPr>
          <p:spPr>
            <a:xfrm>
              <a:off x="916660" y="3776382"/>
              <a:ext cx="2510774" cy="752125"/>
            </a:xfrm>
            <a:prstGeom prst="rect">
              <a:avLst/>
            </a:prstGeom>
          </p:spPr>
          <p:txBody>
            <a:bodyPr wrap="square">
              <a:spAutoFit/>
              <a:scene3d>
                <a:camera prst="orthographicFront"/>
                <a:lightRig rig="threePt" dir="t"/>
              </a:scene3d>
              <a:sp3d contourW="12700"/>
            </a:bodyPr>
            <a:lstStyle/>
            <a:p>
              <a:pPr>
                <a:lnSpc>
                  <a:spcPct val="120000"/>
                </a:lnSpc>
              </a:pPr>
              <a:r>
                <a:rPr lang="zh-CN" altLang="en-US" sz="900" b="1" dirty="0">
                  <a:latin typeface="+mj-ea"/>
                  <a:ea typeface="+mj-ea"/>
                </a:rPr>
                <a:t>中信证券、华泰证券、国泰君安、招商证券，中信建投、中金公司</a:t>
              </a:r>
              <a:endParaRPr lang="en-US" altLang="zh-CN" sz="900" b="1" dirty="0">
                <a:latin typeface="+mj-ea"/>
                <a:ea typeface="+mj-ea"/>
              </a:endParaRPr>
            </a:p>
            <a:p>
              <a:pPr>
                <a:lnSpc>
                  <a:spcPct val="120000"/>
                </a:lnSpc>
              </a:pPr>
              <a:endParaRPr lang="zh-CN" altLang="en-US" sz="825" dirty="0">
                <a:solidFill>
                  <a:schemeClr val="tx1">
                    <a:lumMod val="50000"/>
                    <a:lumOff val="50000"/>
                  </a:schemeClr>
                </a:solidFill>
                <a:latin typeface="思源黑体 Regular" panose="020B0500000000000000" charset="-122"/>
                <a:ea typeface="思源黑体 Regular" panose="020B0500000000000000" charset="-122"/>
              </a:endParaRPr>
            </a:p>
          </p:txBody>
        </p:sp>
        <p:sp>
          <p:nvSpPr>
            <p:cNvPr id="28" name="矩形 27"/>
            <p:cNvSpPr/>
            <p:nvPr/>
          </p:nvSpPr>
          <p:spPr>
            <a:xfrm>
              <a:off x="1185306" y="3325188"/>
              <a:ext cx="2241974" cy="42730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350" b="1" dirty="0">
                  <a:solidFill>
                    <a:srgbClr val="8B0012"/>
                  </a:solidFill>
                  <a:latin typeface="思源黑体 Regular" panose="020B0500000000000000" charset="-122"/>
                  <a:ea typeface="思源黑体 Regular" panose="020B0500000000000000" charset="-122"/>
                </a:rPr>
                <a:t>卖方研究所</a:t>
              </a:r>
            </a:p>
          </p:txBody>
        </p:sp>
      </p:grpSp>
      <p:pic>
        <p:nvPicPr>
          <p:cNvPr id="36" name="图片占位符 3"/>
          <p:cNvPicPr>
            <a:picLocks noGrp="1" noChangeAspect="1"/>
          </p:cNvPicPr>
          <p:nvPr/>
        </p:nvPicPr>
        <p:blipFill>
          <a:blip r:embed="rId6" cstate="print"/>
          <a:srcRect/>
          <a:stretch>
            <a:fillRect/>
          </a:stretch>
        </p:blipFill>
        <p:spPr>
          <a:xfrm>
            <a:off x="3302441" y="896003"/>
            <a:ext cx="926465" cy="11182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pic>
      <p:pic>
        <p:nvPicPr>
          <p:cNvPr id="37" name="图片占位符 5"/>
          <p:cNvPicPr>
            <a:picLocks noGrp="1" noChangeAspect="1"/>
          </p:cNvPicPr>
          <p:nvPr/>
        </p:nvPicPr>
        <p:blipFill>
          <a:blip r:embed="rId7" cstate="print"/>
          <a:srcRect/>
          <a:stretch>
            <a:fillRect/>
          </a:stretch>
        </p:blipFill>
        <p:spPr>
          <a:xfrm>
            <a:off x="4867716" y="896003"/>
            <a:ext cx="917575" cy="11182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855" y="262255"/>
            <a:ext cx="5294150"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思源黑体 Regular" panose="020B0500000000000000" charset="-122"/>
                <a:ea typeface="思源黑体 Regular" panose="020B0500000000000000" charset="-122"/>
              </a:rPr>
              <a:t>2.4.2</a:t>
            </a:r>
            <a:r>
              <a:rPr lang="zh-CN" altLang="en-US" sz="2000" b="1" dirty="0">
                <a:solidFill>
                  <a:srgbClr val="8B0012"/>
                </a:solidFill>
                <a:latin typeface="思源黑体 Regular" panose="020B0500000000000000" charset="-122"/>
                <a:ea typeface="思源黑体 Regular" panose="020B0500000000000000" charset="-122"/>
              </a:rPr>
              <a:t>卖方分析师介绍</a:t>
            </a:r>
            <a:r>
              <a:rPr lang="en-US" altLang="zh-CN" sz="2000" b="1" dirty="0">
                <a:solidFill>
                  <a:srgbClr val="8B0012"/>
                </a:solidFill>
                <a:latin typeface="思源黑体 Regular" panose="020B0500000000000000" charset="-122"/>
                <a:ea typeface="思源黑体 Regular" panose="020B0500000000000000" charset="-122"/>
              </a:rPr>
              <a:t>—</a:t>
            </a:r>
            <a:r>
              <a:rPr lang="zh-CN" altLang="en-US" sz="2000" b="1" dirty="0">
                <a:solidFill>
                  <a:srgbClr val="8B0012"/>
                </a:solidFill>
                <a:latin typeface="思源黑体 Regular" panose="020B0500000000000000" charset="-122"/>
                <a:ea typeface="思源黑体 Regular" panose="020B0500000000000000" charset="-122"/>
              </a:rPr>
              <a:t>主要工作</a:t>
            </a:r>
            <a:r>
              <a:rPr lang="en-US" altLang="zh-CN" sz="2000" b="1" dirty="0">
                <a:solidFill>
                  <a:srgbClr val="8B0012"/>
                </a:solidFill>
                <a:latin typeface="思源黑体 Regular" panose="020B0500000000000000" charset="-122"/>
                <a:ea typeface="思源黑体 Regular" panose="020B0500000000000000" charset="-122"/>
              </a:rPr>
              <a:t>&amp;</a:t>
            </a:r>
            <a:r>
              <a:rPr lang="zh-CN" altLang="en-US" sz="2000" b="1" dirty="0">
                <a:solidFill>
                  <a:srgbClr val="8B0012"/>
                </a:solidFill>
                <a:latin typeface="思源黑体 Regular" panose="020B0500000000000000" charset="-122"/>
                <a:ea typeface="思源黑体 Regular" panose="020B0500000000000000" charset="-122"/>
              </a:rPr>
              <a:t>能力要求</a:t>
            </a:r>
          </a:p>
        </p:txBody>
      </p:sp>
      <p:sp>
        <p:nvSpPr>
          <p:cNvPr id="20" name="矩形 19"/>
          <p:cNvSpPr/>
          <p:nvPr/>
        </p:nvSpPr>
        <p:spPr>
          <a:xfrm>
            <a:off x="321024" y="739897"/>
            <a:ext cx="8822976" cy="230832"/>
          </a:xfrm>
          <a:prstGeom prst="rect">
            <a:avLst/>
          </a:prstGeom>
        </p:spPr>
        <p:txBody>
          <a:bodyPr wrap="square">
            <a:spAutoFit/>
          </a:bodyPr>
          <a:lstStyle/>
          <a:p>
            <a:pPr marL="171450" indent="-171450">
              <a:buFont typeface="Wingdings" panose="05000000000000000000" pitchFamily="2" charset="2"/>
              <a:buChar char="p"/>
            </a:pPr>
            <a:r>
              <a:rPr lang="zh-CN" altLang="en-US" sz="900" b="1" dirty="0">
                <a:solidFill>
                  <a:srgbClr val="C00000"/>
                </a:solidFill>
              </a:rPr>
              <a:t>定义 </a:t>
            </a:r>
            <a:r>
              <a:rPr lang="zh-CN" altLang="en-US" sz="900" b="1" dirty="0"/>
              <a:t>委托人基于对受托人的信任，将其财产权委托给受托人，由受托人按委托人的意愿以自己的名义，为受益人的利益或特定目的，进行管理和处分的行为</a:t>
            </a:r>
          </a:p>
        </p:txBody>
      </p:sp>
      <p:graphicFrame>
        <p:nvGraphicFramePr>
          <p:cNvPr id="22" name="表格 23"/>
          <p:cNvGraphicFramePr>
            <a:graphicFrameLocks noGrp="1"/>
          </p:cNvGraphicFramePr>
          <p:nvPr/>
        </p:nvGraphicFramePr>
        <p:xfrm>
          <a:off x="4200406" y="1278379"/>
          <a:ext cx="4839516" cy="3136849"/>
        </p:xfrm>
        <a:graphic>
          <a:graphicData uri="http://schemas.openxmlformats.org/drawingml/2006/table">
            <a:tbl>
              <a:tblPr firstRow="1" bandRow="1">
                <a:tableStyleId>{5C22544A-7EE6-4342-B048-85BDC9FD1C3A}</a:tableStyleId>
              </a:tblPr>
              <a:tblGrid>
                <a:gridCol w="893730">
                  <a:extLst>
                    <a:ext uri="{9D8B030D-6E8A-4147-A177-3AD203B41FA5}">
                      <a16:colId xmlns:a16="http://schemas.microsoft.com/office/drawing/2014/main" val="20000"/>
                    </a:ext>
                  </a:extLst>
                </a:gridCol>
                <a:gridCol w="1315262">
                  <a:extLst>
                    <a:ext uri="{9D8B030D-6E8A-4147-A177-3AD203B41FA5}">
                      <a16:colId xmlns:a16="http://schemas.microsoft.com/office/drawing/2014/main" val="20001"/>
                    </a:ext>
                  </a:extLst>
                </a:gridCol>
                <a:gridCol w="548963">
                  <a:extLst>
                    <a:ext uri="{9D8B030D-6E8A-4147-A177-3AD203B41FA5}">
                      <a16:colId xmlns:a16="http://schemas.microsoft.com/office/drawing/2014/main" val="20002"/>
                    </a:ext>
                  </a:extLst>
                </a:gridCol>
                <a:gridCol w="2081561">
                  <a:extLst>
                    <a:ext uri="{9D8B030D-6E8A-4147-A177-3AD203B41FA5}">
                      <a16:colId xmlns:a16="http://schemas.microsoft.com/office/drawing/2014/main" val="20003"/>
                    </a:ext>
                  </a:extLst>
                </a:gridCol>
              </a:tblGrid>
              <a:tr h="288131">
                <a:tc>
                  <a:txBody>
                    <a:bodyPr/>
                    <a:lstStyle/>
                    <a:p>
                      <a:endParaRPr lang="zh-CN" altLang="en-US" dirty="0"/>
                    </a:p>
                  </a:txBody>
                  <a:tcPr>
                    <a:solidFill>
                      <a:srgbClr val="8B0013"/>
                    </a:solidFill>
                  </a:tcPr>
                </a:tc>
                <a:tc>
                  <a:txBody>
                    <a:bodyPr/>
                    <a:lstStyle/>
                    <a:p>
                      <a:pPr algn="ctr"/>
                      <a:r>
                        <a:rPr lang="zh-CN" altLang="en-US" dirty="0"/>
                        <a:t>知识储备</a:t>
                      </a:r>
                    </a:p>
                  </a:txBody>
                  <a:tcPr anchor="ctr">
                    <a:solidFill>
                      <a:srgbClr val="8B0013"/>
                    </a:solidFill>
                  </a:tcPr>
                </a:tc>
                <a:tc>
                  <a:txBody>
                    <a:bodyPr/>
                    <a:lstStyle/>
                    <a:p>
                      <a:pPr algn="ctr"/>
                      <a:endParaRPr lang="zh-CN" altLang="en-US" dirty="0"/>
                    </a:p>
                  </a:txBody>
                  <a:tcPr anchor="ctr">
                    <a:solidFill>
                      <a:schemeClr val="bg1"/>
                    </a:solidFill>
                  </a:tcPr>
                </a:tc>
                <a:tc>
                  <a:txBody>
                    <a:bodyPr/>
                    <a:lstStyle/>
                    <a:p>
                      <a:pPr algn="ctr"/>
                      <a:r>
                        <a:rPr lang="zh-CN" altLang="en-US" dirty="0"/>
                        <a:t>能力素质</a:t>
                      </a:r>
                    </a:p>
                  </a:txBody>
                  <a:tcPr anchor="ctr">
                    <a:solidFill>
                      <a:srgbClr val="8B0013"/>
                    </a:solidFill>
                  </a:tcPr>
                </a:tc>
                <a:extLst>
                  <a:ext uri="{0D108BD9-81ED-4DB2-BD59-A6C34878D82A}">
                    <a16:rowId xmlns:a16="http://schemas.microsoft.com/office/drawing/2014/main" val="10000"/>
                  </a:ext>
                </a:extLst>
              </a:tr>
              <a:tr h="405667">
                <a:tc>
                  <a:txBody>
                    <a:bodyPr/>
                    <a:lstStyle/>
                    <a:p>
                      <a:pPr algn="ctr"/>
                      <a:r>
                        <a:rPr lang="zh-CN" altLang="en-US" sz="1100" b="1" dirty="0"/>
                        <a:t>经济学</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微观、宏观、计量基本经济理论</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数据分析</a:t>
                      </a:r>
                    </a:p>
                  </a:txBody>
                  <a:tcPr anchor="ctr">
                    <a:solidFill>
                      <a:schemeClr val="bg1">
                        <a:lumMod val="85000"/>
                      </a:schemeClr>
                    </a:solidFill>
                  </a:tcPr>
                </a:tc>
                <a:extLst>
                  <a:ext uri="{0D108BD9-81ED-4DB2-BD59-A6C34878D82A}">
                    <a16:rowId xmlns:a16="http://schemas.microsoft.com/office/drawing/2014/main" val="10001"/>
                  </a:ext>
                </a:extLst>
              </a:tr>
              <a:tr h="405667">
                <a:tc>
                  <a:txBody>
                    <a:bodyPr/>
                    <a:lstStyle/>
                    <a:p>
                      <a:pPr marL="0" algn="ctr" defTabSz="685800" rtl="0" eaLnBrk="1" latinLnBrk="0" hangingPunct="1"/>
                      <a:r>
                        <a:rPr lang="zh-CN" altLang="en-US" sz="1100" b="1" kern="1200" dirty="0">
                          <a:solidFill>
                            <a:schemeClr val="dk1"/>
                          </a:solidFill>
                          <a:latin typeface="+mn-lt"/>
                          <a:ea typeface="+mn-ea"/>
                          <a:cs typeface="+mn-cs"/>
                        </a:rPr>
                        <a:t>管理学</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企业管理，战略管理，公司治理</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solidFill>
                  </a:tcPr>
                </a:tc>
                <a:tc vMerge="1">
                  <a:txBody>
                    <a:bodyPr/>
                    <a:lstStyle/>
                    <a:p>
                      <a:endParaRPr lang="zh-CN"/>
                    </a:p>
                  </a:txBody>
                  <a:tcPr anchor="ctr">
                    <a:solidFill>
                      <a:schemeClr val="bg1">
                        <a:lumMod val="85000"/>
                      </a:schemeClr>
                    </a:solidFill>
                  </a:tcPr>
                </a:tc>
                <a:extLst>
                  <a:ext uri="{0D108BD9-81ED-4DB2-BD59-A6C34878D82A}">
                    <a16:rowId xmlns:a16="http://schemas.microsoft.com/office/drawing/2014/main" val="10002"/>
                  </a:ext>
                </a:extLst>
              </a:tr>
              <a:tr h="40566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金融学</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公司理财，投资学，金融衍生品</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逻辑思维</a:t>
                      </a:r>
                    </a:p>
                  </a:txBody>
                  <a:tcPr anchor="ctr">
                    <a:solidFill>
                      <a:schemeClr val="bg1">
                        <a:lumMod val="85000"/>
                      </a:schemeClr>
                    </a:solidFill>
                  </a:tcPr>
                </a:tc>
                <a:extLst>
                  <a:ext uri="{0D108BD9-81ED-4DB2-BD59-A6C34878D82A}">
                    <a16:rowId xmlns:a16="http://schemas.microsoft.com/office/drawing/2014/main" val="10003"/>
                  </a:ext>
                </a:extLst>
              </a:tr>
              <a:tr h="40566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会计学</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财务会计，财务报表分析</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solidFill>
                  </a:tcPr>
                </a:tc>
                <a:tc vMerge="1">
                  <a:txBody>
                    <a:bodyPr/>
                    <a:lstStyle/>
                    <a:p>
                      <a:endParaRPr lang="zh-CN"/>
                    </a:p>
                  </a:txBody>
                  <a:tcPr anchor="ctr">
                    <a:solidFill>
                      <a:schemeClr val="bg1">
                        <a:lumMod val="85000"/>
                      </a:schemeClr>
                    </a:solidFill>
                  </a:tcPr>
                </a:tc>
                <a:extLst>
                  <a:ext uri="{0D108BD9-81ED-4DB2-BD59-A6C34878D82A}">
                    <a16:rowId xmlns:a16="http://schemas.microsoft.com/office/drawing/2014/main" val="10004"/>
                  </a:ext>
                </a:extLst>
              </a:tr>
              <a:tr h="40566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数学</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建模型，懂公式</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交流表达</a:t>
                      </a:r>
                    </a:p>
                  </a:txBody>
                  <a:tcPr anchor="ctr">
                    <a:solidFill>
                      <a:schemeClr val="bg1">
                        <a:lumMod val="85000"/>
                      </a:schemeClr>
                    </a:solidFill>
                  </a:tcPr>
                </a:tc>
                <a:extLst>
                  <a:ext uri="{0D108BD9-81ED-4DB2-BD59-A6C34878D82A}">
                    <a16:rowId xmlns:a16="http://schemas.microsoft.com/office/drawing/2014/main" val="10005"/>
                  </a:ext>
                </a:extLst>
              </a:tr>
              <a:tr h="40566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计算机</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Office</a:t>
                      </a:r>
                      <a:r>
                        <a:rPr lang="zh-CN" altLang="en-US" sz="900" b="1" kern="1200" dirty="0">
                          <a:solidFill>
                            <a:schemeClr val="dk1"/>
                          </a:solidFill>
                          <a:latin typeface="+mn-lt"/>
                          <a:ea typeface="+mn-ea"/>
                          <a:cs typeface="+mn-cs"/>
                        </a:rPr>
                        <a:t>，编程软件</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solidFill>
                  </a:tcPr>
                </a:tc>
                <a:tc vMerge="1">
                  <a:txBody>
                    <a:bodyPr/>
                    <a:lstStyle/>
                    <a:p>
                      <a:endParaRPr lang="zh-CN"/>
                    </a:p>
                  </a:txBody>
                  <a:tcPr anchor="ctr">
                    <a:solidFill>
                      <a:schemeClr val="bg1">
                        <a:lumMod val="85000"/>
                      </a:schemeClr>
                    </a:solidFill>
                  </a:tcPr>
                </a:tc>
                <a:extLst>
                  <a:ext uri="{0D108BD9-81ED-4DB2-BD59-A6C34878D82A}">
                    <a16:rowId xmlns:a16="http://schemas.microsoft.com/office/drawing/2014/main" val="10006"/>
                  </a:ext>
                </a:extLst>
              </a:tr>
              <a:tr h="405667">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心理学</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决策行为，社会心理</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文字功底</a:t>
                      </a:r>
                    </a:p>
                  </a:txBody>
                  <a:tcPr anchor="ctr">
                    <a:solidFill>
                      <a:schemeClr val="bg1">
                        <a:lumMod val="85000"/>
                      </a:schemeClr>
                    </a:solidFill>
                  </a:tcPr>
                </a:tc>
                <a:extLst>
                  <a:ext uri="{0D108BD9-81ED-4DB2-BD59-A6C34878D82A}">
                    <a16:rowId xmlns:a16="http://schemas.microsoft.com/office/drawing/2014/main" val="10007"/>
                  </a:ext>
                </a:extLst>
              </a:tr>
            </a:tbl>
          </a:graphicData>
        </a:graphic>
      </p:graphicFrame>
      <p:sp>
        <p:nvSpPr>
          <p:cNvPr id="23" name="矩形 22"/>
          <p:cNvSpPr/>
          <p:nvPr/>
        </p:nvSpPr>
        <p:spPr>
          <a:xfrm>
            <a:off x="5641597" y="1014146"/>
            <a:ext cx="2185956" cy="246221"/>
          </a:xfrm>
          <a:prstGeom prst="rect">
            <a:avLst/>
          </a:prstGeom>
        </p:spPr>
        <p:txBody>
          <a:bodyPr wrap="square">
            <a:spAutoFit/>
          </a:bodyPr>
          <a:lstStyle/>
          <a:p>
            <a:pPr algn="ctr"/>
            <a:r>
              <a:rPr lang="zh-CN" altLang="en-US" sz="1000" b="1" dirty="0"/>
              <a:t>能力要求</a:t>
            </a:r>
          </a:p>
        </p:txBody>
      </p:sp>
      <p:sp>
        <p:nvSpPr>
          <p:cNvPr id="8" name="Freeform: Shape 5"/>
          <p:cNvSpPr/>
          <p:nvPr/>
        </p:nvSpPr>
        <p:spPr bwMode="auto">
          <a:xfrm>
            <a:off x="748684" y="3318351"/>
            <a:ext cx="25282" cy="28199"/>
          </a:xfrm>
          <a:custGeom>
            <a:avLst/>
            <a:gdLst>
              <a:gd name="T0" fmla="*/ 5 w 11"/>
              <a:gd name="T1" fmla="*/ 12 h 12"/>
              <a:gd name="T2" fmla="*/ 3 w 11"/>
              <a:gd name="T3" fmla="*/ 11 h 12"/>
              <a:gd name="T4" fmla="*/ 1 w 11"/>
              <a:gd name="T5" fmla="*/ 5 h 12"/>
              <a:gd name="T6" fmla="*/ 3 w 11"/>
              <a:gd name="T7" fmla="*/ 3 h 12"/>
              <a:gd name="T8" fmla="*/ 9 w 11"/>
              <a:gd name="T9" fmla="*/ 2 h 12"/>
              <a:gd name="T10" fmla="*/ 10 w 11"/>
              <a:gd name="T11" fmla="*/ 8 h 12"/>
              <a:gd name="T12" fmla="*/ 9 w 11"/>
              <a:gd name="T13" fmla="*/ 10 h 12"/>
              <a:gd name="T14" fmla="*/ 5 w 1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5" y="12"/>
                </a:moveTo>
                <a:cubicBezTo>
                  <a:pt x="4" y="12"/>
                  <a:pt x="3" y="11"/>
                  <a:pt x="3" y="11"/>
                </a:cubicBezTo>
                <a:cubicBezTo>
                  <a:pt x="1" y="10"/>
                  <a:pt x="0" y="7"/>
                  <a:pt x="1" y="5"/>
                </a:cubicBezTo>
                <a:cubicBezTo>
                  <a:pt x="3" y="3"/>
                  <a:pt x="3" y="3"/>
                  <a:pt x="3" y="3"/>
                </a:cubicBezTo>
                <a:cubicBezTo>
                  <a:pt x="4" y="1"/>
                  <a:pt x="7" y="0"/>
                  <a:pt x="9" y="2"/>
                </a:cubicBezTo>
                <a:cubicBezTo>
                  <a:pt x="11" y="3"/>
                  <a:pt x="11" y="6"/>
                  <a:pt x="10" y="8"/>
                </a:cubicBezTo>
                <a:cubicBezTo>
                  <a:pt x="9" y="10"/>
                  <a:pt x="9" y="10"/>
                  <a:pt x="9" y="10"/>
                </a:cubicBezTo>
                <a:cubicBezTo>
                  <a:pt x="8" y="11"/>
                  <a:pt x="6" y="12"/>
                  <a:pt x="5" y="1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9" name="Freeform: Shape 6"/>
          <p:cNvSpPr/>
          <p:nvPr/>
        </p:nvSpPr>
        <p:spPr bwMode="auto">
          <a:xfrm>
            <a:off x="513373" y="3358219"/>
            <a:ext cx="237255" cy="528963"/>
          </a:xfrm>
          <a:custGeom>
            <a:avLst/>
            <a:gdLst>
              <a:gd name="T0" fmla="*/ 4 w 103"/>
              <a:gd name="T1" fmla="*/ 230 h 230"/>
              <a:gd name="T2" fmla="*/ 1 w 103"/>
              <a:gd name="T3" fmla="*/ 221 h 230"/>
              <a:gd name="T4" fmla="*/ 10 w 103"/>
              <a:gd name="T5" fmla="*/ 223 h 230"/>
              <a:gd name="T6" fmla="*/ 5 w 103"/>
              <a:gd name="T7" fmla="*/ 230 h 230"/>
              <a:gd name="T8" fmla="*/ 9 w 103"/>
              <a:gd name="T9" fmla="*/ 209 h 230"/>
              <a:gd name="T10" fmla="*/ 7 w 103"/>
              <a:gd name="T11" fmla="*/ 200 h 230"/>
              <a:gd name="T12" fmla="*/ 15 w 103"/>
              <a:gd name="T13" fmla="*/ 202 h 230"/>
              <a:gd name="T14" fmla="*/ 10 w 103"/>
              <a:gd name="T15" fmla="*/ 209 h 230"/>
              <a:gd name="T16" fmla="*/ 14 w 103"/>
              <a:gd name="T17" fmla="*/ 189 h 230"/>
              <a:gd name="T18" fmla="*/ 13 w 103"/>
              <a:gd name="T19" fmla="*/ 179 h 230"/>
              <a:gd name="T20" fmla="*/ 21 w 103"/>
              <a:gd name="T21" fmla="*/ 181 h 230"/>
              <a:gd name="T22" fmla="*/ 16 w 103"/>
              <a:gd name="T23" fmla="*/ 189 h 230"/>
              <a:gd name="T24" fmla="*/ 21 w 103"/>
              <a:gd name="T25" fmla="*/ 168 h 230"/>
              <a:gd name="T26" fmla="*/ 19 w 103"/>
              <a:gd name="T27" fmla="*/ 158 h 230"/>
              <a:gd name="T28" fmla="*/ 28 w 103"/>
              <a:gd name="T29" fmla="*/ 161 h 230"/>
              <a:gd name="T30" fmla="*/ 22 w 103"/>
              <a:gd name="T31" fmla="*/ 168 h 230"/>
              <a:gd name="T32" fmla="*/ 28 w 103"/>
              <a:gd name="T33" fmla="*/ 148 h 230"/>
              <a:gd name="T34" fmla="*/ 27 w 103"/>
              <a:gd name="T35" fmla="*/ 138 h 230"/>
              <a:gd name="T36" fmla="*/ 35 w 103"/>
              <a:gd name="T37" fmla="*/ 141 h 230"/>
              <a:gd name="T38" fmla="*/ 29 w 103"/>
              <a:gd name="T39" fmla="*/ 148 h 230"/>
              <a:gd name="T40" fmla="*/ 35 w 103"/>
              <a:gd name="T41" fmla="*/ 127 h 230"/>
              <a:gd name="T42" fmla="*/ 34 w 103"/>
              <a:gd name="T43" fmla="*/ 118 h 230"/>
              <a:gd name="T44" fmla="*/ 43 w 103"/>
              <a:gd name="T45" fmla="*/ 121 h 230"/>
              <a:gd name="T46" fmla="*/ 37 w 103"/>
              <a:gd name="T47" fmla="*/ 128 h 230"/>
              <a:gd name="T48" fmla="*/ 43 w 103"/>
              <a:gd name="T49" fmla="*/ 108 h 230"/>
              <a:gd name="T50" fmla="*/ 43 w 103"/>
              <a:gd name="T51" fmla="*/ 98 h 230"/>
              <a:gd name="T52" fmla="*/ 51 w 103"/>
              <a:gd name="T53" fmla="*/ 101 h 230"/>
              <a:gd name="T54" fmla="*/ 45 w 103"/>
              <a:gd name="T55" fmla="*/ 108 h 230"/>
              <a:gd name="T56" fmla="*/ 52 w 103"/>
              <a:gd name="T57" fmla="*/ 88 h 230"/>
              <a:gd name="T58" fmla="*/ 52 w 103"/>
              <a:gd name="T59" fmla="*/ 78 h 230"/>
              <a:gd name="T60" fmla="*/ 60 w 103"/>
              <a:gd name="T61" fmla="*/ 82 h 230"/>
              <a:gd name="T62" fmla="*/ 54 w 103"/>
              <a:gd name="T63" fmla="*/ 88 h 230"/>
              <a:gd name="T64" fmla="*/ 62 w 103"/>
              <a:gd name="T65" fmla="*/ 68 h 230"/>
              <a:gd name="T66" fmla="*/ 62 w 103"/>
              <a:gd name="T67" fmla="*/ 59 h 230"/>
              <a:gd name="T68" fmla="*/ 69 w 103"/>
              <a:gd name="T69" fmla="*/ 63 h 230"/>
              <a:gd name="T70" fmla="*/ 64 w 103"/>
              <a:gd name="T71" fmla="*/ 69 h 230"/>
              <a:gd name="T72" fmla="*/ 71 w 103"/>
              <a:gd name="T73" fmla="*/ 49 h 230"/>
              <a:gd name="T74" fmla="*/ 72 w 103"/>
              <a:gd name="T75" fmla="*/ 40 h 230"/>
              <a:gd name="T76" fmla="*/ 80 w 103"/>
              <a:gd name="T77" fmla="*/ 44 h 230"/>
              <a:gd name="T78" fmla="*/ 74 w 103"/>
              <a:gd name="T79" fmla="*/ 50 h 230"/>
              <a:gd name="T80" fmla="*/ 82 w 103"/>
              <a:gd name="T81" fmla="*/ 31 h 230"/>
              <a:gd name="T82" fmla="*/ 83 w 103"/>
              <a:gd name="T83" fmla="*/ 21 h 230"/>
              <a:gd name="T84" fmla="*/ 90 w 103"/>
              <a:gd name="T85" fmla="*/ 25 h 230"/>
              <a:gd name="T86" fmla="*/ 84 w 103"/>
              <a:gd name="T87" fmla="*/ 31 h 230"/>
              <a:gd name="T88" fmla="*/ 93 w 103"/>
              <a:gd name="T89" fmla="*/ 12 h 230"/>
              <a:gd name="T90" fmla="*/ 94 w 103"/>
              <a:gd name="T91" fmla="*/ 2 h 230"/>
              <a:gd name="T92" fmla="*/ 101 w 103"/>
              <a:gd name="T93" fmla="*/ 7 h 230"/>
              <a:gd name="T94" fmla="*/ 95 w 103"/>
              <a:gd name="T95" fmla="*/ 1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 h="230">
                <a:moveTo>
                  <a:pt x="5" y="230"/>
                </a:moveTo>
                <a:cubicBezTo>
                  <a:pt x="4" y="230"/>
                  <a:pt x="4" y="230"/>
                  <a:pt x="4" y="230"/>
                </a:cubicBezTo>
                <a:cubicBezTo>
                  <a:pt x="1" y="230"/>
                  <a:pt x="0" y="227"/>
                  <a:pt x="0" y="225"/>
                </a:cubicBezTo>
                <a:cubicBezTo>
                  <a:pt x="1" y="221"/>
                  <a:pt x="1" y="221"/>
                  <a:pt x="1" y="221"/>
                </a:cubicBezTo>
                <a:cubicBezTo>
                  <a:pt x="2" y="218"/>
                  <a:pt x="4" y="217"/>
                  <a:pt x="7" y="217"/>
                </a:cubicBezTo>
                <a:cubicBezTo>
                  <a:pt x="9" y="218"/>
                  <a:pt x="11" y="220"/>
                  <a:pt x="10" y="223"/>
                </a:cubicBezTo>
                <a:cubicBezTo>
                  <a:pt x="9" y="227"/>
                  <a:pt x="9" y="227"/>
                  <a:pt x="9" y="227"/>
                </a:cubicBezTo>
                <a:cubicBezTo>
                  <a:pt x="9" y="229"/>
                  <a:pt x="7" y="230"/>
                  <a:pt x="5" y="230"/>
                </a:cubicBezTo>
                <a:close/>
                <a:moveTo>
                  <a:pt x="10" y="209"/>
                </a:moveTo>
                <a:cubicBezTo>
                  <a:pt x="10" y="209"/>
                  <a:pt x="9" y="209"/>
                  <a:pt x="9" y="209"/>
                </a:cubicBezTo>
                <a:cubicBezTo>
                  <a:pt x="6" y="209"/>
                  <a:pt x="5" y="206"/>
                  <a:pt x="6" y="204"/>
                </a:cubicBezTo>
                <a:cubicBezTo>
                  <a:pt x="7" y="200"/>
                  <a:pt x="7" y="200"/>
                  <a:pt x="7" y="200"/>
                </a:cubicBezTo>
                <a:cubicBezTo>
                  <a:pt x="7" y="197"/>
                  <a:pt x="10" y="196"/>
                  <a:pt x="12" y="197"/>
                </a:cubicBezTo>
                <a:cubicBezTo>
                  <a:pt x="15" y="197"/>
                  <a:pt x="16" y="200"/>
                  <a:pt x="15" y="202"/>
                </a:cubicBezTo>
                <a:cubicBezTo>
                  <a:pt x="14" y="206"/>
                  <a:pt x="14" y="206"/>
                  <a:pt x="14" y="206"/>
                </a:cubicBezTo>
                <a:cubicBezTo>
                  <a:pt x="14" y="208"/>
                  <a:pt x="12" y="209"/>
                  <a:pt x="10" y="209"/>
                </a:cubicBezTo>
                <a:close/>
                <a:moveTo>
                  <a:pt x="16" y="189"/>
                </a:moveTo>
                <a:cubicBezTo>
                  <a:pt x="15" y="189"/>
                  <a:pt x="15" y="189"/>
                  <a:pt x="14" y="189"/>
                </a:cubicBezTo>
                <a:cubicBezTo>
                  <a:pt x="12" y="188"/>
                  <a:pt x="11" y="185"/>
                  <a:pt x="11" y="183"/>
                </a:cubicBezTo>
                <a:cubicBezTo>
                  <a:pt x="13" y="179"/>
                  <a:pt x="13" y="179"/>
                  <a:pt x="13" y="179"/>
                </a:cubicBezTo>
                <a:cubicBezTo>
                  <a:pt x="13" y="177"/>
                  <a:pt x="16" y="175"/>
                  <a:pt x="18" y="176"/>
                </a:cubicBezTo>
                <a:cubicBezTo>
                  <a:pt x="21" y="177"/>
                  <a:pt x="22" y="179"/>
                  <a:pt x="21" y="181"/>
                </a:cubicBezTo>
                <a:cubicBezTo>
                  <a:pt x="20" y="186"/>
                  <a:pt x="20" y="186"/>
                  <a:pt x="20" y="186"/>
                </a:cubicBezTo>
                <a:cubicBezTo>
                  <a:pt x="19" y="187"/>
                  <a:pt x="18" y="189"/>
                  <a:pt x="16" y="189"/>
                </a:cubicBezTo>
                <a:close/>
                <a:moveTo>
                  <a:pt x="22" y="168"/>
                </a:moveTo>
                <a:cubicBezTo>
                  <a:pt x="22" y="168"/>
                  <a:pt x="21" y="168"/>
                  <a:pt x="21" y="168"/>
                </a:cubicBezTo>
                <a:cubicBezTo>
                  <a:pt x="18" y="167"/>
                  <a:pt x="17" y="165"/>
                  <a:pt x="18" y="162"/>
                </a:cubicBezTo>
                <a:cubicBezTo>
                  <a:pt x="19" y="158"/>
                  <a:pt x="19" y="158"/>
                  <a:pt x="19" y="158"/>
                </a:cubicBezTo>
                <a:cubicBezTo>
                  <a:pt x="20" y="156"/>
                  <a:pt x="23" y="155"/>
                  <a:pt x="25" y="155"/>
                </a:cubicBezTo>
                <a:cubicBezTo>
                  <a:pt x="27" y="156"/>
                  <a:pt x="29" y="159"/>
                  <a:pt x="28" y="161"/>
                </a:cubicBezTo>
                <a:cubicBezTo>
                  <a:pt x="26" y="165"/>
                  <a:pt x="26" y="165"/>
                  <a:pt x="26" y="165"/>
                </a:cubicBezTo>
                <a:cubicBezTo>
                  <a:pt x="26" y="167"/>
                  <a:pt x="24" y="168"/>
                  <a:pt x="22" y="168"/>
                </a:cubicBezTo>
                <a:close/>
                <a:moveTo>
                  <a:pt x="29" y="148"/>
                </a:moveTo>
                <a:cubicBezTo>
                  <a:pt x="29" y="148"/>
                  <a:pt x="28" y="148"/>
                  <a:pt x="28" y="148"/>
                </a:cubicBezTo>
                <a:cubicBezTo>
                  <a:pt x="25" y="147"/>
                  <a:pt x="24" y="144"/>
                  <a:pt x="25" y="142"/>
                </a:cubicBezTo>
                <a:cubicBezTo>
                  <a:pt x="27" y="138"/>
                  <a:pt x="27" y="138"/>
                  <a:pt x="27" y="138"/>
                </a:cubicBezTo>
                <a:cubicBezTo>
                  <a:pt x="27" y="136"/>
                  <a:pt x="30" y="134"/>
                  <a:pt x="32" y="135"/>
                </a:cubicBezTo>
                <a:cubicBezTo>
                  <a:pt x="35" y="136"/>
                  <a:pt x="36" y="139"/>
                  <a:pt x="35" y="141"/>
                </a:cubicBezTo>
                <a:cubicBezTo>
                  <a:pt x="33" y="145"/>
                  <a:pt x="33" y="145"/>
                  <a:pt x="33" y="145"/>
                </a:cubicBezTo>
                <a:cubicBezTo>
                  <a:pt x="33" y="147"/>
                  <a:pt x="31" y="148"/>
                  <a:pt x="29" y="148"/>
                </a:cubicBezTo>
                <a:close/>
                <a:moveTo>
                  <a:pt x="37" y="128"/>
                </a:moveTo>
                <a:cubicBezTo>
                  <a:pt x="36" y="128"/>
                  <a:pt x="36" y="128"/>
                  <a:pt x="35" y="127"/>
                </a:cubicBezTo>
                <a:cubicBezTo>
                  <a:pt x="33" y="127"/>
                  <a:pt x="32" y="124"/>
                  <a:pt x="33" y="122"/>
                </a:cubicBezTo>
                <a:cubicBezTo>
                  <a:pt x="34" y="118"/>
                  <a:pt x="34" y="118"/>
                  <a:pt x="34" y="118"/>
                </a:cubicBezTo>
                <a:cubicBezTo>
                  <a:pt x="35" y="115"/>
                  <a:pt x="38" y="114"/>
                  <a:pt x="40" y="115"/>
                </a:cubicBezTo>
                <a:cubicBezTo>
                  <a:pt x="42" y="116"/>
                  <a:pt x="44" y="119"/>
                  <a:pt x="43" y="121"/>
                </a:cubicBezTo>
                <a:cubicBezTo>
                  <a:pt x="41" y="125"/>
                  <a:pt x="41" y="125"/>
                  <a:pt x="41" y="125"/>
                </a:cubicBezTo>
                <a:cubicBezTo>
                  <a:pt x="40" y="127"/>
                  <a:pt x="39" y="128"/>
                  <a:pt x="37" y="128"/>
                </a:cubicBezTo>
                <a:close/>
                <a:moveTo>
                  <a:pt x="45" y="108"/>
                </a:moveTo>
                <a:cubicBezTo>
                  <a:pt x="45" y="108"/>
                  <a:pt x="44" y="108"/>
                  <a:pt x="43" y="108"/>
                </a:cubicBezTo>
                <a:cubicBezTo>
                  <a:pt x="41" y="107"/>
                  <a:pt x="40" y="104"/>
                  <a:pt x="41" y="102"/>
                </a:cubicBezTo>
                <a:cubicBezTo>
                  <a:pt x="43" y="98"/>
                  <a:pt x="43" y="98"/>
                  <a:pt x="43" y="98"/>
                </a:cubicBezTo>
                <a:cubicBezTo>
                  <a:pt x="44" y="95"/>
                  <a:pt x="46" y="94"/>
                  <a:pt x="49" y="95"/>
                </a:cubicBezTo>
                <a:cubicBezTo>
                  <a:pt x="51" y="96"/>
                  <a:pt x="52" y="99"/>
                  <a:pt x="51" y="101"/>
                </a:cubicBezTo>
                <a:cubicBezTo>
                  <a:pt x="49" y="105"/>
                  <a:pt x="49" y="105"/>
                  <a:pt x="49" y="105"/>
                </a:cubicBezTo>
                <a:cubicBezTo>
                  <a:pt x="49" y="107"/>
                  <a:pt x="47" y="108"/>
                  <a:pt x="45" y="108"/>
                </a:cubicBezTo>
                <a:close/>
                <a:moveTo>
                  <a:pt x="54" y="88"/>
                </a:moveTo>
                <a:cubicBezTo>
                  <a:pt x="53" y="88"/>
                  <a:pt x="53" y="88"/>
                  <a:pt x="52" y="88"/>
                </a:cubicBezTo>
                <a:cubicBezTo>
                  <a:pt x="50" y="87"/>
                  <a:pt x="49" y="84"/>
                  <a:pt x="50" y="82"/>
                </a:cubicBezTo>
                <a:cubicBezTo>
                  <a:pt x="52" y="78"/>
                  <a:pt x="52" y="78"/>
                  <a:pt x="52" y="78"/>
                </a:cubicBezTo>
                <a:cubicBezTo>
                  <a:pt x="53" y="76"/>
                  <a:pt x="56" y="75"/>
                  <a:pt x="58" y="76"/>
                </a:cubicBezTo>
                <a:cubicBezTo>
                  <a:pt x="60" y="77"/>
                  <a:pt x="61" y="80"/>
                  <a:pt x="60" y="82"/>
                </a:cubicBezTo>
                <a:cubicBezTo>
                  <a:pt x="58" y="86"/>
                  <a:pt x="58" y="86"/>
                  <a:pt x="58" y="86"/>
                </a:cubicBezTo>
                <a:cubicBezTo>
                  <a:pt x="57" y="87"/>
                  <a:pt x="56" y="88"/>
                  <a:pt x="54" y="88"/>
                </a:cubicBezTo>
                <a:close/>
                <a:moveTo>
                  <a:pt x="64" y="69"/>
                </a:moveTo>
                <a:cubicBezTo>
                  <a:pt x="63" y="69"/>
                  <a:pt x="62" y="69"/>
                  <a:pt x="62" y="68"/>
                </a:cubicBezTo>
                <a:cubicBezTo>
                  <a:pt x="59" y="67"/>
                  <a:pt x="58" y="65"/>
                  <a:pt x="60" y="62"/>
                </a:cubicBezTo>
                <a:cubicBezTo>
                  <a:pt x="62" y="59"/>
                  <a:pt x="62" y="59"/>
                  <a:pt x="62" y="59"/>
                </a:cubicBezTo>
                <a:cubicBezTo>
                  <a:pt x="63" y="56"/>
                  <a:pt x="65" y="56"/>
                  <a:pt x="68" y="57"/>
                </a:cubicBezTo>
                <a:cubicBezTo>
                  <a:pt x="70" y="58"/>
                  <a:pt x="71" y="61"/>
                  <a:pt x="69" y="63"/>
                </a:cubicBezTo>
                <a:cubicBezTo>
                  <a:pt x="67" y="66"/>
                  <a:pt x="67" y="66"/>
                  <a:pt x="67" y="66"/>
                </a:cubicBezTo>
                <a:cubicBezTo>
                  <a:pt x="67" y="68"/>
                  <a:pt x="65" y="69"/>
                  <a:pt x="64" y="69"/>
                </a:cubicBezTo>
                <a:close/>
                <a:moveTo>
                  <a:pt x="74" y="50"/>
                </a:moveTo>
                <a:cubicBezTo>
                  <a:pt x="73" y="50"/>
                  <a:pt x="72" y="50"/>
                  <a:pt x="71" y="49"/>
                </a:cubicBezTo>
                <a:cubicBezTo>
                  <a:pt x="69" y="48"/>
                  <a:pt x="69" y="45"/>
                  <a:pt x="70" y="43"/>
                </a:cubicBezTo>
                <a:cubicBezTo>
                  <a:pt x="72" y="40"/>
                  <a:pt x="72" y="40"/>
                  <a:pt x="72" y="40"/>
                </a:cubicBezTo>
                <a:cubicBezTo>
                  <a:pt x="73" y="37"/>
                  <a:pt x="76" y="37"/>
                  <a:pt x="78" y="38"/>
                </a:cubicBezTo>
                <a:cubicBezTo>
                  <a:pt x="80" y="39"/>
                  <a:pt x="81" y="42"/>
                  <a:pt x="80" y="44"/>
                </a:cubicBezTo>
                <a:cubicBezTo>
                  <a:pt x="77" y="48"/>
                  <a:pt x="77" y="48"/>
                  <a:pt x="77" y="48"/>
                </a:cubicBezTo>
                <a:cubicBezTo>
                  <a:pt x="77" y="49"/>
                  <a:pt x="75" y="50"/>
                  <a:pt x="74" y="50"/>
                </a:cubicBezTo>
                <a:close/>
                <a:moveTo>
                  <a:pt x="84" y="31"/>
                </a:moveTo>
                <a:cubicBezTo>
                  <a:pt x="83" y="31"/>
                  <a:pt x="83" y="31"/>
                  <a:pt x="82" y="31"/>
                </a:cubicBezTo>
                <a:cubicBezTo>
                  <a:pt x="80" y="29"/>
                  <a:pt x="79" y="27"/>
                  <a:pt x="80" y="24"/>
                </a:cubicBezTo>
                <a:cubicBezTo>
                  <a:pt x="83" y="21"/>
                  <a:pt x="83" y="21"/>
                  <a:pt x="83" y="21"/>
                </a:cubicBezTo>
                <a:cubicBezTo>
                  <a:pt x="84" y="19"/>
                  <a:pt x="87" y="18"/>
                  <a:pt x="89" y="19"/>
                </a:cubicBezTo>
                <a:cubicBezTo>
                  <a:pt x="91" y="20"/>
                  <a:pt x="91" y="23"/>
                  <a:pt x="90" y="25"/>
                </a:cubicBezTo>
                <a:cubicBezTo>
                  <a:pt x="88" y="29"/>
                  <a:pt x="88" y="29"/>
                  <a:pt x="88" y="29"/>
                </a:cubicBezTo>
                <a:cubicBezTo>
                  <a:pt x="87" y="30"/>
                  <a:pt x="86" y="31"/>
                  <a:pt x="84" y="31"/>
                </a:cubicBezTo>
                <a:close/>
                <a:moveTo>
                  <a:pt x="95" y="13"/>
                </a:moveTo>
                <a:cubicBezTo>
                  <a:pt x="95" y="13"/>
                  <a:pt x="94" y="12"/>
                  <a:pt x="93" y="12"/>
                </a:cubicBezTo>
                <a:cubicBezTo>
                  <a:pt x="91" y="11"/>
                  <a:pt x="90" y="8"/>
                  <a:pt x="92" y="6"/>
                </a:cubicBezTo>
                <a:cubicBezTo>
                  <a:pt x="94" y="2"/>
                  <a:pt x="94" y="2"/>
                  <a:pt x="94" y="2"/>
                </a:cubicBezTo>
                <a:cubicBezTo>
                  <a:pt x="95" y="0"/>
                  <a:pt x="98" y="0"/>
                  <a:pt x="100" y="1"/>
                </a:cubicBezTo>
                <a:cubicBezTo>
                  <a:pt x="102" y="2"/>
                  <a:pt x="103" y="5"/>
                  <a:pt x="101" y="7"/>
                </a:cubicBezTo>
                <a:cubicBezTo>
                  <a:pt x="99" y="11"/>
                  <a:pt x="99" y="11"/>
                  <a:pt x="99" y="11"/>
                </a:cubicBezTo>
                <a:cubicBezTo>
                  <a:pt x="98" y="12"/>
                  <a:pt x="97" y="13"/>
                  <a:pt x="95" y="1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0" name="Freeform: Shape 7"/>
          <p:cNvSpPr/>
          <p:nvPr/>
        </p:nvSpPr>
        <p:spPr bwMode="auto">
          <a:xfrm>
            <a:off x="504622" y="3905655"/>
            <a:ext cx="23337" cy="18475"/>
          </a:xfrm>
          <a:custGeom>
            <a:avLst/>
            <a:gdLst>
              <a:gd name="T0" fmla="*/ 9 w 10"/>
              <a:gd name="T1" fmla="*/ 8 h 8"/>
              <a:gd name="T2" fmla="*/ 4 w 10"/>
              <a:gd name="T3" fmla="*/ 7 h 8"/>
              <a:gd name="T4" fmla="*/ 0 w 10"/>
              <a:gd name="T5" fmla="*/ 6 h 8"/>
              <a:gd name="T6" fmla="*/ 1 w 10"/>
              <a:gd name="T7" fmla="*/ 4 h 8"/>
              <a:gd name="T8" fmla="*/ 6 w 10"/>
              <a:gd name="T9" fmla="*/ 1 h 8"/>
              <a:gd name="T10" fmla="*/ 9 w 10"/>
              <a:gd name="T11" fmla="*/ 6 h 8"/>
              <a:gd name="T12" fmla="*/ 9 w 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9" y="8"/>
                </a:moveTo>
                <a:cubicBezTo>
                  <a:pt x="4" y="7"/>
                  <a:pt x="4" y="7"/>
                  <a:pt x="4" y="7"/>
                </a:cubicBezTo>
                <a:cubicBezTo>
                  <a:pt x="0" y="6"/>
                  <a:pt x="0" y="6"/>
                  <a:pt x="0" y="6"/>
                </a:cubicBezTo>
                <a:cubicBezTo>
                  <a:pt x="1" y="4"/>
                  <a:pt x="1" y="4"/>
                  <a:pt x="1" y="4"/>
                </a:cubicBezTo>
                <a:cubicBezTo>
                  <a:pt x="1" y="2"/>
                  <a:pt x="3" y="0"/>
                  <a:pt x="6" y="1"/>
                </a:cubicBezTo>
                <a:cubicBezTo>
                  <a:pt x="8" y="1"/>
                  <a:pt x="10" y="3"/>
                  <a:pt x="9" y="6"/>
                </a:cubicBezTo>
                <a:lnTo>
                  <a:pt x="9" y="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1" name="Freeform: Shape 8"/>
          <p:cNvSpPr/>
          <p:nvPr/>
        </p:nvSpPr>
        <p:spPr bwMode="auto">
          <a:xfrm>
            <a:off x="1801748" y="2619226"/>
            <a:ext cx="25282" cy="22364"/>
          </a:xfrm>
          <a:custGeom>
            <a:avLst/>
            <a:gdLst>
              <a:gd name="T0" fmla="*/ 4 w 11"/>
              <a:gd name="T1" fmla="*/ 10 h 10"/>
              <a:gd name="T2" fmla="*/ 0 w 11"/>
              <a:gd name="T3" fmla="*/ 6 h 10"/>
              <a:gd name="T4" fmla="*/ 4 w 11"/>
              <a:gd name="T5" fmla="*/ 1 h 10"/>
              <a:gd name="T6" fmla="*/ 6 w 11"/>
              <a:gd name="T7" fmla="*/ 0 h 10"/>
              <a:gd name="T8" fmla="*/ 11 w 11"/>
              <a:gd name="T9" fmla="*/ 4 h 10"/>
              <a:gd name="T10" fmla="*/ 7 w 11"/>
              <a:gd name="T11" fmla="*/ 9 h 10"/>
              <a:gd name="T12" fmla="*/ 5 w 11"/>
              <a:gd name="T13" fmla="*/ 9 h 10"/>
              <a:gd name="T14" fmla="*/ 4 w 1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10"/>
                </a:moveTo>
                <a:cubicBezTo>
                  <a:pt x="2" y="10"/>
                  <a:pt x="1" y="8"/>
                  <a:pt x="0" y="6"/>
                </a:cubicBezTo>
                <a:cubicBezTo>
                  <a:pt x="0" y="4"/>
                  <a:pt x="1" y="1"/>
                  <a:pt x="4" y="1"/>
                </a:cubicBezTo>
                <a:cubicBezTo>
                  <a:pt x="6" y="0"/>
                  <a:pt x="6" y="0"/>
                  <a:pt x="6" y="0"/>
                </a:cubicBezTo>
                <a:cubicBezTo>
                  <a:pt x="8" y="0"/>
                  <a:pt x="10" y="1"/>
                  <a:pt x="11" y="4"/>
                </a:cubicBezTo>
                <a:cubicBezTo>
                  <a:pt x="11" y="6"/>
                  <a:pt x="10" y="9"/>
                  <a:pt x="7" y="9"/>
                </a:cubicBezTo>
                <a:cubicBezTo>
                  <a:pt x="5" y="9"/>
                  <a:pt x="5" y="9"/>
                  <a:pt x="5" y="9"/>
                </a:cubicBezTo>
                <a:lnTo>
                  <a:pt x="4" y="1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 name="Freeform: Shape 9"/>
          <p:cNvSpPr/>
          <p:nvPr/>
        </p:nvSpPr>
        <p:spPr bwMode="auto">
          <a:xfrm>
            <a:off x="1238752" y="2627977"/>
            <a:ext cx="545493" cy="237255"/>
          </a:xfrm>
          <a:custGeom>
            <a:avLst/>
            <a:gdLst>
              <a:gd name="T0" fmla="*/ 2 w 237"/>
              <a:gd name="T1" fmla="*/ 101 h 103"/>
              <a:gd name="T2" fmla="*/ 7 w 237"/>
              <a:gd name="T3" fmla="*/ 93 h 103"/>
              <a:gd name="T4" fmla="*/ 11 w 237"/>
              <a:gd name="T5" fmla="*/ 100 h 103"/>
              <a:gd name="T6" fmla="*/ 5 w 237"/>
              <a:gd name="T7" fmla="*/ 103 h 103"/>
              <a:gd name="T8" fmla="*/ 20 w 237"/>
              <a:gd name="T9" fmla="*/ 90 h 103"/>
              <a:gd name="T10" fmla="*/ 26 w 237"/>
              <a:gd name="T11" fmla="*/ 81 h 103"/>
              <a:gd name="T12" fmla="*/ 30 w 237"/>
              <a:gd name="T13" fmla="*/ 89 h 103"/>
              <a:gd name="T14" fmla="*/ 24 w 237"/>
              <a:gd name="T15" fmla="*/ 92 h 103"/>
              <a:gd name="T16" fmla="*/ 39 w 237"/>
              <a:gd name="T17" fmla="*/ 79 h 103"/>
              <a:gd name="T18" fmla="*/ 45 w 237"/>
              <a:gd name="T19" fmla="*/ 70 h 103"/>
              <a:gd name="T20" fmla="*/ 49 w 237"/>
              <a:gd name="T21" fmla="*/ 78 h 103"/>
              <a:gd name="T22" fmla="*/ 43 w 237"/>
              <a:gd name="T23" fmla="*/ 81 h 103"/>
              <a:gd name="T24" fmla="*/ 59 w 237"/>
              <a:gd name="T25" fmla="*/ 68 h 103"/>
              <a:gd name="T26" fmla="*/ 65 w 237"/>
              <a:gd name="T27" fmla="*/ 60 h 103"/>
              <a:gd name="T28" fmla="*/ 69 w 237"/>
              <a:gd name="T29" fmla="*/ 68 h 103"/>
              <a:gd name="T30" fmla="*/ 63 w 237"/>
              <a:gd name="T31" fmla="*/ 71 h 103"/>
              <a:gd name="T32" fmla="*/ 79 w 237"/>
              <a:gd name="T33" fmla="*/ 58 h 103"/>
              <a:gd name="T34" fmla="*/ 85 w 237"/>
              <a:gd name="T35" fmla="*/ 50 h 103"/>
              <a:gd name="T36" fmla="*/ 88 w 237"/>
              <a:gd name="T37" fmla="*/ 58 h 103"/>
              <a:gd name="T38" fmla="*/ 83 w 237"/>
              <a:gd name="T39" fmla="*/ 61 h 103"/>
              <a:gd name="T40" fmla="*/ 99 w 237"/>
              <a:gd name="T41" fmla="*/ 49 h 103"/>
              <a:gd name="T42" fmla="*/ 105 w 237"/>
              <a:gd name="T43" fmla="*/ 41 h 103"/>
              <a:gd name="T44" fmla="*/ 108 w 237"/>
              <a:gd name="T45" fmla="*/ 50 h 103"/>
              <a:gd name="T46" fmla="*/ 103 w 237"/>
              <a:gd name="T47" fmla="*/ 52 h 103"/>
              <a:gd name="T48" fmla="*/ 119 w 237"/>
              <a:gd name="T49" fmla="*/ 40 h 103"/>
              <a:gd name="T50" fmla="*/ 125 w 237"/>
              <a:gd name="T51" fmla="*/ 33 h 103"/>
              <a:gd name="T52" fmla="*/ 129 w 237"/>
              <a:gd name="T53" fmla="*/ 41 h 103"/>
              <a:gd name="T54" fmla="*/ 123 w 237"/>
              <a:gd name="T55" fmla="*/ 43 h 103"/>
              <a:gd name="T56" fmla="*/ 139 w 237"/>
              <a:gd name="T57" fmla="*/ 32 h 103"/>
              <a:gd name="T58" fmla="*/ 146 w 237"/>
              <a:gd name="T59" fmla="*/ 25 h 103"/>
              <a:gd name="T60" fmla="*/ 149 w 237"/>
              <a:gd name="T61" fmla="*/ 33 h 103"/>
              <a:gd name="T62" fmla="*/ 143 w 237"/>
              <a:gd name="T63" fmla="*/ 35 h 103"/>
              <a:gd name="T64" fmla="*/ 160 w 237"/>
              <a:gd name="T65" fmla="*/ 25 h 103"/>
              <a:gd name="T66" fmla="*/ 167 w 237"/>
              <a:gd name="T67" fmla="*/ 18 h 103"/>
              <a:gd name="T68" fmla="*/ 170 w 237"/>
              <a:gd name="T69" fmla="*/ 26 h 103"/>
              <a:gd name="T70" fmla="*/ 164 w 237"/>
              <a:gd name="T71" fmla="*/ 28 h 103"/>
              <a:gd name="T72" fmla="*/ 181 w 237"/>
              <a:gd name="T73" fmla="*/ 18 h 103"/>
              <a:gd name="T74" fmla="*/ 188 w 237"/>
              <a:gd name="T75" fmla="*/ 11 h 103"/>
              <a:gd name="T76" fmla="*/ 191 w 237"/>
              <a:gd name="T77" fmla="*/ 20 h 103"/>
              <a:gd name="T78" fmla="*/ 185 w 237"/>
              <a:gd name="T79" fmla="*/ 21 h 103"/>
              <a:gd name="T80" fmla="*/ 202 w 237"/>
              <a:gd name="T81" fmla="*/ 12 h 103"/>
              <a:gd name="T82" fmla="*/ 210 w 237"/>
              <a:gd name="T83" fmla="*/ 6 h 103"/>
              <a:gd name="T84" fmla="*/ 212 w 237"/>
              <a:gd name="T85" fmla="*/ 14 h 103"/>
              <a:gd name="T86" fmla="*/ 207 w 237"/>
              <a:gd name="T87" fmla="*/ 15 h 103"/>
              <a:gd name="T88" fmla="*/ 224 w 237"/>
              <a:gd name="T89" fmla="*/ 7 h 103"/>
              <a:gd name="T90" fmla="*/ 231 w 237"/>
              <a:gd name="T91" fmla="*/ 0 h 103"/>
              <a:gd name="T92" fmla="*/ 233 w 237"/>
              <a:gd name="T93" fmla="*/ 9 h 103"/>
              <a:gd name="T94" fmla="*/ 228 w 237"/>
              <a:gd name="T95"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7" h="103">
                <a:moveTo>
                  <a:pt x="5" y="103"/>
                </a:moveTo>
                <a:cubicBezTo>
                  <a:pt x="4" y="103"/>
                  <a:pt x="3" y="103"/>
                  <a:pt x="2" y="101"/>
                </a:cubicBezTo>
                <a:cubicBezTo>
                  <a:pt x="0" y="99"/>
                  <a:pt x="1" y="96"/>
                  <a:pt x="3" y="95"/>
                </a:cubicBezTo>
                <a:cubicBezTo>
                  <a:pt x="7" y="93"/>
                  <a:pt x="7" y="93"/>
                  <a:pt x="7" y="93"/>
                </a:cubicBezTo>
                <a:cubicBezTo>
                  <a:pt x="9" y="92"/>
                  <a:pt x="12" y="92"/>
                  <a:pt x="13" y="94"/>
                </a:cubicBezTo>
                <a:cubicBezTo>
                  <a:pt x="14" y="96"/>
                  <a:pt x="14" y="99"/>
                  <a:pt x="11" y="100"/>
                </a:cubicBezTo>
                <a:cubicBezTo>
                  <a:pt x="8" y="103"/>
                  <a:pt x="8" y="103"/>
                  <a:pt x="8" y="103"/>
                </a:cubicBezTo>
                <a:cubicBezTo>
                  <a:pt x="7" y="103"/>
                  <a:pt x="6" y="103"/>
                  <a:pt x="5" y="103"/>
                </a:cubicBezTo>
                <a:close/>
                <a:moveTo>
                  <a:pt x="24" y="92"/>
                </a:moveTo>
                <a:cubicBezTo>
                  <a:pt x="23" y="92"/>
                  <a:pt x="21" y="91"/>
                  <a:pt x="20" y="90"/>
                </a:cubicBezTo>
                <a:cubicBezTo>
                  <a:pt x="19" y="88"/>
                  <a:pt x="20" y="85"/>
                  <a:pt x="22" y="84"/>
                </a:cubicBezTo>
                <a:cubicBezTo>
                  <a:pt x="26" y="81"/>
                  <a:pt x="26" y="81"/>
                  <a:pt x="26" y="81"/>
                </a:cubicBezTo>
                <a:cubicBezTo>
                  <a:pt x="28" y="80"/>
                  <a:pt x="31" y="81"/>
                  <a:pt x="32" y="83"/>
                </a:cubicBezTo>
                <a:cubicBezTo>
                  <a:pt x="33" y="85"/>
                  <a:pt x="32" y="88"/>
                  <a:pt x="30" y="89"/>
                </a:cubicBezTo>
                <a:cubicBezTo>
                  <a:pt x="26" y="91"/>
                  <a:pt x="26" y="91"/>
                  <a:pt x="26" y="91"/>
                </a:cubicBezTo>
                <a:cubicBezTo>
                  <a:pt x="26" y="92"/>
                  <a:pt x="25" y="92"/>
                  <a:pt x="24" y="92"/>
                </a:cubicBezTo>
                <a:close/>
                <a:moveTo>
                  <a:pt x="43" y="81"/>
                </a:moveTo>
                <a:cubicBezTo>
                  <a:pt x="42" y="81"/>
                  <a:pt x="40" y="80"/>
                  <a:pt x="39" y="79"/>
                </a:cubicBezTo>
                <a:cubicBezTo>
                  <a:pt x="38" y="76"/>
                  <a:pt x="39" y="74"/>
                  <a:pt x="41" y="73"/>
                </a:cubicBezTo>
                <a:cubicBezTo>
                  <a:pt x="45" y="70"/>
                  <a:pt x="45" y="70"/>
                  <a:pt x="45" y="70"/>
                </a:cubicBezTo>
                <a:cubicBezTo>
                  <a:pt x="47" y="69"/>
                  <a:pt x="50" y="70"/>
                  <a:pt x="51" y="72"/>
                </a:cubicBezTo>
                <a:cubicBezTo>
                  <a:pt x="52" y="74"/>
                  <a:pt x="51" y="77"/>
                  <a:pt x="49" y="78"/>
                </a:cubicBezTo>
                <a:cubicBezTo>
                  <a:pt x="45" y="80"/>
                  <a:pt x="45" y="80"/>
                  <a:pt x="45" y="80"/>
                </a:cubicBezTo>
                <a:cubicBezTo>
                  <a:pt x="45" y="81"/>
                  <a:pt x="44" y="81"/>
                  <a:pt x="43" y="81"/>
                </a:cubicBezTo>
                <a:close/>
                <a:moveTo>
                  <a:pt x="63" y="71"/>
                </a:moveTo>
                <a:cubicBezTo>
                  <a:pt x="61" y="71"/>
                  <a:pt x="60" y="70"/>
                  <a:pt x="59" y="68"/>
                </a:cubicBezTo>
                <a:cubicBezTo>
                  <a:pt x="58" y="66"/>
                  <a:pt x="59" y="63"/>
                  <a:pt x="61" y="62"/>
                </a:cubicBezTo>
                <a:cubicBezTo>
                  <a:pt x="65" y="60"/>
                  <a:pt x="65" y="60"/>
                  <a:pt x="65" y="60"/>
                </a:cubicBezTo>
                <a:cubicBezTo>
                  <a:pt x="67" y="59"/>
                  <a:pt x="70" y="60"/>
                  <a:pt x="71" y="62"/>
                </a:cubicBezTo>
                <a:cubicBezTo>
                  <a:pt x="72" y="64"/>
                  <a:pt x="71" y="67"/>
                  <a:pt x="69" y="68"/>
                </a:cubicBezTo>
                <a:cubicBezTo>
                  <a:pt x="65" y="70"/>
                  <a:pt x="65" y="70"/>
                  <a:pt x="65" y="70"/>
                </a:cubicBezTo>
                <a:cubicBezTo>
                  <a:pt x="64" y="70"/>
                  <a:pt x="63" y="71"/>
                  <a:pt x="63" y="71"/>
                </a:cubicBezTo>
                <a:close/>
                <a:moveTo>
                  <a:pt x="83" y="61"/>
                </a:moveTo>
                <a:cubicBezTo>
                  <a:pt x="81" y="61"/>
                  <a:pt x="79" y="60"/>
                  <a:pt x="79" y="58"/>
                </a:cubicBezTo>
                <a:cubicBezTo>
                  <a:pt x="77" y="56"/>
                  <a:pt x="78" y="53"/>
                  <a:pt x="81" y="52"/>
                </a:cubicBezTo>
                <a:cubicBezTo>
                  <a:pt x="85" y="50"/>
                  <a:pt x="85" y="50"/>
                  <a:pt x="85" y="50"/>
                </a:cubicBezTo>
                <a:cubicBezTo>
                  <a:pt x="87" y="49"/>
                  <a:pt x="89" y="50"/>
                  <a:pt x="91" y="53"/>
                </a:cubicBezTo>
                <a:cubicBezTo>
                  <a:pt x="92" y="55"/>
                  <a:pt x="91" y="57"/>
                  <a:pt x="88" y="58"/>
                </a:cubicBezTo>
                <a:cubicBezTo>
                  <a:pt x="84" y="60"/>
                  <a:pt x="84" y="60"/>
                  <a:pt x="84" y="60"/>
                </a:cubicBezTo>
                <a:cubicBezTo>
                  <a:pt x="84" y="61"/>
                  <a:pt x="83" y="61"/>
                  <a:pt x="83" y="61"/>
                </a:cubicBezTo>
                <a:close/>
                <a:moveTo>
                  <a:pt x="103" y="52"/>
                </a:moveTo>
                <a:cubicBezTo>
                  <a:pt x="101" y="52"/>
                  <a:pt x="99" y="51"/>
                  <a:pt x="99" y="49"/>
                </a:cubicBezTo>
                <a:cubicBezTo>
                  <a:pt x="98" y="47"/>
                  <a:pt x="99" y="44"/>
                  <a:pt x="101" y="43"/>
                </a:cubicBezTo>
                <a:cubicBezTo>
                  <a:pt x="105" y="41"/>
                  <a:pt x="105" y="41"/>
                  <a:pt x="105" y="41"/>
                </a:cubicBezTo>
                <a:cubicBezTo>
                  <a:pt x="107" y="40"/>
                  <a:pt x="110" y="41"/>
                  <a:pt x="111" y="44"/>
                </a:cubicBezTo>
                <a:cubicBezTo>
                  <a:pt x="112" y="46"/>
                  <a:pt x="111" y="49"/>
                  <a:pt x="108" y="50"/>
                </a:cubicBezTo>
                <a:cubicBezTo>
                  <a:pt x="104" y="51"/>
                  <a:pt x="104" y="51"/>
                  <a:pt x="104" y="51"/>
                </a:cubicBezTo>
                <a:cubicBezTo>
                  <a:pt x="104" y="52"/>
                  <a:pt x="103" y="52"/>
                  <a:pt x="103" y="52"/>
                </a:cubicBezTo>
                <a:close/>
                <a:moveTo>
                  <a:pt x="123" y="43"/>
                </a:moveTo>
                <a:cubicBezTo>
                  <a:pt x="121" y="43"/>
                  <a:pt x="119" y="42"/>
                  <a:pt x="119" y="40"/>
                </a:cubicBezTo>
                <a:cubicBezTo>
                  <a:pt x="118" y="38"/>
                  <a:pt x="119" y="35"/>
                  <a:pt x="121" y="35"/>
                </a:cubicBezTo>
                <a:cubicBezTo>
                  <a:pt x="125" y="33"/>
                  <a:pt x="125" y="33"/>
                  <a:pt x="125" y="33"/>
                </a:cubicBezTo>
                <a:cubicBezTo>
                  <a:pt x="128" y="32"/>
                  <a:pt x="130" y="33"/>
                  <a:pt x="131" y="35"/>
                </a:cubicBezTo>
                <a:cubicBezTo>
                  <a:pt x="132" y="38"/>
                  <a:pt x="131" y="40"/>
                  <a:pt x="129" y="41"/>
                </a:cubicBezTo>
                <a:cubicBezTo>
                  <a:pt x="125" y="43"/>
                  <a:pt x="125" y="43"/>
                  <a:pt x="125" y="43"/>
                </a:cubicBezTo>
                <a:cubicBezTo>
                  <a:pt x="124" y="43"/>
                  <a:pt x="123" y="43"/>
                  <a:pt x="123" y="43"/>
                </a:cubicBezTo>
                <a:close/>
                <a:moveTo>
                  <a:pt x="143" y="35"/>
                </a:moveTo>
                <a:cubicBezTo>
                  <a:pt x="142" y="35"/>
                  <a:pt x="140" y="34"/>
                  <a:pt x="139" y="32"/>
                </a:cubicBezTo>
                <a:cubicBezTo>
                  <a:pt x="138" y="30"/>
                  <a:pt x="140" y="27"/>
                  <a:pt x="142" y="27"/>
                </a:cubicBezTo>
                <a:cubicBezTo>
                  <a:pt x="146" y="25"/>
                  <a:pt x="146" y="25"/>
                  <a:pt x="146" y="25"/>
                </a:cubicBezTo>
                <a:cubicBezTo>
                  <a:pt x="148" y="24"/>
                  <a:pt x="151" y="26"/>
                  <a:pt x="152" y="28"/>
                </a:cubicBezTo>
                <a:cubicBezTo>
                  <a:pt x="153" y="30"/>
                  <a:pt x="151" y="33"/>
                  <a:pt x="149" y="33"/>
                </a:cubicBezTo>
                <a:cubicBezTo>
                  <a:pt x="145" y="35"/>
                  <a:pt x="145" y="35"/>
                  <a:pt x="145" y="35"/>
                </a:cubicBezTo>
                <a:cubicBezTo>
                  <a:pt x="144" y="35"/>
                  <a:pt x="144" y="35"/>
                  <a:pt x="143" y="35"/>
                </a:cubicBezTo>
                <a:close/>
                <a:moveTo>
                  <a:pt x="164" y="28"/>
                </a:moveTo>
                <a:cubicBezTo>
                  <a:pt x="162" y="28"/>
                  <a:pt x="161" y="27"/>
                  <a:pt x="160" y="25"/>
                </a:cubicBezTo>
                <a:cubicBezTo>
                  <a:pt x="159" y="23"/>
                  <a:pt x="161" y="20"/>
                  <a:pt x="163" y="19"/>
                </a:cubicBezTo>
                <a:cubicBezTo>
                  <a:pt x="167" y="18"/>
                  <a:pt x="167" y="18"/>
                  <a:pt x="167" y="18"/>
                </a:cubicBezTo>
                <a:cubicBezTo>
                  <a:pt x="169" y="17"/>
                  <a:pt x="172" y="18"/>
                  <a:pt x="173" y="21"/>
                </a:cubicBezTo>
                <a:cubicBezTo>
                  <a:pt x="173" y="23"/>
                  <a:pt x="172" y="26"/>
                  <a:pt x="170" y="26"/>
                </a:cubicBezTo>
                <a:cubicBezTo>
                  <a:pt x="166" y="28"/>
                  <a:pt x="166" y="28"/>
                  <a:pt x="166" y="28"/>
                </a:cubicBezTo>
                <a:cubicBezTo>
                  <a:pt x="165" y="28"/>
                  <a:pt x="165" y="28"/>
                  <a:pt x="164" y="28"/>
                </a:cubicBezTo>
                <a:close/>
                <a:moveTo>
                  <a:pt x="185" y="21"/>
                </a:moveTo>
                <a:cubicBezTo>
                  <a:pt x="183" y="21"/>
                  <a:pt x="182" y="20"/>
                  <a:pt x="181" y="18"/>
                </a:cubicBezTo>
                <a:cubicBezTo>
                  <a:pt x="180" y="16"/>
                  <a:pt x="182" y="13"/>
                  <a:pt x="184" y="13"/>
                </a:cubicBezTo>
                <a:cubicBezTo>
                  <a:pt x="188" y="11"/>
                  <a:pt x="188" y="11"/>
                  <a:pt x="188" y="11"/>
                </a:cubicBezTo>
                <a:cubicBezTo>
                  <a:pt x="191" y="11"/>
                  <a:pt x="193" y="12"/>
                  <a:pt x="194" y="14"/>
                </a:cubicBezTo>
                <a:cubicBezTo>
                  <a:pt x="194" y="17"/>
                  <a:pt x="193" y="19"/>
                  <a:pt x="191" y="20"/>
                </a:cubicBezTo>
                <a:cubicBezTo>
                  <a:pt x="187" y="21"/>
                  <a:pt x="187" y="21"/>
                  <a:pt x="187" y="21"/>
                </a:cubicBezTo>
                <a:cubicBezTo>
                  <a:pt x="186" y="21"/>
                  <a:pt x="186" y="21"/>
                  <a:pt x="185" y="21"/>
                </a:cubicBezTo>
                <a:close/>
                <a:moveTo>
                  <a:pt x="207" y="15"/>
                </a:moveTo>
                <a:cubicBezTo>
                  <a:pt x="205" y="15"/>
                  <a:pt x="203" y="14"/>
                  <a:pt x="202" y="12"/>
                </a:cubicBezTo>
                <a:cubicBezTo>
                  <a:pt x="202" y="10"/>
                  <a:pt x="203" y="7"/>
                  <a:pt x="205" y="7"/>
                </a:cubicBezTo>
                <a:cubicBezTo>
                  <a:pt x="210" y="6"/>
                  <a:pt x="210" y="6"/>
                  <a:pt x="210" y="6"/>
                </a:cubicBezTo>
                <a:cubicBezTo>
                  <a:pt x="212" y="5"/>
                  <a:pt x="214" y="6"/>
                  <a:pt x="215" y="9"/>
                </a:cubicBezTo>
                <a:cubicBezTo>
                  <a:pt x="216" y="11"/>
                  <a:pt x="214" y="14"/>
                  <a:pt x="212" y="14"/>
                </a:cubicBezTo>
                <a:cubicBezTo>
                  <a:pt x="208" y="15"/>
                  <a:pt x="208" y="15"/>
                  <a:pt x="208" y="15"/>
                </a:cubicBezTo>
                <a:cubicBezTo>
                  <a:pt x="207" y="15"/>
                  <a:pt x="207" y="15"/>
                  <a:pt x="207" y="15"/>
                </a:cubicBezTo>
                <a:close/>
                <a:moveTo>
                  <a:pt x="228" y="10"/>
                </a:moveTo>
                <a:cubicBezTo>
                  <a:pt x="226" y="10"/>
                  <a:pt x="224" y="9"/>
                  <a:pt x="224" y="7"/>
                </a:cubicBezTo>
                <a:cubicBezTo>
                  <a:pt x="223" y="4"/>
                  <a:pt x="225" y="2"/>
                  <a:pt x="227" y="1"/>
                </a:cubicBezTo>
                <a:cubicBezTo>
                  <a:pt x="231" y="0"/>
                  <a:pt x="231" y="0"/>
                  <a:pt x="231" y="0"/>
                </a:cubicBezTo>
                <a:cubicBezTo>
                  <a:pt x="234" y="0"/>
                  <a:pt x="236" y="1"/>
                  <a:pt x="237" y="4"/>
                </a:cubicBezTo>
                <a:cubicBezTo>
                  <a:pt x="237" y="6"/>
                  <a:pt x="236" y="9"/>
                  <a:pt x="233" y="9"/>
                </a:cubicBezTo>
                <a:cubicBezTo>
                  <a:pt x="229" y="10"/>
                  <a:pt x="229" y="10"/>
                  <a:pt x="229" y="10"/>
                </a:cubicBezTo>
                <a:lnTo>
                  <a:pt x="228" y="1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 name="Freeform: Shape 10"/>
          <p:cNvSpPr/>
          <p:nvPr/>
        </p:nvSpPr>
        <p:spPr bwMode="auto">
          <a:xfrm>
            <a:off x="1201802" y="2865232"/>
            <a:ext cx="27226" cy="25282"/>
          </a:xfrm>
          <a:custGeom>
            <a:avLst/>
            <a:gdLst>
              <a:gd name="T0" fmla="*/ 5 w 12"/>
              <a:gd name="T1" fmla="*/ 11 h 11"/>
              <a:gd name="T2" fmla="*/ 1 w 12"/>
              <a:gd name="T3" fmla="*/ 9 h 11"/>
              <a:gd name="T4" fmla="*/ 2 w 12"/>
              <a:gd name="T5" fmla="*/ 3 h 11"/>
              <a:gd name="T6" fmla="*/ 4 w 12"/>
              <a:gd name="T7" fmla="*/ 2 h 11"/>
              <a:gd name="T8" fmla="*/ 10 w 12"/>
              <a:gd name="T9" fmla="*/ 3 h 11"/>
              <a:gd name="T10" fmla="*/ 9 w 12"/>
              <a:gd name="T11" fmla="*/ 9 h 11"/>
              <a:gd name="T12" fmla="*/ 7 w 12"/>
              <a:gd name="T13" fmla="*/ 10 h 11"/>
              <a:gd name="T14" fmla="*/ 5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5" y="11"/>
                </a:moveTo>
                <a:cubicBezTo>
                  <a:pt x="3" y="11"/>
                  <a:pt x="2" y="11"/>
                  <a:pt x="1" y="9"/>
                </a:cubicBezTo>
                <a:cubicBezTo>
                  <a:pt x="0" y="7"/>
                  <a:pt x="0" y="4"/>
                  <a:pt x="2" y="3"/>
                </a:cubicBezTo>
                <a:cubicBezTo>
                  <a:pt x="4" y="2"/>
                  <a:pt x="4" y="2"/>
                  <a:pt x="4" y="2"/>
                </a:cubicBezTo>
                <a:cubicBezTo>
                  <a:pt x="6" y="0"/>
                  <a:pt x="9" y="1"/>
                  <a:pt x="10" y="3"/>
                </a:cubicBezTo>
                <a:cubicBezTo>
                  <a:pt x="12" y="5"/>
                  <a:pt x="11" y="8"/>
                  <a:pt x="9" y="9"/>
                </a:cubicBezTo>
                <a:cubicBezTo>
                  <a:pt x="7" y="10"/>
                  <a:pt x="7" y="10"/>
                  <a:pt x="7" y="10"/>
                </a:cubicBezTo>
                <a:cubicBezTo>
                  <a:pt x="7" y="11"/>
                  <a:pt x="6" y="11"/>
                  <a:pt x="5" y="1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Freeform: Shape 11"/>
          <p:cNvSpPr/>
          <p:nvPr/>
        </p:nvSpPr>
        <p:spPr bwMode="auto">
          <a:xfrm>
            <a:off x="3044422" y="2865232"/>
            <a:ext cx="28199" cy="25282"/>
          </a:xfrm>
          <a:custGeom>
            <a:avLst/>
            <a:gdLst>
              <a:gd name="T0" fmla="*/ 7 w 12"/>
              <a:gd name="T1" fmla="*/ 11 h 11"/>
              <a:gd name="T2" fmla="*/ 4 w 12"/>
              <a:gd name="T3" fmla="*/ 10 h 11"/>
              <a:gd name="T4" fmla="*/ 2 w 12"/>
              <a:gd name="T5" fmla="*/ 9 h 11"/>
              <a:gd name="T6" fmla="*/ 1 w 12"/>
              <a:gd name="T7" fmla="*/ 2 h 11"/>
              <a:gd name="T8" fmla="*/ 7 w 12"/>
              <a:gd name="T9" fmla="*/ 1 h 11"/>
              <a:gd name="T10" fmla="*/ 9 w 12"/>
              <a:gd name="T11" fmla="*/ 2 h 11"/>
              <a:gd name="T12" fmla="*/ 10 w 12"/>
              <a:gd name="T13" fmla="*/ 9 h 11"/>
              <a:gd name="T14" fmla="*/ 7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11"/>
                </a:moveTo>
                <a:cubicBezTo>
                  <a:pt x="6" y="11"/>
                  <a:pt x="5" y="10"/>
                  <a:pt x="4" y="10"/>
                </a:cubicBezTo>
                <a:cubicBezTo>
                  <a:pt x="2" y="9"/>
                  <a:pt x="2" y="9"/>
                  <a:pt x="2" y="9"/>
                </a:cubicBezTo>
                <a:cubicBezTo>
                  <a:pt x="0" y="7"/>
                  <a:pt x="0" y="4"/>
                  <a:pt x="1" y="2"/>
                </a:cubicBezTo>
                <a:cubicBezTo>
                  <a:pt x="2" y="0"/>
                  <a:pt x="5" y="0"/>
                  <a:pt x="7" y="1"/>
                </a:cubicBezTo>
                <a:cubicBezTo>
                  <a:pt x="9" y="2"/>
                  <a:pt x="9" y="2"/>
                  <a:pt x="9" y="2"/>
                </a:cubicBezTo>
                <a:cubicBezTo>
                  <a:pt x="11" y="4"/>
                  <a:pt x="12" y="7"/>
                  <a:pt x="10" y="9"/>
                </a:cubicBezTo>
                <a:cubicBezTo>
                  <a:pt x="9" y="10"/>
                  <a:pt x="8" y="11"/>
                  <a:pt x="7" y="1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Freeform: Shape 12"/>
          <p:cNvSpPr/>
          <p:nvPr/>
        </p:nvSpPr>
        <p:spPr bwMode="auto">
          <a:xfrm>
            <a:off x="2478509" y="2626032"/>
            <a:ext cx="554244" cy="239200"/>
          </a:xfrm>
          <a:custGeom>
            <a:avLst/>
            <a:gdLst>
              <a:gd name="T0" fmla="*/ 233 w 241"/>
              <a:gd name="T1" fmla="*/ 103 h 104"/>
              <a:gd name="T2" fmla="*/ 228 w 241"/>
              <a:gd name="T3" fmla="*/ 94 h 104"/>
              <a:gd name="T4" fmla="*/ 238 w 241"/>
              <a:gd name="T5" fmla="*/ 95 h 104"/>
              <a:gd name="T6" fmla="*/ 236 w 241"/>
              <a:gd name="T7" fmla="*/ 104 h 104"/>
              <a:gd name="T8" fmla="*/ 214 w 241"/>
              <a:gd name="T9" fmla="*/ 91 h 104"/>
              <a:gd name="T10" fmla="*/ 209 w 241"/>
              <a:gd name="T11" fmla="*/ 83 h 104"/>
              <a:gd name="T12" fmla="*/ 219 w 241"/>
              <a:gd name="T13" fmla="*/ 84 h 104"/>
              <a:gd name="T14" fmla="*/ 217 w 241"/>
              <a:gd name="T15" fmla="*/ 92 h 104"/>
              <a:gd name="T16" fmla="*/ 195 w 241"/>
              <a:gd name="T17" fmla="*/ 80 h 104"/>
              <a:gd name="T18" fmla="*/ 189 w 241"/>
              <a:gd name="T19" fmla="*/ 72 h 104"/>
              <a:gd name="T20" fmla="*/ 199 w 241"/>
              <a:gd name="T21" fmla="*/ 73 h 104"/>
              <a:gd name="T22" fmla="*/ 197 w 241"/>
              <a:gd name="T23" fmla="*/ 81 h 104"/>
              <a:gd name="T24" fmla="*/ 175 w 241"/>
              <a:gd name="T25" fmla="*/ 70 h 104"/>
              <a:gd name="T26" fmla="*/ 170 w 241"/>
              <a:gd name="T27" fmla="*/ 62 h 104"/>
              <a:gd name="T28" fmla="*/ 179 w 241"/>
              <a:gd name="T29" fmla="*/ 62 h 104"/>
              <a:gd name="T30" fmla="*/ 177 w 241"/>
              <a:gd name="T31" fmla="*/ 70 h 104"/>
              <a:gd name="T32" fmla="*/ 156 w 241"/>
              <a:gd name="T33" fmla="*/ 60 h 104"/>
              <a:gd name="T34" fmla="*/ 149 w 241"/>
              <a:gd name="T35" fmla="*/ 52 h 104"/>
              <a:gd name="T36" fmla="*/ 159 w 241"/>
              <a:gd name="T37" fmla="*/ 52 h 104"/>
              <a:gd name="T38" fmla="*/ 157 w 241"/>
              <a:gd name="T39" fmla="*/ 61 h 104"/>
              <a:gd name="T40" fmla="*/ 135 w 241"/>
              <a:gd name="T41" fmla="*/ 51 h 104"/>
              <a:gd name="T42" fmla="*/ 129 w 241"/>
              <a:gd name="T43" fmla="*/ 43 h 104"/>
              <a:gd name="T44" fmla="*/ 139 w 241"/>
              <a:gd name="T45" fmla="*/ 43 h 104"/>
              <a:gd name="T46" fmla="*/ 137 w 241"/>
              <a:gd name="T47" fmla="*/ 51 h 104"/>
              <a:gd name="T48" fmla="*/ 115 w 241"/>
              <a:gd name="T49" fmla="*/ 43 h 104"/>
              <a:gd name="T50" fmla="*/ 108 w 241"/>
              <a:gd name="T51" fmla="*/ 35 h 104"/>
              <a:gd name="T52" fmla="*/ 118 w 241"/>
              <a:gd name="T53" fmla="*/ 34 h 104"/>
              <a:gd name="T54" fmla="*/ 116 w 241"/>
              <a:gd name="T55" fmla="*/ 43 h 104"/>
              <a:gd name="T56" fmla="*/ 94 w 241"/>
              <a:gd name="T57" fmla="*/ 35 h 104"/>
              <a:gd name="T58" fmla="*/ 87 w 241"/>
              <a:gd name="T59" fmla="*/ 28 h 104"/>
              <a:gd name="T60" fmla="*/ 97 w 241"/>
              <a:gd name="T61" fmla="*/ 26 h 104"/>
              <a:gd name="T62" fmla="*/ 95 w 241"/>
              <a:gd name="T63" fmla="*/ 35 h 104"/>
              <a:gd name="T64" fmla="*/ 73 w 241"/>
              <a:gd name="T65" fmla="*/ 27 h 104"/>
              <a:gd name="T66" fmla="*/ 66 w 241"/>
              <a:gd name="T67" fmla="*/ 21 h 104"/>
              <a:gd name="T68" fmla="*/ 76 w 241"/>
              <a:gd name="T69" fmla="*/ 19 h 104"/>
              <a:gd name="T70" fmla="*/ 74 w 241"/>
              <a:gd name="T71" fmla="*/ 28 h 104"/>
              <a:gd name="T72" fmla="*/ 52 w 241"/>
              <a:gd name="T73" fmla="*/ 21 h 104"/>
              <a:gd name="T74" fmla="*/ 44 w 241"/>
              <a:gd name="T75" fmla="*/ 14 h 104"/>
              <a:gd name="T76" fmla="*/ 54 w 241"/>
              <a:gd name="T77" fmla="*/ 12 h 104"/>
              <a:gd name="T78" fmla="*/ 53 w 241"/>
              <a:gd name="T79" fmla="*/ 21 h 104"/>
              <a:gd name="T80" fmla="*/ 30 w 241"/>
              <a:gd name="T81" fmla="*/ 15 h 104"/>
              <a:gd name="T82" fmla="*/ 23 w 241"/>
              <a:gd name="T83" fmla="*/ 9 h 104"/>
              <a:gd name="T84" fmla="*/ 32 w 241"/>
              <a:gd name="T85" fmla="*/ 7 h 104"/>
              <a:gd name="T86" fmla="*/ 31 w 241"/>
              <a:gd name="T87" fmla="*/ 15 h 104"/>
              <a:gd name="T88" fmla="*/ 9 w 241"/>
              <a:gd name="T89" fmla="*/ 10 h 104"/>
              <a:gd name="T90" fmla="*/ 1 w 241"/>
              <a:gd name="T91" fmla="*/ 4 h 104"/>
              <a:gd name="T92" fmla="*/ 11 w 241"/>
              <a:gd name="T93" fmla="*/ 1 h 104"/>
              <a:gd name="T94" fmla="*/ 10 w 241"/>
              <a:gd name="T95" fmla="*/ 1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1" h="104">
                <a:moveTo>
                  <a:pt x="236" y="104"/>
                </a:moveTo>
                <a:cubicBezTo>
                  <a:pt x="235" y="104"/>
                  <a:pt x="234" y="103"/>
                  <a:pt x="233" y="103"/>
                </a:cubicBezTo>
                <a:cubicBezTo>
                  <a:pt x="230" y="101"/>
                  <a:pt x="230" y="101"/>
                  <a:pt x="230" y="101"/>
                </a:cubicBezTo>
                <a:cubicBezTo>
                  <a:pt x="228" y="99"/>
                  <a:pt x="227" y="96"/>
                  <a:pt x="228" y="94"/>
                </a:cubicBezTo>
                <a:cubicBezTo>
                  <a:pt x="230" y="92"/>
                  <a:pt x="232" y="92"/>
                  <a:pt x="234" y="93"/>
                </a:cubicBezTo>
                <a:cubicBezTo>
                  <a:pt x="238" y="95"/>
                  <a:pt x="238" y="95"/>
                  <a:pt x="238" y="95"/>
                </a:cubicBezTo>
                <a:cubicBezTo>
                  <a:pt x="240" y="97"/>
                  <a:pt x="241" y="99"/>
                  <a:pt x="240" y="101"/>
                </a:cubicBezTo>
                <a:cubicBezTo>
                  <a:pt x="239" y="103"/>
                  <a:pt x="237" y="104"/>
                  <a:pt x="236" y="104"/>
                </a:cubicBezTo>
                <a:close/>
                <a:moveTo>
                  <a:pt x="217" y="92"/>
                </a:moveTo>
                <a:cubicBezTo>
                  <a:pt x="216" y="92"/>
                  <a:pt x="215" y="92"/>
                  <a:pt x="214" y="91"/>
                </a:cubicBezTo>
                <a:cubicBezTo>
                  <a:pt x="211" y="89"/>
                  <a:pt x="211" y="89"/>
                  <a:pt x="211" y="89"/>
                </a:cubicBezTo>
                <a:cubicBezTo>
                  <a:pt x="209" y="88"/>
                  <a:pt x="208" y="85"/>
                  <a:pt x="209" y="83"/>
                </a:cubicBezTo>
                <a:cubicBezTo>
                  <a:pt x="210" y="81"/>
                  <a:pt x="213" y="80"/>
                  <a:pt x="215" y="81"/>
                </a:cubicBezTo>
                <a:cubicBezTo>
                  <a:pt x="219" y="84"/>
                  <a:pt x="219" y="84"/>
                  <a:pt x="219" y="84"/>
                </a:cubicBezTo>
                <a:cubicBezTo>
                  <a:pt x="221" y="85"/>
                  <a:pt x="222" y="88"/>
                  <a:pt x="221" y="90"/>
                </a:cubicBezTo>
                <a:cubicBezTo>
                  <a:pt x="220" y="91"/>
                  <a:pt x="218" y="92"/>
                  <a:pt x="217" y="92"/>
                </a:cubicBezTo>
                <a:close/>
                <a:moveTo>
                  <a:pt x="197" y="81"/>
                </a:moveTo>
                <a:cubicBezTo>
                  <a:pt x="197" y="81"/>
                  <a:pt x="196" y="81"/>
                  <a:pt x="195" y="80"/>
                </a:cubicBezTo>
                <a:cubicBezTo>
                  <a:pt x="191" y="78"/>
                  <a:pt x="191" y="78"/>
                  <a:pt x="191" y="78"/>
                </a:cubicBezTo>
                <a:cubicBezTo>
                  <a:pt x="189" y="77"/>
                  <a:pt x="188" y="74"/>
                  <a:pt x="189" y="72"/>
                </a:cubicBezTo>
                <a:cubicBezTo>
                  <a:pt x="191" y="70"/>
                  <a:pt x="193" y="69"/>
                  <a:pt x="195" y="70"/>
                </a:cubicBezTo>
                <a:cubicBezTo>
                  <a:pt x="199" y="73"/>
                  <a:pt x="199" y="73"/>
                  <a:pt x="199" y="73"/>
                </a:cubicBezTo>
                <a:cubicBezTo>
                  <a:pt x="202" y="74"/>
                  <a:pt x="202" y="76"/>
                  <a:pt x="201" y="79"/>
                </a:cubicBezTo>
                <a:cubicBezTo>
                  <a:pt x="200" y="80"/>
                  <a:pt x="199" y="81"/>
                  <a:pt x="197" y="81"/>
                </a:cubicBezTo>
                <a:close/>
                <a:moveTo>
                  <a:pt x="177" y="70"/>
                </a:moveTo>
                <a:cubicBezTo>
                  <a:pt x="177" y="70"/>
                  <a:pt x="176" y="70"/>
                  <a:pt x="175" y="70"/>
                </a:cubicBezTo>
                <a:cubicBezTo>
                  <a:pt x="172" y="68"/>
                  <a:pt x="172" y="68"/>
                  <a:pt x="172" y="68"/>
                </a:cubicBezTo>
                <a:cubicBezTo>
                  <a:pt x="169" y="67"/>
                  <a:pt x="168" y="64"/>
                  <a:pt x="170" y="62"/>
                </a:cubicBezTo>
                <a:cubicBezTo>
                  <a:pt x="171" y="60"/>
                  <a:pt x="173" y="59"/>
                  <a:pt x="175" y="60"/>
                </a:cubicBezTo>
                <a:cubicBezTo>
                  <a:pt x="179" y="62"/>
                  <a:pt x="179" y="62"/>
                  <a:pt x="179" y="62"/>
                </a:cubicBezTo>
                <a:cubicBezTo>
                  <a:pt x="182" y="63"/>
                  <a:pt x="183" y="66"/>
                  <a:pt x="181" y="68"/>
                </a:cubicBezTo>
                <a:cubicBezTo>
                  <a:pt x="181" y="70"/>
                  <a:pt x="179" y="70"/>
                  <a:pt x="177" y="70"/>
                </a:cubicBezTo>
                <a:close/>
                <a:moveTo>
                  <a:pt x="157" y="61"/>
                </a:moveTo>
                <a:cubicBezTo>
                  <a:pt x="157" y="61"/>
                  <a:pt x="156" y="60"/>
                  <a:pt x="156" y="60"/>
                </a:cubicBezTo>
                <a:cubicBezTo>
                  <a:pt x="151" y="58"/>
                  <a:pt x="151" y="58"/>
                  <a:pt x="151" y="58"/>
                </a:cubicBezTo>
                <a:cubicBezTo>
                  <a:pt x="149" y="57"/>
                  <a:pt x="148" y="55"/>
                  <a:pt x="149" y="52"/>
                </a:cubicBezTo>
                <a:cubicBezTo>
                  <a:pt x="150" y="50"/>
                  <a:pt x="153" y="49"/>
                  <a:pt x="155" y="50"/>
                </a:cubicBezTo>
                <a:cubicBezTo>
                  <a:pt x="159" y="52"/>
                  <a:pt x="159" y="52"/>
                  <a:pt x="159" y="52"/>
                </a:cubicBezTo>
                <a:cubicBezTo>
                  <a:pt x="161" y="53"/>
                  <a:pt x="162" y="56"/>
                  <a:pt x="161" y="58"/>
                </a:cubicBezTo>
                <a:cubicBezTo>
                  <a:pt x="161" y="60"/>
                  <a:pt x="159" y="61"/>
                  <a:pt x="157" y="61"/>
                </a:cubicBezTo>
                <a:close/>
                <a:moveTo>
                  <a:pt x="137" y="51"/>
                </a:moveTo>
                <a:cubicBezTo>
                  <a:pt x="136" y="51"/>
                  <a:pt x="136" y="51"/>
                  <a:pt x="135" y="51"/>
                </a:cubicBezTo>
                <a:cubicBezTo>
                  <a:pt x="131" y="49"/>
                  <a:pt x="131" y="49"/>
                  <a:pt x="131" y="49"/>
                </a:cubicBezTo>
                <a:cubicBezTo>
                  <a:pt x="129" y="48"/>
                  <a:pt x="128" y="46"/>
                  <a:pt x="129" y="43"/>
                </a:cubicBezTo>
                <a:cubicBezTo>
                  <a:pt x="130" y="41"/>
                  <a:pt x="132" y="40"/>
                  <a:pt x="135" y="41"/>
                </a:cubicBezTo>
                <a:cubicBezTo>
                  <a:pt x="139" y="43"/>
                  <a:pt x="139" y="43"/>
                  <a:pt x="139" y="43"/>
                </a:cubicBezTo>
                <a:cubicBezTo>
                  <a:pt x="141" y="44"/>
                  <a:pt x="142" y="46"/>
                  <a:pt x="141" y="49"/>
                </a:cubicBezTo>
                <a:cubicBezTo>
                  <a:pt x="140" y="50"/>
                  <a:pt x="139" y="51"/>
                  <a:pt x="137" y="51"/>
                </a:cubicBezTo>
                <a:close/>
                <a:moveTo>
                  <a:pt x="116" y="43"/>
                </a:moveTo>
                <a:cubicBezTo>
                  <a:pt x="116" y="43"/>
                  <a:pt x="115" y="43"/>
                  <a:pt x="115" y="43"/>
                </a:cubicBezTo>
                <a:cubicBezTo>
                  <a:pt x="111" y="41"/>
                  <a:pt x="111" y="41"/>
                  <a:pt x="111" y="41"/>
                </a:cubicBezTo>
                <a:cubicBezTo>
                  <a:pt x="108" y="40"/>
                  <a:pt x="107" y="37"/>
                  <a:pt x="108" y="35"/>
                </a:cubicBezTo>
                <a:cubicBezTo>
                  <a:pt x="109" y="33"/>
                  <a:pt x="112" y="32"/>
                  <a:pt x="114" y="33"/>
                </a:cubicBezTo>
                <a:cubicBezTo>
                  <a:pt x="118" y="34"/>
                  <a:pt x="118" y="34"/>
                  <a:pt x="118" y="34"/>
                </a:cubicBezTo>
                <a:cubicBezTo>
                  <a:pt x="120" y="35"/>
                  <a:pt x="121" y="38"/>
                  <a:pt x="120" y="40"/>
                </a:cubicBezTo>
                <a:cubicBezTo>
                  <a:pt x="120" y="42"/>
                  <a:pt x="118" y="43"/>
                  <a:pt x="116" y="43"/>
                </a:cubicBezTo>
                <a:close/>
                <a:moveTo>
                  <a:pt x="95" y="35"/>
                </a:moveTo>
                <a:cubicBezTo>
                  <a:pt x="95" y="35"/>
                  <a:pt x="94" y="35"/>
                  <a:pt x="94" y="35"/>
                </a:cubicBezTo>
                <a:cubicBezTo>
                  <a:pt x="90" y="33"/>
                  <a:pt x="90" y="33"/>
                  <a:pt x="90" y="33"/>
                </a:cubicBezTo>
                <a:cubicBezTo>
                  <a:pt x="87" y="32"/>
                  <a:pt x="86" y="30"/>
                  <a:pt x="87" y="28"/>
                </a:cubicBezTo>
                <a:cubicBezTo>
                  <a:pt x="88" y="25"/>
                  <a:pt x="90" y="24"/>
                  <a:pt x="93" y="25"/>
                </a:cubicBezTo>
                <a:cubicBezTo>
                  <a:pt x="97" y="26"/>
                  <a:pt x="97" y="26"/>
                  <a:pt x="97" y="26"/>
                </a:cubicBezTo>
                <a:cubicBezTo>
                  <a:pt x="99" y="27"/>
                  <a:pt x="100" y="30"/>
                  <a:pt x="100" y="32"/>
                </a:cubicBezTo>
                <a:cubicBezTo>
                  <a:pt x="99" y="34"/>
                  <a:pt x="97" y="35"/>
                  <a:pt x="95" y="35"/>
                </a:cubicBezTo>
                <a:close/>
                <a:moveTo>
                  <a:pt x="74" y="28"/>
                </a:moveTo>
                <a:cubicBezTo>
                  <a:pt x="74" y="28"/>
                  <a:pt x="73" y="28"/>
                  <a:pt x="73" y="27"/>
                </a:cubicBezTo>
                <a:cubicBezTo>
                  <a:pt x="69" y="26"/>
                  <a:pt x="69" y="26"/>
                  <a:pt x="69" y="26"/>
                </a:cubicBezTo>
                <a:cubicBezTo>
                  <a:pt x="66" y="25"/>
                  <a:pt x="65" y="23"/>
                  <a:pt x="66" y="21"/>
                </a:cubicBezTo>
                <a:cubicBezTo>
                  <a:pt x="67" y="18"/>
                  <a:pt x="69" y="17"/>
                  <a:pt x="71" y="18"/>
                </a:cubicBezTo>
                <a:cubicBezTo>
                  <a:pt x="76" y="19"/>
                  <a:pt x="76" y="19"/>
                  <a:pt x="76" y="19"/>
                </a:cubicBezTo>
                <a:cubicBezTo>
                  <a:pt x="78" y="20"/>
                  <a:pt x="79" y="22"/>
                  <a:pt x="78" y="25"/>
                </a:cubicBezTo>
                <a:cubicBezTo>
                  <a:pt x="78" y="27"/>
                  <a:pt x="76" y="28"/>
                  <a:pt x="74" y="28"/>
                </a:cubicBezTo>
                <a:close/>
                <a:moveTo>
                  <a:pt x="53" y="21"/>
                </a:moveTo>
                <a:cubicBezTo>
                  <a:pt x="52" y="21"/>
                  <a:pt x="52" y="21"/>
                  <a:pt x="52" y="21"/>
                </a:cubicBezTo>
                <a:cubicBezTo>
                  <a:pt x="47" y="20"/>
                  <a:pt x="47" y="20"/>
                  <a:pt x="47" y="20"/>
                </a:cubicBezTo>
                <a:cubicBezTo>
                  <a:pt x="45" y="19"/>
                  <a:pt x="44" y="17"/>
                  <a:pt x="44" y="14"/>
                </a:cubicBezTo>
                <a:cubicBezTo>
                  <a:pt x="45" y="12"/>
                  <a:pt x="47" y="11"/>
                  <a:pt x="50" y="11"/>
                </a:cubicBezTo>
                <a:cubicBezTo>
                  <a:pt x="54" y="12"/>
                  <a:pt x="54" y="12"/>
                  <a:pt x="54" y="12"/>
                </a:cubicBezTo>
                <a:cubicBezTo>
                  <a:pt x="56" y="13"/>
                  <a:pt x="58" y="16"/>
                  <a:pt x="57" y="18"/>
                </a:cubicBezTo>
                <a:cubicBezTo>
                  <a:pt x="57" y="20"/>
                  <a:pt x="55" y="21"/>
                  <a:pt x="53" y="21"/>
                </a:cubicBezTo>
                <a:close/>
                <a:moveTo>
                  <a:pt x="31" y="15"/>
                </a:moveTo>
                <a:cubicBezTo>
                  <a:pt x="31" y="15"/>
                  <a:pt x="31" y="15"/>
                  <a:pt x="30" y="15"/>
                </a:cubicBezTo>
                <a:cubicBezTo>
                  <a:pt x="26" y="14"/>
                  <a:pt x="26" y="14"/>
                  <a:pt x="26" y="14"/>
                </a:cubicBezTo>
                <a:cubicBezTo>
                  <a:pt x="24" y="13"/>
                  <a:pt x="22" y="11"/>
                  <a:pt x="23" y="9"/>
                </a:cubicBezTo>
                <a:cubicBezTo>
                  <a:pt x="23" y="6"/>
                  <a:pt x="26" y="5"/>
                  <a:pt x="28" y="5"/>
                </a:cubicBezTo>
                <a:cubicBezTo>
                  <a:pt x="32" y="7"/>
                  <a:pt x="32" y="7"/>
                  <a:pt x="32" y="7"/>
                </a:cubicBezTo>
                <a:cubicBezTo>
                  <a:pt x="35" y="7"/>
                  <a:pt x="36" y="10"/>
                  <a:pt x="36" y="12"/>
                </a:cubicBezTo>
                <a:cubicBezTo>
                  <a:pt x="35" y="14"/>
                  <a:pt x="33" y="15"/>
                  <a:pt x="31" y="15"/>
                </a:cubicBezTo>
                <a:close/>
                <a:moveTo>
                  <a:pt x="10" y="10"/>
                </a:moveTo>
                <a:cubicBezTo>
                  <a:pt x="9" y="10"/>
                  <a:pt x="9" y="10"/>
                  <a:pt x="9" y="10"/>
                </a:cubicBezTo>
                <a:cubicBezTo>
                  <a:pt x="4" y="9"/>
                  <a:pt x="4" y="9"/>
                  <a:pt x="4" y="9"/>
                </a:cubicBezTo>
                <a:cubicBezTo>
                  <a:pt x="2" y="8"/>
                  <a:pt x="0" y="6"/>
                  <a:pt x="1" y="4"/>
                </a:cubicBezTo>
                <a:cubicBezTo>
                  <a:pt x="1" y="1"/>
                  <a:pt x="4" y="0"/>
                  <a:pt x="6" y="0"/>
                </a:cubicBezTo>
                <a:cubicBezTo>
                  <a:pt x="11" y="1"/>
                  <a:pt x="11" y="1"/>
                  <a:pt x="11" y="1"/>
                </a:cubicBezTo>
                <a:cubicBezTo>
                  <a:pt x="13" y="2"/>
                  <a:pt x="14" y="4"/>
                  <a:pt x="14" y="7"/>
                </a:cubicBezTo>
                <a:cubicBezTo>
                  <a:pt x="13" y="9"/>
                  <a:pt x="12" y="10"/>
                  <a:pt x="10" y="1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Freeform: Shape 13"/>
          <p:cNvSpPr/>
          <p:nvPr/>
        </p:nvSpPr>
        <p:spPr bwMode="auto">
          <a:xfrm>
            <a:off x="2434753" y="2616309"/>
            <a:ext cx="25282" cy="21392"/>
          </a:xfrm>
          <a:custGeom>
            <a:avLst/>
            <a:gdLst>
              <a:gd name="T0" fmla="*/ 7 w 11"/>
              <a:gd name="T1" fmla="*/ 9 h 9"/>
              <a:gd name="T2" fmla="*/ 6 w 11"/>
              <a:gd name="T3" fmla="*/ 9 h 9"/>
              <a:gd name="T4" fmla="*/ 4 w 11"/>
              <a:gd name="T5" fmla="*/ 9 h 9"/>
              <a:gd name="T6" fmla="*/ 0 w 11"/>
              <a:gd name="T7" fmla="*/ 4 h 9"/>
              <a:gd name="T8" fmla="*/ 5 w 11"/>
              <a:gd name="T9" fmla="*/ 0 h 9"/>
              <a:gd name="T10" fmla="*/ 7 w 11"/>
              <a:gd name="T11" fmla="*/ 1 h 9"/>
              <a:gd name="T12" fmla="*/ 11 w 11"/>
              <a:gd name="T13" fmla="*/ 6 h 9"/>
              <a:gd name="T14" fmla="*/ 7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7" y="9"/>
                </a:moveTo>
                <a:cubicBezTo>
                  <a:pt x="6" y="9"/>
                  <a:pt x="6" y="9"/>
                  <a:pt x="6" y="9"/>
                </a:cubicBezTo>
                <a:cubicBezTo>
                  <a:pt x="4" y="9"/>
                  <a:pt x="4" y="9"/>
                  <a:pt x="4" y="9"/>
                </a:cubicBezTo>
                <a:cubicBezTo>
                  <a:pt x="1" y="9"/>
                  <a:pt x="0" y="6"/>
                  <a:pt x="0" y="4"/>
                </a:cubicBezTo>
                <a:cubicBezTo>
                  <a:pt x="1" y="1"/>
                  <a:pt x="3" y="0"/>
                  <a:pt x="5" y="0"/>
                </a:cubicBezTo>
                <a:cubicBezTo>
                  <a:pt x="7" y="1"/>
                  <a:pt x="7" y="1"/>
                  <a:pt x="7" y="1"/>
                </a:cubicBezTo>
                <a:cubicBezTo>
                  <a:pt x="10" y="1"/>
                  <a:pt x="11" y="3"/>
                  <a:pt x="11" y="6"/>
                </a:cubicBezTo>
                <a:cubicBezTo>
                  <a:pt x="11" y="8"/>
                  <a:pt x="9" y="9"/>
                  <a:pt x="7" y="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 name="Freeform: Shape 14"/>
          <p:cNvSpPr/>
          <p:nvPr/>
        </p:nvSpPr>
        <p:spPr bwMode="auto">
          <a:xfrm>
            <a:off x="3751326" y="3924131"/>
            <a:ext cx="22364" cy="25282"/>
          </a:xfrm>
          <a:custGeom>
            <a:avLst/>
            <a:gdLst>
              <a:gd name="T0" fmla="*/ 6 w 10"/>
              <a:gd name="T1" fmla="*/ 11 h 11"/>
              <a:gd name="T2" fmla="*/ 1 w 10"/>
              <a:gd name="T3" fmla="*/ 8 h 11"/>
              <a:gd name="T4" fmla="*/ 1 w 10"/>
              <a:gd name="T5" fmla="*/ 5 h 11"/>
              <a:gd name="T6" fmla="*/ 4 w 10"/>
              <a:gd name="T7" fmla="*/ 0 h 11"/>
              <a:gd name="T8" fmla="*/ 9 w 10"/>
              <a:gd name="T9" fmla="*/ 4 h 11"/>
              <a:gd name="T10" fmla="*/ 10 w 10"/>
              <a:gd name="T11" fmla="*/ 6 h 11"/>
              <a:gd name="T12" fmla="*/ 6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6" y="11"/>
                </a:moveTo>
                <a:cubicBezTo>
                  <a:pt x="3" y="11"/>
                  <a:pt x="2" y="10"/>
                  <a:pt x="1" y="8"/>
                </a:cubicBezTo>
                <a:cubicBezTo>
                  <a:pt x="1" y="5"/>
                  <a:pt x="1" y="5"/>
                  <a:pt x="1" y="5"/>
                </a:cubicBezTo>
                <a:cubicBezTo>
                  <a:pt x="0" y="3"/>
                  <a:pt x="2" y="1"/>
                  <a:pt x="4" y="0"/>
                </a:cubicBezTo>
                <a:cubicBezTo>
                  <a:pt x="7" y="0"/>
                  <a:pt x="9" y="1"/>
                  <a:pt x="9" y="4"/>
                </a:cubicBezTo>
                <a:cubicBezTo>
                  <a:pt x="10" y="6"/>
                  <a:pt x="10" y="6"/>
                  <a:pt x="10" y="6"/>
                </a:cubicBezTo>
                <a:cubicBezTo>
                  <a:pt x="10" y="8"/>
                  <a:pt x="9" y="11"/>
                  <a:pt x="6" y="1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Freeform: Shape 15"/>
          <p:cNvSpPr/>
          <p:nvPr/>
        </p:nvSpPr>
        <p:spPr bwMode="auto">
          <a:xfrm>
            <a:off x="3516015" y="3343632"/>
            <a:ext cx="248924" cy="560078"/>
          </a:xfrm>
          <a:custGeom>
            <a:avLst/>
            <a:gdLst>
              <a:gd name="T0" fmla="*/ 99 w 108"/>
              <a:gd name="T1" fmla="*/ 240 h 243"/>
              <a:gd name="T2" fmla="*/ 101 w 108"/>
              <a:gd name="T3" fmla="*/ 230 h 243"/>
              <a:gd name="T4" fmla="*/ 108 w 108"/>
              <a:gd name="T5" fmla="*/ 238 h 243"/>
              <a:gd name="T6" fmla="*/ 103 w 108"/>
              <a:gd name="T7" fmla="*/ 243 h 243"/>
              <a:gd name="T8" fmla="*/ 94 w 108"/>
              <a:gd name="T9" fmla="*/ 218 h 243"/>
              <a:gd name="T10" fmla="*/ 96 w 108"/>
              <a:gd name="T11" fmla="*/ 208 h 243"/>
              <a:gd name="T12" fmla="*/ 102 w 108"/>
              <a:gd name="T13" fmla="*/ 216 h 243"/>
              <a:gd name="T14" fmla="*/ 98 w 108"/>
              <a:gd name="T15" fmla="*/ 221 h 243"/>
              <a:gd name="T16" fmla="*/ 88 w 108"/>
              <a:gd name="T17" fmla="*/ 196 h 243"/>
              <a:gd name="T18" fmla="*/ 90 w 108"/>
              <a:gd name="T19" fmla="*/ 186 h 243"/>
              <a:gd name="T20" fmla="*/ 96 w 108"/>
              <a:gd name="T21" fmla="*/ 193 h 243"/>
              <a:gd name="T22" fmla="*/ 92 w 108"/>
              <a:gd name="T23" fmla="*/ 199 h 243"/>
              <a:gd name="T24" fmla="*/ 81 w 108"/>
              <a:gd name="T25" fmla="*/ 174 h 243"/>
              <a:gd name="T26" fmla="*/ 83 w 108"/>
              <a:gd name="T27" fmla="*/ 164 h 243"/>
              <a:gd name="T28" fmla="*/ 90 w 108"/>
              <a:gd name="T29" fmla="*/ 172 h 243"/>
              <a:gd name="T30" fmla="*/ 85 w 108"/>
              <a:gd name="T31" fmla="*/ 177 h 243"/>
              <a:gd name="T32" fmla="*/ 74 w 108"/>
              <a:gd name="T33" fmla="*/ 153 h 243"/>
              <a:gd name="T34" fmla="*/ 75 w 108"/>
              <a:gd name="T35" fmla="*/ 143 h 243"/>
              <a:gd name="T36" fmla="*/ 82 w 108"/>
              <a:gd name="T37" fmla="*/ 150 h 243"/>
              <a:gd name="T38" fmla="*/ 78 w 108"/>
              <a:gd name="T39" fmla="*/ 156 h 243"/>
              <a:gd name="T40" fmla="*/ 66 w 108"/>
              <a:gd name="T41" fmla="*/ 132 h 243"/>
              <a:gd name="T42" fmla="*/ 67 w 108"/>
              <a:gd name="T43" fmla="*/ 122 h 243"/>
              <a:gd name="T44" fmla="*/ 74 w 108"/>
              <a:gd name="T45" fmla="*/ 129 h 243"/>
              <a:gd name="T46" fmla="*/ 70 w 108"/>
              <a:gd name="T47" fmla="*/ 135 h 243"/>
              <a:gd name="T48" fmla="*/ 57 w 108"/>
              <a:gd name="T49" fmla="*/ 111 h 243"/>
              <a:gd name="T50" fmla="*/ 58 w 108"/>
              <a:gd name="T51" fmla="*/ 101 h 243"/>
              <a:gd name="T52" fmla="*/ 65 w 108"/>
              <a:gd name="T53" fmla="*/ 107 h 243"/>
              <a:gd name="T54" fmla="*/ 61 w 108"/>
              <a:gd name="T55" fmla="*/ 114 h 243"/>
              <a:gd name="T56" fmla="*/ 48 w 108"/>
              <a:gd name="T57" fmla="*/ 90 h 243"/>
              <a:gd name="T58" fmla="*/ 48 w 108"/>
              <a:gd name="T59" fmla="*/ 80 h 243"/>
              <a:gd name="T60" fmla="*/ 56 w 108"/>
              <a:gd name="T61" fmla="*/ 87 h 243"/>
              <a:gd name="T62" fmla="*/ 52 w 108"/>
              <a:gd name="T63" fmla="*/ 93 h 243"/>
              <a:gd name="T64" fmla="*/ 38 w 108"/>
              <a:gd name="T65" fmla="*/ 70 h 243"/>
              <a:gd name="T66" fmla="*/ 38 w 108"/>
              <a:gd name="T67" fmla="*/ 60 h 243"/>
              <a:gd name="T68" fmla="*/ 46 w 108"/>
              <a:gd name="T69" fmla="*/ 66 h 243"/>
              <a:gd name="T70" fmla="*/ 42 w 108"/>
              <a:gd name="T71" fmla="*/ 73 h 243"/>
              <a:gd name="T72" fmla="*/ 27 w 108"/>
              <a:gd name="T73" fmla="*/ 50 h 243"/>
              <a:gd name="T74" fmla="*/ 27 w 108"/>
              <a:gd name="T75" fmla="*/ 40 h 243"/>
              <a:gd name="T76" fmla="*/ 35 w 108"/>
              <a:gd name="T77" fmla="*/ 46 h 243"/>
              <a:gd name="T78" fmla="*/ 31 w 108"/>
              <a:gd name="T79" fmla="*/ 53 h 243"/>
              <a:gd name="T80" fmla="*/ 16 w 108"/>
              <a:gd name="T81" fmla="*/ 31 h 243"/>
              <a:gd name="T82" fmla="*/ 15 w 108"/>
              <a:gd name="T83" fmla="*/ 21 h 243"/>
              <a:gd name="T84" fmla="*/ 24 w 108"/>
              <a:gd name="T85" fmla="*/ 26 h 243"/>
              <a:gd name="T86" fmla="*/ 20 w 108"/>
              <a:gd name="T87" fmla="*/ 33 h 243"/>
              <a:gd name="T88" fmla="*/ 4 w 108"/>
              <a:gd name="T89" fmla="*/ 11 h 243"/>
              <a:gd name="T90" fmla="*/ 3 w 108"/>
              <a:gd name="T91" fmla="*/ 1 h 243"/>
              <a:gd name="T92" fmla="*/ 12 w 108"/>
              <a:gd name="T93" fmla="*/ 7 h 243"/>
              <a:gd name="T94" fmla="*/ 8 w 108"/>
              <a:gd name="T95" fmla="*/ 1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 h="243">
                <a:moveTo>
                  <a:pt x="103" y="243"/>
                </a:moveTo>
                <a:cubicBezTo>
                  <a:pt x="101" y="243"/>
                  <a:pt x="100" y="242"/>
                  <a:pt x="99" y="240"/>
                </a:cubicBezTo>
                <a:cubicBezTo>
                  <a:pt x="98" y="235"/>
                  <a:pt x="98" y="235"/>
                  <a:pt x="98" y="235"/>
                </a:cubicBezTo>
                <a:cubicBezTo>
                  <a:pt x="97" y="233"/>
                  <a:pt x="99" y="231"/>
                  <a:pt x="101" y="230"/>
                </a:cubicBezTo>
                <a:cubicBezTo>
                  <a:pt x="104" y="229"/>
                  <a:pt x="106" y="231"/>
                  <a:pt x="107" y="233"/>
                </a:cubicBezTo>
                <a:cubicBezTo>
                  <a:pt x="108" y="238"/>
                  <a:pt x="108" y="238"/>
                  <a:pt x="108" y="238"/>
                </a:cubicBezTo>
                <a:cubicBezTo>
                  <a:pt x="108" y="240"/>
                  <a:pt x="107" y="243"/>
                  <a:pt x="104" y="243"/>
                </a:cubicBezTo>
                <a:lnTo>
                  <a:pt x="103" y="243"/>
                </a:lnTo>
                <a:close/>
                <a:moveTo>
                  <a:pt x="98" y="221"/>
                </a:moveTo>
                <a:cubicBezTo>
                  <a:pt x="96" y="221"/>
                  <a:pt x="94" y="220"/>
                  <a:pt x="94" y="218"/>
                </a:cubicBezTo>
                <a:cubicBezTo>
                  <a:pt x="93" y="213"/>
                  <a:pt x="93" y="213"/>
                  <a:pt x="93" y="213"/>
                </a:cubicBezTo>
                <a:cubicBezTo>
                  <a:pt x="92" y="211"/>
                  <a:pt x="93" y="209"/>
                  <a:pt x="96" y="208"/>
                </a:cubicBezTo>
                <a:cubicBezTo>
                  <a:pt x="98" y="207"/>
                  <a:pt x="101" y="209"/>
                  <a:pt x="101" y="211"/>
                </a:cubicBezTo>
                <a:cubicBezTo>
                  <a:pt x="102" y="216"/>
                  <a:pt x="102" y="216"/>
                  <a:pt x="102" y="216"/>
                </a:cubicBezTo>
                <a:cubicBezTo>
                  <a:pt x="103" y="218"/>
                  <a:pt x="102" y="220"/>
                  <a:pt x="99" y="221"/>
                </a:cubicBezTo>
                <a:cubicBezTo>
                  <a:pt x="99" y="221"/>
                  <a:pt x="98" y="221"/>
                  <a:pt x="98" y="221"/>
                </a:cubicBezTo>
                <a:close/>
                <a:moveTo>
                  <a:pt x="92" y="199"/>
                </a:moveTo>
                <a:cubicBezTo>
                  <a:pt x="90" y="199"/>
                  <a:pt x="88" y="198"/>
                  <a:pt x="88" y="196"/>
                </a:cubicBezTo>
                <a:cubicBezTo>
                  <a:pt x="87" y="192"/>
                  <a:pt x="87" y="192"/>
                  <a:pt x="87" y="192"/>
                </a:cubicBezTo>
                <a:cubicBezTo>
                  <a:pt x="86" y="189"/>
                  <a:pt x="87" y="187"/>
                  <a:pt x="90" y="186"/>
                </a:cubicBezTo>
                <a:cubicBezTo>
                  <a:pt x="92" y="185"/>
                  <a:pt x="94" y="187"/>
                  <a:pt x="95" y="189"/>
                </a:cubicBezTo>
                <a:cubicBezTo>
                  <a:pt x="96" y="193"/>
                  <a:pt x="96" y="193"/>
                  <a:pt x="96" y="193"/>
                </a:cubicBezTo>
                <a:cubicBezTo>
                  <a:pt x="97" y="196"/>
                  <a:pt x="96" y="198"/>
                  <a:pt x="93" y="199"/>
                </a:cubicBezTo>
                <a:cubicBezTo>
                  <a:pt x="93" y="199"/>
                  <a:pt x="92" y="199"/>
                  <a:pt x="92" y="199"/>
                </a:cubicBezTo>
                <a:close/>
                <a:moveTo>
                  <a:pt x="85" y="177"/>
                </a:moveTo>
                <a:cubicBezTo>
                  <a:pt x="84" y="177"/>
                  <a:pt x="82" y="176"/>
                  <a:pt x="81" y="174"/>
                </a:cubicBezTo>
                <a:cubicBezTo>
                  <a:pt x="80" y="170"/>
                  <a:pt x="80" y="170"/>
                  <a:pt x="80" y="170"/>
                </a:cubicBezTo>
                <a:cubicBezTo>
                  <a:pt x="79" y="168"/>
                  <a:pt x="80" y="165"/>
                  <a:pt x="83" y="164"/>
                </a:cubicBezTo>
                <a:cubicBezTo>
                  <a:pt x="85" y="164"/>
                  <a:pt x="87" y="165"/>
                  <a:pt x="88" y="167"/>
                </a:cubicBezTo>
                <a:cubicBezTo>
                  <a:pt x="90" y="172"/>
                  <a:pt x="90" y="172"/>
                  <a:pt x="90" y="172"/>
                </a:cubicBezTo>
                <a:cubicBezTo>
                  <a:pt x="90" y="174"/>
                  <a:pt x="89" y="176"/>
                  <a:pt x="87" y="177"/>
                </a:cubicBezTo>
                <a:cubicBezTo>
                  <a:pt x="86" y="177"/>
                  <a:pt x="86" y="177"/>
                  <a:pt x="85" y="177"/>
                </a:cubicBezTo>
                <a:close/>
                <a:moveTo>
                  <a:pt x="78" y="156"/>
                </a:moveTo>
                <a:cubicBezTo>
                  <a:pt x="76" y="156"/>
                  <a:pt x="74" y="155"/>
                  <a:pt x="74" y="153"/>
                </a:cubicBezTo>
                <a:cubicBezTo>
                  <a:pt x="72" y="149"/>
                  <a:pt x="72" y="149"/>
                  <a:pt x="72" y="149"/>
                </a:cubicBezTo>
                <a:cubicBezTo>
                  <a:pt x="71" y="146"/>
                  <a:pt x="73" y="144"/>
                  <a:pt x="75" y="143"/>
                </a:cubicBezTo>
                <a:cubicBezTo>
                  <a:pt x="77" y="142"/>
                  <a:pt x="80" y="143"/>
                  <a:pt x="81" y="146"/>
                </a:cubicBezTo>
                <a:cubicBezTo>
                  <a:pt x="82" y="150"/>
                  <a:pt x="82" y="150"/>
                  <a:pt x="82" y="150"/>
                </a:cubicBezTo>
                <a:cubicBezTo>
                  <a:pt x="83" y="152"/>
                  <a:pt x="82" y="155"/>
                  <a:pt x="79" y="156"/>
                </a:cubicBezTo>
                <a:cubicBezTo>
                  <a:pt x="79" y="156"/>
                  <a:pt x="78" y="156"/>
                  <a:pt x="78" y="156"/>
                </a:cubicBezTo>
                <a:close/>
                <a:moveTo>
                  <a:pt x="70" y="135"/>
                </a:moveTo>
                <a:cubicBezTo>
                  <a:pt x="68" y="135"/>
                  <a:pt x="66" y="134"/>
                  <a:pt x="66" y="132"/>
                </a:cubicBezTo>
                <a:cubicBezTo>
                  <a:pt x="64" y="128"/>
                  <a:pt x="64" y="128"/>
                  <a:pt x="64" y="128"/>
                </a:cubicBezTo>
                <a:cubicBezTo>
                  <a:pt x="63" y="125"/>
                  <a:pt x="64" y="123"/>
                  <a:pt x="67" y="122"/>
                </a:cubicBezTo>
                <a:cubicBezTo>
                  <a:pt x="69" y="121"/>
                  <a:pt x="71" y="122"/>
                  <a:pt x="72" y="124"/>
                </a:cubicBezTo>
                <a:cubicBezTo>
                  <a:pt x="74" y="129"/>
                  <a:pt x="74" y="129"/>
                  <a:pt x="74" y="129"/>
                </a:cubicBezTo>
                <a:cubicBezTo>
                  <a:pt x="75" y="131"/>
                  <a:pt x="74" y="133"/>
                  <a:pt x="72" y="134"/>
                </a:cubicBezTo>
                <a:cubicBezTo>
                  <a:pt x="71" y="135"/>
                  <a:pt x="70" y="135"/>
                  <a:pt x="70" y="135"/>
                </a:cubicBezTo>
                <a:close/>
                <a:moveTo>
                  <a:pt x="61" y="114"/>
                </a:moveTo>
                <a:cubicBezTo>
                  <a:pt x="59" y="114"/>
                  <a:pt x="58" y="113"/>
                  <a:pt x="57" y="111"/>
                </a:cubicBezTo>
                <a:cubicBezTo>
                  <a:pt x="55" y="107"/>
                  <a:pt x="55" y="107"/>
                  <a:pt x="55" y="107"/>
                </a:cubicBezTo>
                <a:cubicBezTo>
                  <a:pt x="54" y="105"/>
                  <a:pt x="55" y="102"/>
                  <a:pt x="58" y="101"/>
                </a:cubicBezTo>
                <a:cubicBezTo>
                  <a:pt x="60" y="100"/>
                  <a:pt x="62" y="101"/>
                  <a:pt x="63" y="103"/>
                </a:cubicBezTo>
                <a:cubicBezTo>
                  <a:pt x="65" y="107"/>
                  <a:pt x="65" y="107"/>
                  <a:pt x="65" y="107"/>
                </a:cubicBezTo>
                <a:cubicBezTo>
                  <a:pt x="66" y="110"/>
                  <a:pt x="65" y="112"/>
                  <a:pt x="63" y="113"/>
                </a:cubicBezTo>
                <a:cubicBezTo>
                  <a:pt x="62" y="114"/>
                  <a:pt x="62" y="114"/>
                  <a:pt x="61" y="114"/>
                </a:cubicBezTo>
                <a:close/>
                <a:moveTo>
                  <a:pt x="52" y="93"/>
                </a:moveTo>
                <a:cubicBezTo>
                  <a:pt x="50" y="93"/>
                  <a:pt x="49" y="92"/>
                  <a:pt x="48" y="90"/>
                </a:cubicBezTo>
                <a:cubicBezTo>
                  <a:pt x="46" y="86"/>
                  <a:pt x="46" y="86"/>
                  <a:pt x="46" y="86"/>
                </a:cubicBezTo>
                <a:cubicBezTo>
                  <a:pt x="45" y="84"/>
                  <a:pt x="46" y="81"/>
                  <a:pt x="48" y="80"/>
                </a:cubicBezTo>
                <a:cubicBezTo>
                  <a:pt x="50" y="79"/>
                  <a:pt x="53" y="80"/>
                  <a:pt x="54" y="83"/>
                </a:cubicBezTo>
                <a:cubicBezTo>
                  <a:pt x="56" y="87"/>
                  <a:pt x="56" y="87"/>
                  <a:pt x="56" y="87"/>
                </a:cubicBezTo>
                <a:cubicBezTo>
                  <a:pt x="57" y="89"/>
                  <a:pt x="56" y="91"/>
                  <a:pt x="54" y="93"/>
                </a:cubicBezTo>
                <a:cubicBezTo>
                  <a:pt x="53" y="93"/>
                  <a:pt x="52" y="93"/>
                  <a:pt x="52" y="93"/>
                </a:cubicBezTo>
                <a:close/>
                <a:moveTo>
                  <a:pt x="42" y="73"/>
                </a:moveTo>
                <a:cubicBezTo>
                  <a:pt x="40" y="73"/>
                  <a:pt x="39" y="72"/>
                  <a:pt x="38" y="70"/>
                </a:cubicBezTo>
                <a:cubicBezTo>
                  <a:pt x="36" y="66"/>
                  <a:pt x="36" y="66"/>
                  <a:pt x="36" y="66"/>
                </a:cubicBezTo>
                <a:cubicBezTo>
                  <a:pt x="35" y="64"/>
                  <a:pt x="35" y="61"/>
                  <a:pt x="38" y="60"/>
                </a:cubicBezTo>
                <a:cubicBezTo>
                  <a:pt x="40" y="59"/>
                  <a:pt x="42" y="60"/>
                  <a:pt x="44" y="62"/>
                </a:cubicBezTo>
                <a:cubicBezTo>
                  <a:pt x="46" y="66"/>
                  <a:pt x="46" y="66"/>
                  <a:pt x="46" y="66"/>
                </a:cubicBezTo>
                <a:cubicBezTo>
                  <a:pt x="47" y="68"/>
                  <a:pt x="46" y="71"/>
                  <a:pt x="44" y="72"/>
                </a:cubicBezTo>
                <a:cubicBezTo>
                  <a:pt x="43" y="72"/>
                  <a:pt x="42" y="73"/>
                  <a:pt x="42" y="73"/>
                </a:cubicBezTo>
                <a:close/>
                <a:moveTo>
                  <a:pt x="31" y="53"/>
                </a:moveTo>
                <a:cubicBezTo>
                  <a:pt x="29" y="53"/>
                  <a:pt x="28" y="52"/>
                  <a:pt x="27" y="50"/>
                </a:cubicBezTo>
                <a:cubicBezTo>
                  <a:pt x="25" y="46"/>
                  <a:pt x="25" y="46"/>
                  <a:pt x="25" y="46"/>
                </a:cubicBezTo>
                <a:cubicBezTo>
                  <a:pt x="24" y="44"/>
                  <a:pt x="25" y="41"/>
                  <a:pt x="27" y="40"/>
                </a:cubicBezTo>
                <a:cubicBezTo>
                  <a:pt x="29" y="39"/>
                  <a:pt x="32" y="40"/>
                  <a:pt x="33" y="42"/>
                </a:cubicBezTo>
                <a:cubicBezTo>
                  <a:pt x="35" y="46"/>
                  <a:pt x="35" y="46"/>
                  <a:pt x="35" y="46"/>
                </a:cubicBezTo>
                <a:cubicBezTo>
                  <a:pt x="36" y="48"/>
                  <a:pt x="35" y="51"/>
                  <a:pt x="33" y="52"/>
                </a:cubicBezTo>
                <a:cubicBezTo>
                  <a:pt x="33" y="52"/>
                  <a:pt x="32" y="53"/>
                  <a:pt x="31" y="53"/>
                </a:cubicBezTo>
                <a:close/>
                <a:moveTo>
                  <a:pt x="20" y="33"/>
                </a:moveTo>
                <a:cubicBezTo>
                  <a:pt x="18" y="33"/>
                  <a:pt x="17" y="32"/>
                  <a:pt x="16" y="31"/>
                </a:cubicBezTo>
                <a:cubicBezTo>
                  <a:pt x="14" y="27"/>
                  <a:pt x="14" y="27"/>
                  <a:pt x="14" y="27"/>
                </a:cubicBezTo>
                <a:cubicBezTo>
                  <a:pt x="12" y="25"/>
                  <a:pt x="13" y="22"/>
                  <a:pt x="15" y="21"/>
                </a:cubicBezTo>
                <a:cubicBezTo>
                  <a:pt x="17" y="19"/>
                  <a:pt x="20" y="20"/>
                  <a:pt x="21" y="22"/>
                </a:cubicBezTo>
                <a:cubicBezTo>
                  <a:pt x="24" y="26"/>
                  <a:pt x="24" y="26"/>
                  <a:pt x="24" y="26"/>
                </a:cubicBezTo>
                <a:cubicBezTo>
                  <a:pt x="25" y="28"/>
                  <a:pt x="24" y="31"/>
                  <a:pt x="22" y="32"/>
                </a:cubicBezTo>
                <a:cubicBezTo>
                  <a:pt x="21" y="33"/>
                  <a:pt x="21" y="33"/>
                  <a:pt x="20" y="33"/>
                </a:cubicBezTo>
                <a:close/>
                <a:moveTo>
                  <a:pt x="8" y="13"/>
                </a:moveTo>
                <a:cubicBezTo>
                  <a:pt x="6" y="13"/>
                  <a:pt x="5" y="13"/>
                  <a:pt x="4" y="11"/>
                </a:cubicBezTo>
                <a:cubicBezTo>
                  <a:pt x="2" y="8"/>
                  <a:pt x="2" y="8"/>
                  <a:pt x="2" y="8"/>
                </a:cubicBezTo>
                <a:cubicBezTo>
                  <a:pt x="0" y="6"/>
                  <a:pt x="1" y="3"/>
                  <a:pt x="3" y="1"/>
                </a:cubicBezTo>
                <a:cubicBezTo>
                  <a:pt x="5" y="0"/>
                  <a:pt x="8" y="1"/>
                  <a:pt x="9" y="3"/>
                </a:cubicBezTo>
                <a:cubicBezTo>
                  <a:pt x="12" y="7"/>
                  <a:pt x="12" y="7"/>
                  <a:pt x="12" y="7"/>
                </a:cubicBezTo>
                <a:cubicBezTo>
                  <a:pt x="13" y="9"/>
                  <a:pt x="12" y="11"/>
                  <a:pt x="10" y="13"/>
                </a:cubicBezTo>
                <a:cubicBezTo>
                  <a:pt x="9" y="13"/>
                  <a:pt x="9" y="13"/>
                  <a:pt x="8" y="1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Freeform: Shape 16"/>
          <p:cNvSpPr/>
          <p:nvPr/>
        </p:nvSpPr>
        <p:spPr bwMode="auto">
          <a:xfrm>
            <a:off x="3490733" y="3304738"/>
            <a:ext cx="25282" cy="28199"/>
          </a:xfrm>
          <a:custGeom>
            <a:avLst/>
            <a:gdLst>
              <a:gd name="T0" fmla="*/ 6 w 11"/>
              <a:gd name="T1" fmla="*/ 12 h 12"/>
              <a:gd name="T2" fmla="*/ 3 w 11"/>
              <a:gd name="T3" fmla="*/ 10 h 12"/>
              <a:gd name="T4" fmla="*/ 1 w 11"/>
              <a:gd name="T5" fmla="*/ 8 h 12"/>
              <a:gd name="T6" fmla="*/ 3 w 11"/>
              <a:gd name="T7" fmla="*/ 2 h 12"/>
              <a:gd name="T8" fmla="*/ 9 w 11"/>
              <a:gd name="T9" fmla="*/ 3 h 12"/>
              <a:gd name="T10" fmla="*/ 10 w 11"/>
              <a:gd name="T11" fmla="*/ 5 h 12"/>
              <a:gd name="T12" fmla="*/ 9 w 11"/>
              <a:gd name="T13" fmla="*/ 11 h 12"/>
              <a:gd name="T14" fmla="*/ 6 w 1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6" y="12"/>
                </a:moveTo>
                <a:cubicBezTo>
                  <a:pt x="5" y="12"/>
                  <a:pt x="3" y="11"/>
                  <a:pt x="3" y="10"/>
                </a:cubicBezTo>
                <a:cubicBezTo>
                  <a:pt x="1" y="8"/>
                  <a:pt x="1" y="8"/>
                  <a:pt x="1" y="8"/>
                </a:cubicBezTo>
                <a:cubicBezTo>
                  <a:pt x="0" y="6"/>
                  <a:pt x="0" y="3"/>
                  <a:pt x="3" y="2"/>
                </a:cubicBezTo>
                <a:cubicBezTo>
                  <a:pt x="5" y="0"/>
                  <a:pt x="7" y="1"/>
                  <a:pt x="9" y="3"/>
                </a:cubicBezTo>
                <a:cubicBezTo>
                  <a:pt x="10" y="5"/>
                  <a:pt x="10" y="5"/>
                  <a:pt x="10" y="5"/>
                </a:cubicBezTo>
                <a:cubicBezTo>
                  <a:pt x="11" y="7"/>
                  <a:pt x="11" y="9"/>
                  <a:pt x="9" y="11"/>
                </a:cubicBezTo>
                <a:cubicBezTo>
                  <a:pt x="8" y="11"/>
                  <a:pt x="7" y="12"/>
                  <a:pt x="6" y="1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Freeform: Shape 24"/>
          <p:cNvSpPr/>
          <p:nvPr/>
        </p:nvSpPr>
        <p:spPr bwMode="auto">
          <a:xfrm>
            <a:off x="189578" y="3959136"/>
            <a:ext cx="584387" cy="584387"/>
          </a:xfrm>
          <a:custGeom>
            <a:avLst/>
            <a:gdLst>
              <a:gd name="T0" fmla="*/ 127 w 254"/>
              <a:gd name="T1" fmla="*/ 251 h 254"/>
              <a:gd name="T2" fmla="*/ 4 w 254"/>
              <a:gd name="T3" fmla="*/ 127 h 254"/>
              <a:gd name="T4" fmla="*/ 127 w 254"/>
              <a:gd name="T5" fmla="*/ 3 h 254"/>
              <a:gd name="T6" fmla="*/ 251 w 254"/>
              <a:gd name="T7" fmla="*/ 127 h 254"/>
              <a:gd name="T8" fmla="*/ 127 w 254"/>
              <a:gd name="T9" fmla="*/ 251 h 254"/>
              <a:gd name="T10" fmla="*/ 127 w 254"/>
              <a:gd name="T11" fmla="*/ 0 h 254"/>
              <a:gd name="T12" fmla="*/ 0 w 254"/>
              <a:gd name="T13" fmla="*/ 127 h 254"/>
              <a:gd name="T14" fmla="*/ 127 w 254"/>
              <a:gd name="T15" fmla="*/ 254 h 254"/>
              <a:gd name="T16" fmla="*/ 254 w 254"/>
              <a:gd name="T17" fmla="*/ 127 h 254"/>
              <a:gd name="T18" fmla="*/ 127 w 254"/>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251"/>
                </a:moveTo>
                <a:cubicBezTo>
                  <a:pt x="59" y="251"/>
                  <a:pt x="4" y="196"/>
                  <a:pt x="4" y="127"/>
                </a:cubicBezTo>
                <a:cubicBezTo>
                  <a:pt x="4" y="59"/>
                  <a:pt x="59" y="3"/>
                  <a:pt x="127" y="3"/>
                </a:cubicBezTo>
                <a:cubicBezTo>
                  <a:pt x="196" y="3"/>
                  <a:pt x="251" y="59"/>
                  <a:pt x="251" y="127"/>
                </a:cubicBezTo>
                <a:cubicBezTo>
                  <a:pt x="251" y="196"/>
                  <a:pt x="196" y="251"/>
                  <a:pt x="127" y="251"/>
                </a:cubicBezTo>
                <a:moveTo>
                  <a:pt x="127" y="0"/>
                </a:moveTo>
                <a:cubicBezTo>
                  <a:pt x="57" y="0"/>
                  <a:pt x="0" y="57"/>
                  <a:pt x="0" y="127"/>
                </a:cubicBezTo>
                <a:cubicBezTo>
                  <a:pt x="0" y="197"/>
                  <a:pt x="57" y="254"/>
                  <a:pt x="127" y="254"/>
                </a:cubicBezTo>
                <a:cubicBezTo>
                  <a:pt x="197" y="254"/>
                  <a:pt x="254" y="197"/>
                  <a:pt x="254" y="127"/>
                </a:cubicBezTo>
                <a:cubicBezTo>
                  <a:pt x="254" y="57"/>
                  <a:pt x="197" y="0"/>
                  <a:pt x="127" y="0"/>
                </a:cubicBezTo>
              </a:path>
            </a:pathLst>
          </a:custGeom>
          <a:solidFill>
            <a:schemeClr val="accent2"/>
          </a:solidFill>
          <a:ln w="9525">
            <a:solidFill>
              <a:srgbClr val="8B0012"/>
            </a:solidFill>
            <a:round/>
          </a:ln>
        </p:spPr>
        <p:txBody>
          <a:bodyPr anchor="ctr"/>
          <a:lstStyle/>
          <a:p>
            <a:pPr algn="ctr"/>
            <a:endParaRPr sz="1350"/>
          </a:p>
        </p:txBody>
      </p:sp>
      <p:sp>
        <p:nvSpPr>
          <p:cNvPr id="25" name="Oval 25"/>
          <p:cNvSpPr/>
          <p:nvPr/>
        </p:nvSpPr>
        <p:spPr bwMode="auto">
          <a:xfrm>
            <a:off x="259588" y="4029146"/>
            <a:ext cx="444368" cy="444368"/>
          </a:xfrm>
          <a:prstGeom prst="ellipse">
            <a:avLst/>
          </a:prstGeom>
          <a:solidFill>
            <a:srgbClr val="8B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Freeform: Shape 26"/>
          <p:cNvSpPr/>
          <p:nvPr/>
        </p:nvSpPr>
        <p:spPr bwMode="auto">
          <a:xfrm>
            <a:off x="3487303" y="3948898"/>
            <a:ext cx="584387" cy="584387"/>
          </a:xfrm>
          <a:custGeom>
            <a:avLst/>
            <a:gdLst>
              <a:gd name="T0" fmla="*/ 127 w 254"/>
              <a:gd name="T1" fmla="*/ 251 h 254"/>
              <a:gd name="T2" fmla="*/ 3 w 254"/>
              <a:gd name="T3" fmla="*/ 127 h 254"/>
              <a:gd name="T4" fmla="*/ 127 w 254"/>
              <a:gd name="T5" fmla="*/ 3 h 254"/>
              <a:gd name="T6" fmla="*/ 250 w 254"/>
              <a:gd name="T7" fmla="*/ 127 h 254"/>
              <a:gd name="T8" fmla="*/ 127 w 254"/>
              <a:gd name="T9" fmla="*/ 251 h 254"/>
              <a:gd name="T10" fmla="*/ 127 w 254"/>
              <a:gd name="T11" fmla="*/ 0 h 254"/>
              <a:gd name="T12" fmla="*/ 0 w 254"/>
              <a:gd name="T13" fmla="*/ 127 h 254"/>
              <a:gd name="T14" fmla="*/ 127 w 254"/>
              <a:gd name="T15" fmla="*/ 254 h 254"/>
              <a:gd name="T16" fmla="*/ 254 w 254"/>
              <a:gd name="T17" fmla="*/ 127 h 254"/>
              <a:gd name="T18" fmla="*/ 127 w 254"/>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251"/>
                </a:moveTo>
                <a:cubicBezTo>
                  <a:pt x="58" y="251"/>
                  <a:pt x="3" y="196"/>
                  <a:pt x="3" y="127"/>
                </a:cubicBezTo>
                <a:cubicBezTo>
                  <a:pt x="3" y="59"/>
                  <a:pt x="58" y="3"/>
                  <a:pt x="127" y="3"/>
                </a:cubicBezTo>
                <a:cubicBezTo>
                  <a:pt x="195" y="3"/>
                  <a:pt x="250" y="59"/>
                  <a:pt x="250" y="127"/>
                </a:cubicBezTo>
                <a:cubicBezTo>
                  <a:pt x="250" y="196"/>
                  <a:pt x="195" y="251"/>
                  <a:pt x="127" y="251"/>
                </a:cubicBezTo>
                <a:moveTo>
                  <a:pt x="127" y="0"/>
                </a:moveTo>
                <a:cubicBezTo>
                  <a:pt x="57" y="0"/>
                  <a:pt x="0" y="57"/>
                  <a:pt x="0" y="127"/>
                </a:cubicBezTo>
                <a:cubicBezTo>
                  <a:pt x="0" y="197"/>
                  <a:pt x="57" y="254"/>
                  <a:pt x="127" y="254"/>
                </a:cubicBezTo>
                <a:cubicBezTo>
                  <a:pt x="197" y="254"/>
                  <a:pt x="254" y="197"/>
                  <a:pt x="254" y="127"/>
                </a:cubicBezTo>
                <a:cubicBezTo>
                  <a:pt x="254" y="57"/>
                  <a:pt x="197" y="0"/>
                  <a:pt x="127" y="0"/>
                </a:cubicBezTo>
              </a:path>
            </a:pathLst>
          </a:custGeom>
          <a:noFill/>
          <a:ln w="9525">
            <a:solidFill>
              <a:srgbClr val="8B0012"/>
            </a:solidFill>
            <a:round/>
          </a:ln>
        </p:spPr>
        <p:txBody>
          <a:bodyPr anchor="ctr"/>
          <a:lstStyle/>
          <a:p>
            <a:pPr algn="ctr"/>
            <a:endParaRPr sz="1350"/>
          </a:p>
        </p:txBody>
      </p:sp>
      <p:sp>
        <p:nvSpPr>
          <p:cNvPr id="27" name="Oval 27"/>
          <p:cNvSpPr/>
          <p:nvPr/>
        </p:nvSpPr>
        <p:spPr bwMode="auto">
          <a:xfrm>
            <a:off x="3557313" y="4018908"/>
            <a:ext cx="444368" cy="444368"/>
          </a:xfrm>
          <a:prstGeom prst="ellipse">
            <a:avLst/>
          </a:prstGeom>
          <a:solidFill>
            <a:srgbClr val="8B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dirty="0"/>
          </a:p>
        </p:txBody>
      </p:sp>
      <p:sp>
        <p:nvSpPr>
          <p:cNvPr id="28" name="Freeform: Shape 28"/>
          <p:cNvSpPr/>
          <p:nvPr/>
        </p:nvSpPr>
        <p:spPr bwMode="auto">
          <a:xfrm>
            <a:off x="1833321" y="2306127"/>
            <a:ext cx="584387" cy="584387"/>
          </a:xfrm>
          <a:custGeom>
            <a:avLst/>
            <a:gdLst>
              <a:gd name="T0" fmla="*/ 127 w 254"/>
              <a:gd name="T1" fmla="*/ 251 h 254"/>
              <a:gd name="T2" fmla="*/ 3 w 254"/>
              <a:gd name="T3" fmla="*/ 127 h 254"/>
              <a:gd name="T4" fmla="*/ 127 w 254"/>
              <a:gd name="T5" fmla="*/ 3 h 254"/>
              <a:gd name="T6" fmla="*/ 251 w 254"/>
              <a:gd name="T7" fmla="*/ 127 h 254"/>
              <a:gd name="T8" fmla="*/ 127 w 254"/>
              <a:gd name="T9" fmla="*/ 251 h 254"/>
              <a:gd name="T10" fmla="*/ 127 w 254"/>
              <a:gd name="T11" fmla="*/ 0 h 254"/>
              <a:gd name="T12" fmla="*/ 0 w 254"/>
              <a:gd name="T13" fmla="*/ 127 h 254"/>
              <a:gd name="T14" fmla="*/ 127 w 254"/>
              <a:gd name="T15" fmla="*/ 254 h 254"/>
              <a:gd name="T16" fmla="*/ 254 w 254"/>
              <a:gd name="T17" fmla="*/ 127 h 254"/>
              <a:gd name="T18" fmla="*/ 127 w 254"/>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251"/>
                </a:moveTo>
                <a:cubicBezTo>
                  <a:pt x="59" y="251"/>
                  <a:pt x="3" y="195"/>
                  <a:pt x="3" y="127"/>
                </a:cubicBezTo>
                <a:cubicBezTo>
                  <a:pt x="3" y="58"/>
                  <a:pt x="59" y="3"/>
                  <a:pt x="127" y="3"/>
                </a:cubicBezTo>
                <a:cubicBezTo>
                  <a:pt x="195" y="3"/>
                  <a:pt x="251" y="58"/>
                  <a:pt x="251" y="127"/>
                </a:cubicBezTo>
                <a:cubicBezTo>
                  <a:pt x="251" y="195"/>
                  <a:pt x="195" y="251"/>
                  <a:pt x="127" y="251"/>
                </a:cubicBezTo>
                <a:moveTo>
                  <a:pt x="127" y="0"/>
                </a:moveTo>
                <a:cubicBezTo>
                  <a:pt x="57" y="0"/>
                  <a:pt x="0" y="57"/>
                  <a:pt x="0" y="127"/>
                </a:cubicBezTo>
                <a:cubicBezTo>
                  <a:pt x="0" y="197"/>
                  <a:pt x="57" y="254"/>
                  <a:pt x="127" y="254"/>
                </a:cubicBezTo>
                <a:cubicBezTo>
                  <a:pt x="197" y="254"/>
                  <a:pt x="254" y="197"/>
                  <a:pt x="254" y="127"/>
                </a:cubicBezTo>
                <a:cubicBezTo>
                  <a:pt x="254" y="57"/>
                  <a:pt x="197" y="0"/>
                  <a:pt x="127" y="0"/>
                </a:cubicBezTo>
              </a:path>
            </a:pathLst>
          </a:custGeom>
          <a:noFill/>
          <a:ln w="9525">
            <a:solidFill>
              <a:srgbClr val="8B0012"/>
            </a:solidFill>
            <a:round/>
          </a:ln>
        </p:spPr>
        <p:txBody>
          <a:bodyPr anchor="ctr"/>
          <a:lstStyle/>
          <a:p>
            <a:pPr algn="ctr"/>
            <a:endParaRPr sz="1350"/>
          </a:p>
        </p:txBody>
      </p:sp>
      <p:sp>
        <p:nvSpPr>
          <p:cNvPr id="29" name="Oval 29"/>
          <p:cNvSpPr/>
          <p:nvPr/>
        </p:nvSpPr>
        <p:spPr bwMode="auto">
          <a:xfrm>
            <a:off x="1903331" y="2376136"/>
            <a:ext cx="444368" cy="444368"/>
          </a:xfrm>
          <a:prstGeom prst="ellipse">
            <a:avLst/>
          </a:prstGeom>
          <a:solidFill>
            <a:srgbClr val="8B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solidFill>
                <a:srgbClr val="212F8E"/>
              </a:solidFill>
            </a:endParaRPr>
          </a:p>
        </p:txBody>
      </p:sp>
      <p:sp>
        <p:nvSpPr>
          <p:cNvPr id="30" name="Freeform: Shape 30"/>
          <p:cNvSpPr/>
          <p:nvPr/>
        </p:nvSpPr>
        <p:spPr bwMode="auto">
          <a:xfrm>
            <a:off x="654366" y="2789388"/>
            <a:ext cx="632033" cy="584387"/>
          </a:xfrm>
          <a:custGeom>
            <a:avLst/>
            <a:gdLst>
              <a:gd name="T0" fmla="*/ 136 w 275"/>
              <a:gd name="T1" fmla="*/ 251 h 254"/>
              <a:gd name="T2" fmla="*/ 48 w 275"/>
              <a:gd name="T3" fmla="*/ 215 h 254"/>
              <a:gd name="T4" fmla="*/ 48 w 275"/>
              <a:gd name="T5" fmla="*/ 40 h 254"/>
              <a:gd name="T6" fmla="*/ 136 w 275"/>
              <a:gd name="T7" fmla="*/ 3 h 254"/>
              <a:gd name="T8" fmla="*/ 223 w 275"/>
              <a:gd name="T9" fmla="*/ 40 h 254"/>
              <a:gd name="T10" fmla="*/ 223 w 275"/>
              <a:gd name="T11" fmla="*/ 215 h 254"/>
              <a:gd name="T12" fmla="*/ 136 w 275"/>
              <a:gd name="T13" fmla="*/ 251 h 254"/>
              <a:gd name="T14" fmla="*/ 136 w 275"/>
              <a:gd name="T15" fmla="*/ 0 h 254"/>
              <a:gd name="T16" fmla="*/ 46 w 275"/>
              <a:gd name="T17" fmla="*/ 37 h 254"/>
              <a:gd name="T18" fmla="*/ 9 w 275"/>
              <a:gd name="T19" fmla="*/ 127 h 254"/>
              <a:gd name="T20" fmla="*/ 46 w 275"/>
              <a:gd name="T21" fmla="*/ 217 h 254"/>
              <a:gd name="T22" fmla="*/ 136 w 275"/>
              <a:gd name="T23" fmla="*/ 254 h 254"/>
              <a:gd name="T24" fmla="*/ 136 w 275"/>
              <a:gd name="T25" fmla="*/ 254 h 254"/>
              <a:gd name="T26" fmla="*/ 226 w 275"/>
              <a:gd name="T27" fmla="*/ 217 h 254"/>
              <a:gd name="T28" fmla="*/ 226 w 275"/>
              <a:gd name="T29" fmla="*/ 37 h 254"/>
              <a:gd name="T30" fmla="*/ 136 w 275"/>
              <a:gd name="T31"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54">
                <a:moveTo>
                  <a:pt x="136" y="251"/>
                </a:moveTo>
                <a:cubicBezTo>
                  <a:pt x="103" y="251"/>
                  <a:pt x="72" y="238"/>
                  <a:pt x="48" y="215"/>
                </a:cubicBezTo>
                <a:cubicBezTo>
                  <a:pt x="0" y="166"/>
                  <a:pt x="0" y="88"/>
                  <a:pt x="48" y="40"/>
                </a:cubicBezTo>
                <a:cubicBezTo>
                  <a:pt x="72" y="16"/>
                  <a:pt x="103" y="3"/>
                  <a:pt x="136" y="3"/>
                </a:cubicBezTo>
                <a:cubicBezTo>
                  <a:pt x="169" y="3"/>
                  <a:pt x="200" y="16"/>
                  <a:pt x="223" y="40"/>
                </a:cubicBezTo>
                <a:cubicBezTo>
                  <a:pt x="272" y="88"/>
                  <a:pt x="272" y="166"/>
                  <a:pt x="223" y="215"/>
                </a:cubicBezTo>
                <a:cubicBezTo>
                  <a:pt x="200" y="238"/>
                  <a:pt x="169" y="251"/>
                  <a:pt x="136" y="251"/>
                </a:cubicBezTo>
                <a:moveTo>
                  <a:pt x="136" y="0"/>
                </a:moveTo>
                <a:cubicBezTo>
                  <a:pt x="102" y="0"/>
                  <a:pt x="70" y="13"/>
                  <a:pt x="46" y="37"/>
                </a:cubicBezTo>
                <a:cubicBezTo>
                  <a:pt x="22" y="61"/>
                  <a:pt x="9" y="93"/>
                  <a:pt x="9" y="127"/>
                </a:cubicBezTo>
                <a:cubicBezTo>
                  <a:pt x="9" y="161"/>
                  <a:pt x="22" y="193"/>
                  <a:pt x="46" y="217"/>
                </a:cubicBezTo>
                <a:cubicBezTo>
                  <a:pt x="70" y="241"/>
                  <a:pt x="102" y="254"/>
                  <a:pt x="136" y="254"/>
                </a:cubicBezTo>
                <a:cubicBezTo>
                  <a:pt x="136" y="254"/>
                  <a:pt x="136" y="254"/>
                  <a:pt x="136" y="254"/>
                </a:cubicBezTo>
                <a:cubicBezTo>
                  <a:pt x="170" y="254"/>
                  <a:pt x="202" y="241"/>
                  <a:pt x="226" y="217"/>
                </a:cubicBezTo>
                <a:cubicBezTo>
                  <a:pt x="275" y="167"/>
                  <a:pt x="275" y="87"/>
                  <a:pt x="226" y="37"/>
                </a:cubicBezTo>
                <a:cubicBezTo>
                  <a:pt x="202" y="13"/>
                  <a:pt x="170" y="0"/>
                  <a:pt x="136" y="0"/>
                </a:cubicBezTo>
              </a:path>
            </a:pathLst>
          </a:custGeom>
          <a:noFill/>
          <a:ln w="9525">
            <a:solidFill>
              <a:srgbClr val="8B0012"/>
            </a:solidFill>
            <a:round/>
          </a:ln>
        </p:spPr>
        <p:txBody>
          <a:bodyPr anchor="ctr"/>
          <a:lstStyle/>
          <a:p>
            <a:pPr algn="ctr"/>
            <a:endParaRPr sz="1350"/>
          </a:p>
        </p:txBody>
      </p:sp>
      <p:sp>
        <p:nvSpPr>
          <p:cNvPr id="32" name="Freeform: Shape 31"/>
          <p:cNvSpPr/>
          <p:nvPr/>
        </p:nvSpPr>
        <p:spPr bwMode="auto">
          <a:xfrm>
            <a:off x="726807" y="2859398"/>
            <a:ext cx="487152" cy="444368"/>
          </a:xfrm>
          <a:custGeom>
            <a:avLst/>
            <a:gdLst>
              <a:gd name="T0" fmla="*/ 106 w 212"/>
              <a:gd name="T1" fmla="*/ 0 h 193"/>
              <a:gd name="T2" fmla="*/ 38 w 212"/>
              <a:gd name="T3" fmla="*/ 28 h 193"/>
              <a:gd name="T4" fmla="*/ 38 w 212"/>
              <a:gd name="T5" fmla="*/ 164 h 193"/>
              <a:gd name="T6" fmla="*/ 106 w 212"/>
              <a:gd name="T7" fmla="*/ 193 h 193"/>
              <a:gd name="T8" fmla="*/ 174 w 212"/>
              <a:gd name="T9" fmla="*/ 164 h 193"/>
              <a:gd name="T10" fmla="*/ 174 w 212"/>
              <a:gd name="T11" fmla="*/ 28 h 193"/>
              <a:gd name="T12" fmla="*/ 106 w 212"/>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212" h="193">
                <a:moveTo>
                  <a:pt x="106" y="0"/>
                </a:moveTo>
                <a:cubicBezTo>
                  <a:pt x="81" y="0"/>
                  <a:pt x="57" y="9"/>
                  <a:pt x="38" y="28"/>
                </a:cubicBezTo>
                <a:cubicBezTo>
                  <a:pt x="0" y="66"/>
                  <a:pt x="0" y="127"/>
                  <a:pt x="38" y="164"/>
                </a:cubicBezTo>
                <a:cubicBezTo>
                  <a:pt x="57" y="183"/>
                  <a:pt x="81" y="193"/>
                  <a:pt x="106" y="193"/>
                </a:cubicBezTo>
                <a:cubicBezTo>
                  <a:pt x="131" y="193"/>
                  <a:pt x="155" y="183"/>
                  <a:pt x="174" y="164"/>
                </a:cubicBezTo>
                <a:cubicBezTo>
                  <a:pt x="212" y="127"/>
                  <a:pt x="212" y="66"/>
                  <a:pt x="174" y="28"/>
                </a:cubicBezTo>
                <a:cubicBezTo>
                  <a:pt x="155" y="9"/>
                  <a:pt x="131" y="0"/>
                  <a:pt x="106" y="0"/>
                </a:cubicBezTo>
              </a:path>
            </a:pathLst>
          </a:custGeom>
          <a:solidFill>
            <a:srgbClr val="8B0012"/>
          </a:solidFill>
          <a:ln w="9525">
            <a:noFill/>
            <a:round/>
          </a:ln>
        </p:spPr>
        <p:txBody>
          <a:bodyPr anchor="ctr"/>
          <a:lstStyle/>
          <a:p>
            <a:pPr algn="ctr"/>
            <a:endParaRPr sz="1350">
              <a:solidFill>
                <a:srgbClr val="212F8E"/>
              </a:solidFill>
            </a:endParaRPr>
          </a:p>
        </p:txBody>
      </p:sp>
      <p:sp>
        <p:nvSpPr>
          <p:cNvPr id="33" name="Freeform: Shape 32"/>
          <p:cNvSpPr/>
          <p:nvPr/>
        </p:nvSpPr>
        <p:spPr bwMode="auto">
          <a:xfrm>
            <a:off x="3012333" y="2789388"/>
            <a:ext cx="612586" cy="584387"/>
          </a:xfrm>
          <a:custGeom>
            <a:avLst/>
            <a:gdLst>
              <a:gd name="T0" fmla="*/ 127 w 266"/>
              <a:gd name="T1" fmla="*/ 251 h 254"/>
              <a:gd name="T2" fmla="*/ 40 w 266"/>
              <a:gd name="T3" fmla="*/ 215 h 254"/>
              <a:gd name="T4" fmla="*/ 3 w 266"/>
              <a:gd name="T5" fmla="*/ 127 h 254"/>
              <a:gd name="T6" fmla="*/ 40 w 266"/>
              <a:gd name="T7" fmla="*/ 40 h 254"/>
              <a:gd name="T8" fmla="*/ 127 w 266"/>
              <a:gd name="T9" fmla="*/ 3 h 254"/>
              <a:gd name="T10" fmla="*/ 215 w 266"/>
              <a:gd name="T11" fmla="*/ 40 h 254"/>
              <a:gd name="T12" fmla="*/ 215 w 266"/>
              <a:gd name="T13" fmla="*/ 215 h 254"/>
              <a:gd name="T14" fmla="*/ 127 w 266"/>
              <a:gd name="T15" fmla="*/ 251 h 254"/>
              <a:gd name="T16" fmla="*/ 127 w 266"/>
              <a:gd name="T17" fmla="*/ 0 h 254"/>
              <a:gd name="T18" fmla="*/ 37 w 266"/>
              <a:gd name="T19" fmla="*/ 37 h 254"/>
              <a:gd name="T20" fmla="*/ 0 w 266"/>
              <a:gd name="T21" fmla="*/ 127 h 254"/>
              <a:gd name="T22" fmla="*/ 37 w 266"/>
              <a:gd name="T23" fmla="*/ 217 h 254"/>
              <a:gd name="T24" fmla="*/ 127 w 266"/>
              <a:gd name="T25" fmla="*/ 254 h 254"/>
              <a:gd name="T26" fmla="*/ 217 w 266"/>
              <a:gd name="T27" fmla="*/ 217 h 254"/>
              <a:gd name="T28" fmla="*/ 217 w 266"/>
              <a:gd name="T29" fmla="*/ 37 h 254"/>
              <a:gd name="T30" fmla="*/ 127 w 266"/>
              <a:gd name="T31"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254">
                <a:moveTo>
                  <a:pt x="127" y="251"/>
                </a:moveTo>
                <a:cubicBezTo>
                  <a:pt x="94" y="251"/>
                  <a:pt x="63" y="238"/>
                  <a:pt x="40" y="215"/>
                </a:cubicBezTo>
                <a:cubicBezTo>
                  <a:pt x="16" y="191"/>
                  <a:pt x="3" y="160"/>
                  <a:pt x="3" y="127"/>
                </a:cubicBezTo>
                <a:cubicBezTo>
                  <a:pt x="3" y="94"/>
                  <a:pt x="16" y="63"/>
                  <a:pt x="40" y="40"/>
                </a:cubicBezTo>
                <a:cubicBezTo>
                  <a:pt x="63" y="16"/>
                  <a:pt x="94" y="3"/>
                  <a:pt x="127" y="3"/>
                </a:cubicBezTo>
                <a:cubicBezTo>
                  <a:pt x="160" y="3"/>
                  <a:pt x="191" y="16"/>
                  <a:pt x="215" y="40"/>
                </a:cubicBezTo>
                <a:cubicBezTo>
                  <a:pt x="263" y="88"/>
                  <a:pt x="263" y="166"/>
                  <a:pt x="215" y="215"/>
                </a:cubicBezTo>
                <a:cubicBezTo>
                  <a:pt x="191" y="238"/>
                  <a:pt x="160" y="251"/>
                  <a:pt x="127" y="251"/>
                </a:cubicBezTo>
                <a:moveTo>
                  <a:pt x="127" y="0"/>
                </a:moveTo>
                <a:cubicBezTo>
                  <a:pt x="93" y="0"/>
                  <a:pt x="61" y="13"/>
                  <a:pt x="37" y="37"/>
                </a:cubicBezTo>
                <a:cubicBezTo>
                  <a:pt x="13" y="61"/>
                  <a:pt x="0" y="93"/>
                  <a:pt x="0" y="127"/>
                </a:cubicBezTo>
                <a:cubicBezTo>
                  <a:pt x="0" y="161"/>
                  <a:pt x="13" y="193"/>
                  <a:pt x="37" y="217"/>
                </a:cubicBezTo>
                <a:cubicBezTo>
                  <a:pt x="61" y="241"/>
                  <a:pt x="93" y="254"/>
                  <a:pt x="127" y="254"/>
                </a:cubicBezTo>
                <a:cubicBezTo>
                  <a:pt x="161" y="254"/>
                  <a:pt x="193" y="241"/>
                  <a:pt x="217" y="217"/>
                </a:cubicBezTo>
                <a:cubicBezTo>
                  <a:pt x="266" y="167"/>
                  <a:pt x="266" y="87"/>
                  <a:pt x="217" y="37"/>
                </a:cubicBezTo>
                <a:cubicBezTo>
                  <a:pt x="193" y="13"/>
                  <a:pt x="161" y="0"/>
                  <a:pt x="127" y="0"/>
                </a:cubicBezTo>
              </a:path>
            </a:pathLst>
          </a:custGeom>
          <a:noFill/>
          <a:ln w="9525">
            <a:solidFill>
              <a:srgbClr val="8B0012"/>
            </a:solidFill>
            <a:round/>
          </a:ln>
        </p:spPr>
        <p:txBody>
          <a:bodyPr anchor="ctr"/>
          <a:lstStyle/>
          <a:p>
            <a:pPr algn="ctr"/>
            <a:endParaRPr sz="1350"/>
          </a:p>
        </p:txBody>
      </p:sp>
      <p:sp>
        <p:nvSpPr>
          <p:cNvPr id="34" name="Freeform: Shape 33"/>
          <p:cNvSpPr/>
          <p:nvPr/>
        </p:nvSpPr>
        <p:spPr bwMode="auto">
          <a:xfrm>
            <a:off x="3063618" y="2859398"/>
            <a:ext cx="487152" cy="444368"/>
          </a:xfrm>
          <a:custGeom>
            <a:avLst/>
            <a:gdLst>
              <a:gd name="T0" fmla="*/ 106 w 212"/>
              <a:gd name="T1" fmla="*/ 0 h 193"/>
              <a:gd name="T2" fmla="*/ 38 w 212"/>
              <a:gd name="T3" fmla="*/ 28 h 193"/>
              <a:gd name="T4" fmla="*/ 38 w 212"/>
              <a:gd name="T5" fmla="*/ 164 h 193"/>
              <a:gd name="T6" fmla="*/ 106 w 212"/>
              <a:gd name="T7" fmla="*/ 193 h 193"/>
              <a:gd name="T8" fmla="*/ 174 w 212"/>
              <a:gd name="T9" fmla="*/ 164 h 193"/>
              <a:gd name="T10" fmla="*/ 174 w 212"/>
              <a:gd name="T11" fmla="*/ 28 h 193"/>
              <a:gd name="T12" fmla="*/ 106 w 212"/>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212" h="193">
                <a:moveTo>
                  <a:pt x="106" y="0"/>
                </a:moveTo>
                <a:cubicBezTo>
                  <a:pt x="81" y="0"/>
                  <a:pt x="57" y="9"/>
                  <a:pt x="38" y="28"/>
                </a:cubicBezTo>
                <a:cubicBezTo>
                  <a:pt x="0" y="66"/>
                  <a:pt x="0" y="127"/>
                  <a:pt x="38" y="164"/>
                </a:cubicBezTo>
                <a:cubicBezTo>
                  <a:pt x="57" y="183"/>
                  <a:pt x="81" y="193"/>
                  <a:pt x="106" y="193"/>
                </a:cubicBezTo>
                <a:cubicBezTo>
                  <a:pt x="131" y="193"/>
                  <a:pt x="155" y="183"/>
                  <a:pt x="174" y="164"/>
                </a:cubicBezTo>
                <a:cubicBezTo>
                  <a:pt x="212" y="127"/>
                  <a:pt x="212" y="66"/>
                  <a:pt x="174" y="28"/>
                </a:cubicBezTo>
                <a:cubicBezTo>
                  <a:pt x="155" y="9"/>
                  <a:pt x="131" y="0"/>
                  <a:pt x="106" y="0"/>
                </a:cubicBezTo>
              </a:path>
            </a:pathLst>
          </a:custGeom>
          <a:solidFill>
            <a:srgbClr val="8B0012"/>
          </a:solidFill>
          <a:ln w="9525">
            <a:noFill/>
            <a:round/>
          </a:ln>
        </p:spPr>
        <p:txBody>
          <a:bodyPr anchor="ctr"/>
          <a:lstStyle/>
          <a:p>
            <a:pPr algn="ctr"/>
            <a:endParaRPr sz="1350"/>
          </a:p>
        </p:txBody>
      </p:sp>
      <p:sp>
        <p:nvSpPr>
          <p:cNvPr id="35" name="Freeform: Shape 34"/>
          <p:cNvSpPr/>
          <p:nvPr/>
        </p:nvSpPr>
        <p:spPr bwMode="auto">
          <a:xfrm>
            <a:off x="385516" y="4144722"/>
            <a:ext cx="192915" cy="192915"/>
          </a:xfrm>
          <a:custGeom>
            <a:avLst/>
            <a:gdLst>
              <a:gd name="T0" fmla="*/ 2 w 113"/>
              <a:gd name="T1" fmla="*/ 36 h 113"/>
              <a:gd name="T2" fmla="*/ 0 w 113"/>
              <a:gd name="T3" fmla="*/ 41 h 113"/>
              <a:gd name="T4" fmla="*/ 0 w 113"/>
              <a:gd name="T5" fmla="*/ 107 h 113"/>
              <a:gd name="T6" fmla="*/ 6 w 113"/>
              <a:gd name="T7" fmla="*/ 113 h 113"/>
              <a:gd name="T8" fmla="*/ 107 w 113"/>
              <a:gd name="T9" fmla="*/ 113 h 113"/>
              <a:gd name="T10" fmla="*/ 113 w 113"/>
              <a:gd name="T11" fmla="*/ 107 h 113"/>
              <a:gd name="T12" fmla="*/ 113 w 113"/>
              <a:gd name="T13" fmla="*/ 41 h 113"/>
              <a:gd name="T14" fmla="*/ 110 w 113"/>
              <a:gd name="T15" fmla="*/ 36 h 113"/>
              <a:gd name="T16" fmla="*/ 59 w 113"/>
              <a:gd name="T17" fmla="*/ 1 h 113"/>
              <a:gd name="T18" fmla="*/ 54 w 113"/>
              <a:gd name="T19" fmla="*/ 1 h 113"/>
              <a:gd name="T20" fmla="*/ 2 w 113"/>
              <a:gd name="T21" fmla="*/ 36 h 113"/>
              <a:gd name="T22" fmla="*/ 9 w 113"/>
              <a:gd name="T23" fmla="*/ 53 h 113"/>
              <a:gd name="T24" fmla="*/ 39 w 113"/>
              <a:gd name="T25" fmla="*/ 73 h 113"/>
              <a:gd name="T26" fmla="*/ 9 w 113"/>
              <a:gd name="T27" fmla="*/ 94 h 113"/>
              <a:gd name="T28" fmla="*/ 9 w 113"/>
              <a:gd name="T29" fmla="*/ 53 h 113"/>
              <a:gd name="T30" fmla="*/ 46 w 113"/>
              <a:gd name="T31" fmla="*/ 68 h 113"/>
              <a:gd name="T32" fmla="*/ 9 w 113"/>
              <a:gd name="T33" fmla="*/ 42 h 113"/>
              <a:gd name="T34" fmla="*/ 56 w 113"/>
              <a:gd name="T35" fmla="*/ 9 h 113"/>
              <a:gd name="T36" fmla="*/ 104 w 113"/>
              <a:gd name="T37" fmla="*/ 42 h 113"/>
              <a:gd name="T38" fmla="*/ 66 w 113"/>
              <a:gd name="T39" fmla="*/ 68 h 113"/>
              <a:gd name="T40" fmla="*/ 59 w 113"/>
              <a:gd name="T41" fmla="*/ 63 h 113"/>
              <a:gd name="T42" fmla="*/ 54 w 113"/>
              <a:gd name="T43" fmla="*/ 63 h 113"/>
              <a:gd name="T44" fmla="*/ 46 w 113"/>
              <a:gd name="T45" fmla="*/ 68 h 113"/>
              <a:gd name="T46" fmla="*/ 74 w 113"/>
              <a:gd name="T47" fmla="*/ 73 h 113"/>
              <a:gd name="T48" fmla="*/ 104 w 113"/>
              <a:gd name="T49" fmla="*/ 53 h 113"/>
              <a:gd name="T50" fmla="*/ 104 w 113"/>
              <a:gd name="T51" fmla="*/ 94 h 113"/>
              <a:gd name="T52" fmla="*/ 74 w 113"/>
              <a:gd name="T53" fmla="*/ 73 h 113"/>
              <a:gd name="T54" fmla="*/ 104 w 113"/>
              <a:gd name="T55" fmla="*/ 104 h 113"/>
              <a:gd name="T56" fmla="*/ 56 w 113"/>
              <a:gd name="T57" fmla="*/ 72 h 113"/>
              <a:gd name="T58" fmla="*/ 9 w 113"/>
              <a:gd name="T59" fmla="*/ 104 h 113"/>
              <a:gd name="T60" fmla="*/ 104 w 113"/>
              <a:gd name="T61"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113">
                <a:moveTo>
                  <a:pt x="2" y="36"/>
                </a:moveTo>
                <a:cubicBezTo>
                  <a:pt x="1" y="37"/>
                  <a:pt x="0" y="39"/>
                  <a:pt x="0" y="41"/>
                </a:cubicBezTo>
                <a:cubicBezTo>
                  <a:pt x="0" y="63"/>
                  <a:pt x="0" y="85"/>
                  <a:pt x="0" y="107"/>
                </a:cubicBezTo>
                <a:cubicBezTo>
                  <a:pt x="0" y="111"/>
                  <a:pt x="2" y="113"/>
                  <a:pt x="6" y="113"/>
                </a:cubicBezTo>
                <a:cubicBezTo>
                  <a:pt x="107" y="113"/>
                  <a:pt x="107" y="113"/>
                  <a:pt x="107" y="113"/>
                </a:cubicBezTo>
                <a:cubicBezTo>
                  <a:pt x="110" y="113"/>
                  <a:pt x="113" y="111"/>
                  <a:pt x="113" y="107"/>
                </a:cubicBezTo>
                <a:cubicBezTo>
                  <a:pt x="113" y="85"/>
                  <a:pt x="113" y="63"/>
                  <a:pt x="113" y="41"/>
                </a:cubicBezTo>
                <a:cubicBezTo>
                  <a:pt x="113" y="39"/>
                  <a:pt x="112" y="37"/>
                  <a:pt x="110" y="36"/>
                </a:cubicBezTo>
                <a:cubicBezTo>
                  <a:pt x="59" y="1"/>
                  <a:pt x="59" y="1"/>
                  <a:pt x="59" y="1"/>
                </a:cubicBezTo>
                <a:cubicBezTo>
                  <a:pt x="57" y="0"/>
                  <a:pt x="55" y="0"/>
                  <a:pt x="54" y="1"/>
                </a:cubicBezTo>
                <a:lnTo>
                  <a:pt x="2" y="36"/>
                </a:lnTo>
                <a:close/>
                <a:moveTo>
                  <a:pt x="9" y="53"/>
                </a:moveTo>
                <a:cubicBezTo>
                  <a:pt x="39" y="73"/>
                  <a:pt x="39" y="73"/>
                  <a:pt x="39" y="73"/>
                </a:cubicBezTo>
                <a:cubicBezTo>
                  <a:pt x="9" y="94"/>
                  <a:pt x="9" y="94"/>
                  <a:pt x="9" y="94"/>
                </a:cubicBezTo>
                <a:lnTo>
                  <a:pt x="9" y="53"/>
                </a:lnTo>
                <a:close/>
                <a:moveTo>
                  <a:pt x="46" y="68"/>
                </a:moveTo>
                <a:cubicBezTo>
                  <a:pt x="9" y="42"/>
                  <a:pt x="9" y="42"/>
                  <a:pt x="9" y="42"/>
                </a:cubicBezTo>
                <a:cubicBezTo>
                  <a:pt x="56" y="9"/>
                  <a:pt x="56" y="9"/>
                  <a:pt x="56" y="9"/>
                </a:cubicBezTo>
                <a:cubicBezTo>
                  <a:pt x="104" y="42"/>
                  <a:pt x="104" y="42"/>
                  <a:pt x="104" y="42"/>
                </a:cubicBezTo>
                <a:cubicBezTo>
                  <a:pt x="66" y="68"/>
                  <a:pt x="66" y="68"/>
                  <a:pt x="66" y="68"/>
                </a:cubicBezTo>
                <a:cubicBezTo>
                  <a:pt x="59" y="63"/>
                  <a:pt x="59" y="63"/>
                  <a:pt x="59" y="63"/>
                </a:cubicBezTo>
                <a:cubicBezTo>
                  <a:pt x="57" y="62"/>
                  <a:pt x="55" y="62"/>
                  <a:pt x="54" y="63"/>
                </a:cubicBezTo>
                <a:lnTo>
                  <a:pt x="46" y="68"/>
                </a:lnTo>
                <a:close/>
                <a:moveTo>
                  <a:pt x="74" y="73"/>
                </a:moveTo>
                <a:cubicBezTo>
                  <a:pt x="104" y="53"/>
                  <a:pt x="104" y="53"/>
                  <a:pt x="104" y="53"/>
                </a:cubicBezTo>
                <a:cubicBezTo>
                  <a:pt x="104" y="94"/>
                  <a:pt x="104" y="94"/>
                  <a:pt x="104" y="94"/>
                </a:cubicBezTo>
                <a:lnTo>
                  <a:pt x="74" y="73"/>
                </a:lnTo>
                <a:close/>
                <a:moveTo>
                  <a:pt x="104" y="104"/>
                </a:moveTo>
                <a:cubicBezTo>
                  <a:pt x="56" y="72"/>
                  <a:pt x="56" y="72"/>
                  <a:pt x="56" y="72"/>
                </a:cubicBezTo>
                <a:cubicBezTo>
                  <a:pt x="9" y="104"/>
                  <a:pt x="9" y="104"/>
                  <a:pt x="9" y="104"/>
                </a:cubicBezTo>
                <a:lnTo>
                  <a:pt x="104"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6" name="Freeform: Shape 35"/>
          <p:cNvSpPr/>
          <p:nvPr/>
        </p:nvSpPr>
        <p:spPr bwMode="auto">
          <a:xfrm>
            <a:off x="3686030" y="4172350"/>
            <a:ext cx="187199" cy="138137"/>
          </a:xfrm>
          <a:custGeom>
            <a:avLst/>
            <a:gdLst>
              <a:gd name="T0" fmla="*/ 6 w 119"/>
              <a:gd name="T1" fmla="*/ 75 h 75"/>
              <a:gd name="T2" fmla="*/ 0 w 119"/>
              <a:gd name="T3" fmla="*/ 69 h 75"/>
              <a:gd name="T4" fmla="*/ 0 w 119"/>
              <a:gd name="T5" fmla="*/ 7 h 75"/>
              <a:gd name="T6" fmla="*/ 6 w 119"/>
              <a:gd name="T7" fmla="*/ 0 h 75"/>
              <a:gd name="T8" fmla="*/ 113 w 119"/>
              <a:gd name="T9" fmla="*/ 0 h 75"/>
              <a:gd name="T10" fmla="*/ 119 w 119"/>
              <a:gd name="T11" fmla="*/ 7 h 75"/>
              <a:gd name="T12" fmla="*/ 119 w 119"/>
              <a:gd name="T13" fmla="*/ 69 h 75"/>
              <a:gd name="T14" fmla="*/ 113 w 119"/>
              <a:gd name="T15" fmla="*/ 75 h 75"/>
              <a:gd name="T16" fmla="*/ 6 w 119"/>
              <a:gd name="T17" fmla="*/ 75 h 75"/>
              <a:gd name="T18" fmla="*/ 41 w 119"/>
              <a:gd name="T19" fmla="*/ 14 h 75"/>
              <a:gd name="T20" fmla="*/ 89 w 119"/>
              <a:gd name="T21" fmla="*/ 38 h 75"/>
              <a:gd name="T22" fmla="*/ 41 w 119"/>
              <a:gd name="T23" fmla="*/ 62 h 75"/>
              <a:gd name="T24" fmla="*/ 41 w 119"/>
              <a:gd name="T25"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75">
                <a:moveTo>
                  <a:pt x="6" y="75"/>
                </a:moveTo>
                <a:cubicBezTo>
                  <a:pt x="3" y="75"/>
                  <a:pt x="0" y="73"/>
                  <a:pt x="0" y="69"/>
                </a:cubicBezTo>
                <a:cubicBezTo>
                  <a:pt x="0" y="48"/>
                  <a:pt x="0" y="28"/>
                  <a:pt x="0" y="7"/>
                </a:cubicBezTo>
                <a:cubicBezTo>
                  <a:pt x="0" y="3"/>
                  <a:pt x="3" y="0"/>
                  <a:pt x="6" y="0"/>
                </a:cubicBezTo>
                <a:cubicBezTo>
                  <a:pt x="113" y="0"/>
                  <a:pt x="113" y="0"/>
                  <a:pt x="113" y="0"/>
                </a:cubicBezTo>
                <a:cubicBezTo>
                  <a:pt x="116" y="0"/>
                  <a:pt x="119" y="3"/>
                  <a:pt x="119" y="7"/>
                </a:cubicBezTo>
                <a:cubicBezTo>
                  <a:pt x="119" y="28"/>
                  <a:pt x="119" y="48"/>
                  <a:pt x="119" y="69"/>
                </a:cubicBezTo>
                <a:cubicBezTo>
                  <a:pt x="119" y="73"/>
                  <a:pt x="116" y="75"/>
                  <a:pt x="113" y="75"/>
                </a:cubicBezTo>
                <a:cubicBezTo>
                  <a:pt x="60" y="75"/>
                  <a:pt x="59" y="75"/>
                  <a:pt x="6" y="75"/>
                </a:cubicBezTo>
                <a:close/>
                <a:moveTo>
                  <a:pt x="41" y="14"/>
                </a:moveTo>
                <a:cubicBezTo>
                  <a:pt x="89" y="38"/>
                  <a:pt x="89" y="38"/>
                  <a:pt x="89" y="38"/>
                </a:cubicBezTo>
                <a:cubicBezTo>
                  <a:pt x="41" y="62"/>
                  <a:pt x="41" y="62"/>
                  <a:pt x="41" y="62"/>
                </a:cubicBezTo>
                <a:lnTo>
                  <a:pt x="41"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7" name="Freeform: Shape 36"/>
          <p:cNvSpPr/>
          <p:nvPr/>
        </p:nvSpPr>
        <p:spPr bwMode="auto">
          <a:xfrm>
            <a:off x="3199217" y="3008191"/>
            <a:ext cx="219113" cy="147663"/>
          </a:xfrm>
          <a:custGeom>
            <a:avLst/>
            <a:gdLst>
              <a:gd name="T0" fmla="*/ 116 w 119"/>
              <a:gd name="T1" fmla="*/ 4 h 80"/>
              <a:gd name="T2" fmla="*/ 108 w 119"/>
              <a:gd name="T3" fmla="*/ 4 h 80"/>
              <a:gd name="T4" fmla="*/ 108 w 119"/>
              <a:gd name="T5" fmla="*/ 2 h 80"/>
              <a:gd name="T6" fmla="*/ 106 w 119"/>
              <a:gd name="T7" fmla="*/ 0 h 80"/>
              <a:gd name="T8" fmla="*/ 93 w 119"/>
              <a:gd name="T9" fmla="*/ 0 h 80"/>
              <a:gd name="T10" fmla="*/ 91 w 119"/>
              <a:gd name="T11" fmla="*/ 2 h 80"/>
              <a:gd name="T12" fmla="*/ 91 w 119"/>
              <a:gd name="T13" fmla="*/ 4 h 80"/>
              <a:gd name="T14" fmla="*/ 19 w 119"/>
              <a:gd name="T15" fmla="*/ 4 h 80"/>
              <a:gd name="T16" fmla="*/ 19 w 119"/>
              <a:gd name="T17" fmla="*/ 2 h 80"/>
              <a:gd name="T18" fmla="*/ 17 w 119"/>
              <a:gd name="T19" fmla="*/ 0 h 80"/>
              <a:gd name="T20" fmla="*/ 13 w 119"/>
              <a:gd name="T21" fmla="*/ 0 h 80"/>
              <a:gd name="T22" fmla="*/ 10 w 119"/>
              <a:gd name="T23" fmla="*/ 2 h 80"/>
              <a:gd name="T24" fmla="*/ 10 w 119"/>
              <a:gd name="T25" fmla="*/ 4 h 80"/>
              <a:gd name="T26" fmla="*/ 4 w 119"/>
              <a:gd name="T27" fmla="*/ 4 h 80"/>
              <a:gd name="T28" fmla="*/ 0 w 119"/>
              <a:gd name="T29" fmla="*/ 8 h 80"/>
              <a:gd name="T30" fmla="*/ 0 w 119"/>
              <a:gd name="T31" fmla="*/ 77 h 80"/>
              <a:gd name="T32" fmla="*/ 4 w 119"/>
              <a:gd name="T33" fmla="*/ 80 h 80"/>
              <a:gd name="T34" fmla="*/ 116 w 119"/>
              <a:gd name="T35" fmla="*/ 80 h 80"/>
              <a:gd name="T36" fmla="*/ 119 w 119"/>
              <a:gd name="T37" fmla="*/ 77 h 80"/>
              <a:gd name="T38" fmla="*/ 119 w 119"/>
              <a:gd name="T39" fmla="*/ 8 h 80"/>
              <a:gd name="T40" fmla="*/ 116 w 119"/>
              <a:gd name="T41" fmla="*/ 4 h 80"/>
              <a:gd name="T42" fmla="*/ 15 w 119"/>
              <a:gd name="T43" fmla="*/ 10 h 80"/>
              <a:gd name="T44" fmla="*/ 10 w 119"/>
              <a:gd name="T45" fmla="*/ 15 h 80"/>
              <a:gd name="T46" fmla="*/ 15 w 119"/>
              <a:gd name="T47" fmla="*/ 20 h 80"/>
              <a:gd name="T48" fmla="*/ 20 w 119"/>
              <a:gd name="T49" fmla="*/ 15 h 80"/>
              <a:gd name="T50" fmla="*/ 15 w 119"/>
              <a:gd name="T51" fmla="*/ 10 h 80"/>
              <a:gd name="T52" fmla="*/ 106 w 119"/>
              <a:gd name="T53" fmla="*/ 12 h 80"/>
              <a:gd name="T54" fmla="*/ 93 w 119"/>
              <a:gd name="T55" fmla="*/ 12 h 80"/>
              <a:gd name="T56" fmla="*/ 91 w 119"/>
              <a:gd name="T57" fmla="*/ 14 h 80"/>
              <a:gd name="T58" fmla="*/ 91 w 119"/>
              <a:gd name="T59" fmla="*/ 16 h 80"/>
              <a:gd name="T60" fmla="*/ 93 w 119"/>
              <a:gd name="T61" fmla="*/ 18 h 80"/>
              <a:gd name="T62" fmla="*/ 106 w 119"/>
              <a:gd name="T63" fmla="*/ 18 h 80"/>
              <a:gd name="T64" fmla="*/ 108 w 119"/>
              <a:gd name="T65" fmla="*/ 16 h 80"/>
              <a:gd name="T66" fmla="*/ 108 w 119"/>
              <a:gd name="T67" fmla="*/ 14 h 80"/>
              <a:gd name="T68" fmla="*/ 106 w 119"/>
              <a:gd name="T69" fmla="*/ 12 h 80"/>
              <a:gd name="T70" fmla="*/ 60 w 119"/>
              <a:gd name="T71" fmla="*/ 9 h 80"/>
              <a:gd name="T72" fmla="*/ 93 w 119"/>
              <a:gd name="T73" fmla="*/ 42 h 80"/>
              <a:gd name="T74" fmla="*/ 60 w 119"/>
              <a:gd name="T75" fmla="*/ 76 h 80"/>
              <a:gd name="T76" fmla="*/ 26 w 119"/>
              <a:gd name="T77" fmla="*/ 42 h 80"/>
              <a:gd name="T78" fmla="*/ 60 w 119"/>
              <a:gd name="T79" fmla="*/ 9 h 80"/>
              <a:gd name="T80" fmla="*/ 60 w 119"/>
              <a:gd name="T81" fmla="*/ 16 h 80"/>
              <a:gd name="T82" fmla="*/ 86 w 119"/>
              <a:gd name="T83" fmla="*/ 42 h 80"/>
              <a:gd name="T84" fmla="*/ 60 w 119"/>
              <a:gd name="T85" fmla="*/ 69 h 80"/>
              <a:gd name="T86" fmla="*/ 33 w 119"/>
              <a:gd name="T87" fmla="*/ 42 h 80"/>
              <a:gd name="T88" fmla="*/ 60 w 119"/>
              <a:gd name="T89" fmla="*/ 16 h 80"/>
              <a:gd name="T90" fmla="*/ 60 w 119"/>
              <a:gd name="T91" fmla="*/ 23 h 80"/>
              <a:gd name="T92" fmla="*/ 79 w 119"/>
              <a:gd name="T93" fmla="*/ 42 h 80"/>
              <a:gd name="T94" fmla="*/ 60 w 119"/>
              <a:gd name="T95" fmla="*/ 61 h 80"/>
              <a:gd name="T96" fmla="*/ 41 w 119"/>
              <a:gd name="T97" fmla="*/ 42 h 80"/>
              <a:gd name="T98" fmla="*/ 60 w 119"/>
              <a:gd name="T99" fmla="*/ 23 h 80"/>
              <a:gd name="T100" fmla="*/ 60 w 119"/>
              <a:gd name="T101" fmla="*/ 28 h 80"/>
              <a:gd name="T102" fmla="*/ 71 w 119"/>
              <a:gd name="T103" fmla="*/ 33 h 80"/>
              <a:gd name="T104" fmla="*/ 62 w 119"/>
              <a:gd name="T105" fmla="*/ 31 h 80"/>
              <a:gd name="T106" fmla="*/ 47 w 119"/>
              <a:gd name="T107" fmla="*/ 45 h 80"/>
              <a:gd name="T108" fmla="*/ 49 w 119"/>
              <a:gd name="T109" fmla="*/ 52 h 80"/>
              <a:gd name="T110" fmla="*/ 45 w 119"/>
              <a:gd name="T111" fmla="*/ 42 h 80"/>
              <a:gd name="T112" fmla="*/ 60 w 119"/>
              <a:gd name="T113"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 h="80">
                <a:moveTo>
                  <a:pt x="116" y="4"/>
                </a:moveTo>
                <a:cubicBezTo>
                  <a:pt x="108" y="4"/>
                  <a:pt x="108" y="4"/>
                  <a:pt x="108" y="4"/>
                </a:cubicBezTo>
                <a:cubicBezTo>
                  <a:pt x="108" y="2"/>
                  <a:pt x="108" y="2"/>
                  <a:pt x="108" y="2"/>
                </a:cubicBezTo>
                <a:cubicBezTo>
                  <a:pt x="108" y="0"/>
                  <a:pt x="108" y="0"/>
                  <a:pt x="106" y="0"/>
                </a:cubicBezTo>
                <a:cubicBezTo>
                  <a:pt x="93" y="0"/>
                  <a:pt x="93" y="0"/>
                  <a:pt x="93" y="0"/>
                </a:cubicBezTo>
                <a:cubicBezTo>
                  <a:pt x="91" y="0"/>
                  <a:pt x="91" y="0"/>
                  <a:pt x="91" y="2"/>
                </a:cubicBezTo>
                <a:cubicBezTo>
                  <a:pt x="91" y="4"/>
                  <a:pt x="91" y="4"/>
                  <a:pt x="91" y="4"/>
                </a:cubicBezTo>
                <a:cubicBezTo>
                  <a:pt x="19" y="4"/>
                  <a:pt x="19" y="4"/>
                  <a:pt x="19" y="4"/>
                </a:cubicBezTo>
                <a:cubicBezTo>
                  <a:pt x="19" y="2"/>
                  <a:pt x="19" y="2"/>
                  <a:pt x="19" y="2"/>
                </a:cubicBezTo>
                <a:cubicBezTo>
                  <a:pt x="19" y="0"/>
                  <a:pt x="18" y="0"/>
                  <a:pt x="17" y="0"/>
                </a:cubicBezTo>
                <a:cubicBezTo>
                  <a:pt x="13" y="0"/>
                  <a:pt x="13" y="0"/>
                  <a:pt x="13" y="0"/>
                </a:cubicBezTo>
                <a:cubicBezTo>
                  <a:pt x="11" y="0"/>
                  <a:pt x="10" y="0"/>
                  <a:pt x="10" y="2"/>
                </a:cubicBezTo>
                <a:cubicBezTo>
                  <a:pt x="10" y="4"/>
                  <a:pt x="10" y="4"/>
                  <a:pt x="10" y="4"/>
                </a:cubicBezTo>
                <a:cubicBezTo>
                  <a:pt x="4" y="4"/>
                  <a:pt x="4" y="4"/>
                  <a:pt x="4" y="4"/>
                </a:cubicBezTo>
                <a:cubicBezTo>
                  <a:pt x="2" y="4"/>
                  <a:pt x="0" y="6"/>
                  <a:pt x="0" y="8"/>
                </a:cubicBezTo>
                <a:cubicBezTo>
                  <a:pt x="0" y="77"/>
                  <a:pt x="0" y="77"/>
                  <a:pt x="0" y="77"/>
                </a:cubicBezTo>
                <a:cubicBezTo>
                  <a:pt x="0" y="79"/>
                  <a:pt x="2" y="80"/>
                  <a:pt x="4" y="80"/>
                </a:cubicBezTo>
                <a:cubicBezTo>
                  <a:pt x="116" y="80"/>
                  <a:pt x="116" y="80"/>
                  <a:pt x="116" y="80"/>
                </a:cubicBezTo>
                <a:cubicBezTo>
                  <a:pt x="117" y="80"/>
                  <a:pt x="119" y="79"/>
                  <a:pt x="119" y="77"/>
                </a:cubicBezTo>
                <a:cubicBezTo>
                  <a:pt x="119" y="8"/>
                  <a:pt x="119" y="8"/>
                  <a:pt x="119" y="8"/>
                </a:cubicBezTo>
                <a:cubicBezTo>
                  <a:pt x="119" y="6"/>
                  <a:pt x="117" y="4"/>
                  <a:pt x="116" y="4"/>
                </a:cubicBezTo>
                <a:close/>
                <a:moveTo>
                  <a:pt x="15" y="10"/>
                </a:moveTo>
                <a:cubicBezTo>
                  <a:pt x="12" y="10"/>
                  <a:pt x="10" y="12"/>
                  <a:pt x="10" y="15"/>
                </a:cubicBezTo>
                <a:cubicBezTo>
                  <a:pt x="10" y="17"/>
                  <a:pt x="12" y="20"/>
                  <a:pt x="15" y="20"/>
                </a:cubicBezTo>
                <a:cubicBezTo>
                  <a:pt x="18" y="20"/>
                  <a:pt x="20" y="17"/>
                  <a:pt x="20" y="15"/>
                </a:cubicBezTo>
                <a:cubicBezTo>
                  <a:pt x="20" y="12"/>
                  <a:pt x="18" y="10"/>
                  <a:pt x="15" y="10"/>
                </a:cubicBezTo>
                <a:close/>
                <a:moveTo>
                  <a:pt x="106" y="12"/>
                </a:moveTo>
                <a:cubicBezTo>
                  <a:pt x="93" y="12"/>
                  <a:pt x="93" y="12"/>
                  <a:pt x="93" y="12"/>
                </a:cubicBezTo>
                <a:cubicBezTo>
                  <a:pt x="91" y="12"/>
                  <a:pt x="91" y="13"/>
                  <a:pt x="91" y="14"/>
                </a:cubicBezTo>
                <a:cubicBezTo>
                  <a:pt x="91" y="16"/>
                  <a:pt x="91" y="16"/>
                  <a:pt x="91" y="16"/>
                </a:cubicBezTo>
                <a:cubicBezTo>
                  <a:pt x="91" y="17"/>
                  <a:pt x="91" y="18"/>
                  <a:pt x="93" y="18"/>
                </a:cubicBezTo>
                <a:cubicBezTo>
                  <a:pt x="106" y="18"/>
                  <a:pt x="106" y="18"/>
                  <a:pt x="106" y="18"/>
                </a:cubicBezTo>
                <a:cubicBezTo>
                  <a:pt x="108" y="18"/>
                  <a:pt x="108" y="17"/>
                  <a:pt x="108" y="16"/>
                </a:cubicBezTo>
                <a:cubicBezTo>
                  <a:pt x="108" y="14"/>
                  <a:pt x="108" y="14"/>
                  <a:pt x="108" y="14"/>
                </a:cubicBezTo>
                <a:cubicBezTo>
                  <a:pt x="108" y="13"/>
                  <a:pt x="108" y="12"/>
                  <a:pt x="106" y="12"/>
                </a:cubicBezTo>
                <a:close/>
                <a:moveTo>
                  <a:pt x="60" y="9"/>
                </a:moveTo>
                <a:cubicBezTo>
                  <a:pt x="78" y="9"/>
                  <a:pt x="93" y="24"/>
                  <a:pt x="93" y="42"/>
                </a:cubicBezTo>
                <a:cubicBezTo>
                  <a:pt x="93" y="61"/>
                  <a:pt x="78" y="76"/>
                  <a:pt x="60" y="76"/>
                </a:cubicBezTo>
                <a:cubicBezTo>
                  <a:pt x="41" y="76"/>
                  <a:pt x="26" y="61"/>
                  <a:pt x="26" y="42"/>
                </a:cubicBezTo>
                <a:cubicBezTo>
                  <a:pt x="26" y="24"/>
                  <a:pt x="41" y="9"/>
                  <a:pt x="60" y="9"/>
                </a:cubicBezTo>
                <a:close/>
                <a:moveTo>
                  <a:pt x="60" y="16"/>
                </a:moveTo>
                <a:cubicBezTo>
                  <a:pt x="74" y="16"/>
                  <a:pt x="86" y="28"/>
                  <a:pt x="86" y="42"/>
                </a:cubicBezTo>
                <a:cubicBezTo>
                  <a:pt x="86" y="57"/>
                  <a:pt x="74" y="69"/>
                  <a:pt x="60" y="69"/>
                </a:cubicBezTo>
                <a:cubicBezTo>
                  <a:pt x="45" y="69"/>
                  <a:pt x="33" y="57"/>
                  <a:pt x="33" y="42"/>
                </a:cubicBezTo>
                <a:cubicBezTo>
                  <a:pt x="33" y="28"/>
                  <a:pt x="45" y="16"/>
                  <a:pt x="60" y="16"/>
                </a:cubicBezTo>
                <a:close/>
                <a:moveTo>
                  <a:pt x="60" y="23"/>
                </a:moveTo>
                <a:cubicBezTo>
                  <a:pt x="70" y="23"/>
                  <a:pt x="79" y="32"/>
                  <a:pt x="79" y="42"/>
                </a:cubicBezTo>
                <a:cubicBezTo>
                  <a:pt x="79" y="53"/>
                  <a:pt x="70" y="61"/>
                  <a:pt x="60" y="61"/>
                </a:cubicBezTo>
                <a:cubicBezTo>
                  <a:pt x="49" y="61"/>
                  <a:pt x="41" y="53"/>
                  <a:pt x="41" y="42"/>
                </a:cubicBezTo>
                <a:cubicBezTo>
                  <a:pt x="41" y="32"/>
                  <a:pt x="49" y="23"/>
                  <a:pt x="60" y="23"/>
                </a:cubicBezTo>
                <a:close/>
                <a:moveTo>
                  <a:pt x="60" y="28"/>
                </a:moveTo>
                <a:cubicBezTo>
                  <a:pt x="64" y="28"/>
                  <a:pt x="68" y="30"/>
                  <a:pt x="71" y="33"/>
                </a:cubicBezTo>
                <a:cubicBezTo>
                  <a:pt x="68" y="32"/>
                  <a:pt x="65" y="31"/>
                  <a:pt x="62" y="31"/>
                </a:cubicBezTo>
                <a:cubicBezTo>
                  <a:pt x="54" y="31"/>
                  <a:pt x="47" y="37"/>
                  <a:pt x="47" y="45"/>
                </a:cubicBezTo>
                <a:cubicBezTo>
                  <a:pt x="47" y="48"/>
                  <a:pt x="48" y="50"/>
                  <a:pt x="49" y="52"/>
                </a:cubicBezTo>
                <a:cubicBezTo>
                  <a:pt x="47" y="50"/>
                  <a:pt x="45" y="46"/>
                  <a:pt x="45" y="42"/>
                </a:cubicBezTo>
                <a:cubicBezTo>
                  <a:pt x="45" y="34"/>
                  <a:pt x="52" y="28"/>
                  <a:pt x="6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8" name="Freeform: Shape 37"/>
          <p:cNvSpPr/>
          <p:nvPr/>
        </p:nvSpPr>
        <p:spPr bwMode="auto">
          <a:xfrm>
            <a:off x="2062686" y="2490893"/>
            <a:ext cx="125276" cy="214350"/>
          </a:xfrm>
          <a:custGeom>
            <a:avLst/>
            <a:gdLst>
              <a:gd name="T0" fmla="*/ 58 w 58"/>
              <a:gd name="T1" fmla="*/ 73 h 109"/>
              <a:gd name="T2" fmla="*/ 57 w 58"/>
              <a:gd name="T3" fmla="*/ 81 h 109"/>
              <a:gd name="T4" fmla="*/ 52 w 58"/>
              <a:gd name="T5" fmla="*/ 89 h 109"/>
              <a:gd name="T6" fmla="*/ 44 w 58"/>
              <a:gd name="T7" fmla="*/ 95 h 109"/>
              <a:gd name="T8" fmla="*/ 34 w 58"/>
              <a:gd name="T9" fmla="*/ 99 h 109"/>
              <a:gd name="T10" fmla="*/ 34 w 58"/>
              <a:gd name="T11" fmla="*/ 109 h 109"/>
              <a:gd name="T12" fmla="*/ 26 w 58"/>
              <a:gd name="T13" fmla="*/ 109 h 109"/>
              <a:gd name="T14" fmla="*/ 26 w 58"/>
              <a:gd name="T15" fmla="*/ 100 h 109"/>
              <a:gd name="T16" fmla="*/ 26 w 58"/>
              <a:gd name="T17" fmla="*/ 100 h 109"/>
              <a:gd name="T18" fmla="*/ 25 w 58"/>
              <a:gd name="T19" fmla="*/ 100 h 109"/>
              <a:gd name="T20" fmla="*/ 18 w 58"/>
              <a:gd name="T21" fmla="*/ 100 h 109"/>
              <a:gd name="T22" fmla="*/ 11 w 58"/>
              <a:gd name="T23" fmla="*/ 98 h 109"/>
              <a:gd name="T24" fmla="*/ 5 w 58"/>
              <a:gd name="T25" fmla="*/ 96 h 109"/>
              <a:gd name="T26" fmla="*/ 0 w 58"/>
              <a:gd name="T27" fmla="*/ 94 h 109"/>
              <a:gd name="T28" fmla="*/ 4 w 58"/>
              <a:gd name="T29" fmla="*/ 80 h 109"/>
              <a:gd name="T30" fmla="*/ 8 w 58"/>
              <a:gd name="T31" fmla="*/ 83 h 109"/>
              <a:gd name="T32" fmla="*/ 14 w 58"/>
              <a:gd name="T33" fmla="*/ 85 h 109"/>
              <a:gd name="T34" fmla="*/ 20 w 58"/>
              <a:gd name="T35" fmla="*/ 88 h 109"/>
              <a:gd name="T36" fmla="*/ 26 w 58"/>
              <a:gd name="T37" fmla="*/ 89 h 109"/>
              <a:gd name="T38" fmla="*/ 26 w 58"/>
              <a:gd name="T39" fmla="*/ 61 h 109"/>
              <a:gd name="T40" fmla="*/ 18 w 58"/>
              <a:gd name="T41" fmla="*/ 57 h 109"/>
              <a:gd name="T42" fmla="*/ 10 w 58"/>
              <a:gd name="T43" fmla="*/ 52 h 109"/>
              <a:gd name="T44" fmla="*/ 5 w 58"/>
              <a:gd name="T45" fmla="*/ 45 h 109"/>
              <a:gd name="T46" fmla="*/ 3 w 58"/>
              <a:gd name="T47" fmla="*/ 33 h 109"/>
              <a:gd name="T48" fmla="*/ 4 w 58"/>
              <a:gd name="T49" fmla="*/ 26 h 109"/>
              <a:gd name="T50" fmla="*/ 9 w 58"/>
              <a:gd name="T51" fmla="*/ 19 h 109"/>
              <a:gd name="T52" fmla="*/ 16 w 58"/>
              <a:gd name="T53" fmla="*/ 13 h 109"/>
              <a:gd name="T54" fmla="*/ 26 w 58"/>
              <a:gd name="T55" fmla="*/ 10 h 109"/>
              <a:gd name="T56" fmla="*/ 26 w 58"/>
              <a:gd name="T57" fmla="*/ 0 h 109"/>
              <a:gd name="T58" fmla="*/ 34 w 58"/>
              <a:gd name="T59" fmla="*/ 0 h 109"/>
              <a:gd name="T60" fmla="*/ 34 w 58"/>
              <a:gd name="T61" fmla="*/ 9 h 109"/>
              <a:gd name="T62" fmla="*/ 34 w 58"/>
              <a:gd name="T63" fmla="*/ 9 h 109"/>
              <a:gd name="T64" fmla="*/ 45 w 58"/>
              <a:gd name="T65" fmla="*/ 10 h 109"/>
              <a:gd name="T66" fmla="*/ 54 w 58"/>
              <a:gd name="T67" fmla="*/ 11 h 109"/>
              <a:gd name="T68" fmla="*/ 52 w 58"/>
              <a:gd name="T69" fmla="*/ 24 h 109"/>
              <a:gd name="T70" fmla="*/ 43 w 58"/>
              <a:gd name="T71" fmla="*/ 21 h 109"/>
              <a:gd name="T72" fmla="*/ 34 w 58"/>
              <a:gd name="T73" fmla="*/ 20 h 109"/>
              <a:gd name="T74" fmla="*/ 34 w 58"/>
              <a:gd name="T75" fmla="*/ 44 h 109"/>
              <a:gd name="T76" fmla="*/ 42 w 58"/>
              <a:gd name="T77" fmla="*/ 48 h 109"/>
              <a:gd name="T78" fmla="*/ 50 w 58"/>
              <a:gd name="T79" fmla="*/ 53 h 109"/>
              <a:gd name="T80" fmla="*/ 56 w 58"/>
              <a:gd name="T81" fmla="*/ 61 h 109"/>
              <a:gd name="T82" fmla="*/ 58 w 58"/>
              <a:gd name="T83" fmla="*/ 73 h 109"/>
              <a:gd name="T84" fmla="*/ 18 w 58"/>
              <a:gd name="T85" fmla="*/ 31 h 109"/>
              <a:gd name="T86" fmla="*/ 20 w 58"/>
              <a:gd name="T87" fmla="*/ 37 h 109"/>
              <a:gd name="T88" fmla="*/ 26 w 58"/>
              <a:gd name="T89" fmla="*/ 41 h 109"/>
              <a:gd name="T90" fmla="*/ 26 w 58"/>
              <a:gd name="T91" fmla="*/ 20 h 109"/>
              <a:gd name="T92" fmla="*/ 21 w 58"/>
              <a:gd name="T93" fmla="*/ 22 h 109"/>
              <a:gd name="T94" fmla="*/ 19 w 58"/>
              <a:gd name="T95" fmla="*/ 25 h 109"/>
              <a:gd name="T96" fmla="*/ 18 w 58"/>
              <a:gd name="T97" fmla="*/ 31 h 109"/>
              <a:gd name="T98" fmla="*/ 43 w 58"/>
              <a:gd name="T99" fmla="*/ 75 h 109"/>
              <a:gd name="T100" fmla="*/ 40 w 58"/>
              <a:gd name="T101" fmla="*/ 69 h 109"/>
              <a:gd name="T102" fmla="*/ 34 w 58"/>
              <a:gd name="T103" fmla="*/ 64 h 109"/>
              <a:gd name="T104" fmla="*/ 34 w 58"/>
              <a:gd name="T105" fmla="*/ 88 h 109"/>
              <a:gd name="T106" fmla="*/ 36 w 58"/>
              <a:gd name="T107" fmla="*/ 88 h 109"/>
              <a:gd name="T108" fmla="*/ 39 w 58"/>
              <a:gd name="T109" fmla="*/ 87 h 109"/>
              <a:gd name="T110" fmla="*/ 42 w 58"/>
              <a:gd name="T111" fmla="*/ 83 h 109"/>
              <a:gd name="T112" fmla="*/ 43 w 58"/>
              <a:gd name="T113"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 h="109">
                <a:moveTo>
                  <a:pt x="58" y="73"/>
                </a:moveTo>
                <a:cubicBezTo>
                  <a:pt x="58" y="75"/>
                  <a:pt x="58" y="78"/>
                  <a:pt x="57" y="81"/>
                </a:cubicBezTo>
                <a:cubicBezTo>
                  <a:pt x="55" y="84"/>
                  <a:pt x="54" y="86"/>
                  <a:pt x="52" y="89"/>
                </a:cubicBezTo>
                <a:cubicBezTo>
                  <a:pt x="50" y="91"/>
                  <a:pt x="47" y="93"/>
                  <a:pt x="44" y="95"/>
                </a:cubicBezTo>
                <a:cubicBezTo>
                  <a:pt x="41" y="97"/>
                  <a:pt x="38" y="98"/>
                  <a:pt x="34" y="99"/>
                </a:cubicBezTo>
                <a:cubicBezTo>
                  <a:pt x="34" y="109"/>
                  <a:pt x="34" y="109"/>
                  <a:pt x="34" y="109"/>
                </a:cubicBezTo>
                <a:cubicBezTo>
                  <a:pt x="26" y="109"/>
                  <a:pt x="26" y="109"/>
                  <a:pt x="26" y="109"/>
                </a:cubicBezTo>
                <a:cubicBezTo>
                  <a:pt x="26" y="100"/>
                  <a:pt x="26" y="100"/>
                  <a:pt x="26" y="100"/>
                </a:cubicBezTo>
                <a:cubicBezTo>
                  <a:pt x="26" y="100"/>
                  <a:pt x="26" y="100"/>
                  <a:pt x="26" y="100"/>
                </a:cubicBezTo>
                <a:cubicBezTo>
                  <a:pt x="25" y="100"/>
                  <a:pt x="25" y="100"/>
                  <a:pt x="25" y="100"/>
                </a:cubicBezTo>
                <a:cubicBezTo>
                  <a:pt x="22" y="100"/>
                  <a:pt x="20" y="100"/>
                  <a:pt x="18" y="100"/>
                </a:cubicBezTo>
                <a:cubicBezTo>
                  <a:pt x="15" y="99"/>
                  <a:pt x="13" y="99"/>
                  <a:pt x="11" y="98"/>
                </a:cubicBezTo>
                <a:cubicBezTo>
                  <a:pt x="9" y="98"/>
                  <a:pt x="7" y="97"/>
                  <a:pt x="5" y="96"/>
                </a:cubicBezTo>
                <a:cubicBezTo>
                  <a:pt x="3" y="95"/>
                  <a:pt x="1" y="94"/>
                  <a:pt x="0" y="94"/>
                </a:cubicBezTo>
                <a:cubicBezTo>
                  <a:pt x="4" y="80"/>
                  <a:pt x="4" y="80"/>
                  <a:pt x="4" y="80"/>
                </a:cubicBezTo>
                <a:cubicBezTo>
                  <a:pt x="5" y="81"/>
                  <a:pt x="6" y="82"/>
                  <a:pt x="8" y="83"/>
                </a:cubicBezTo>
                <a:cubicBezTo>
                  <a:pt x="10" y="84"/>
                  <a:pt x="12" y="85"/>
                  <a:pt x="14" y="85"/>
                </a:cubicBezTo>
                <a:cubicBezTo>
                  <a:pt x="16" y="86"/>
                  <a:pt x="18" y="87"/>
                  <a:pt x="20" y="88"/>
                </a:cubicBezTo>
                <a:cubicBezTo>
                  <a:pt x="22" y="88"/>
                  <a:pt x="25" y="88"/>
                  <a:pt x="26" y="89"/>
                </a:cubicBezTo>
                <a:cubicBezTo>
                  <a:pt x="26" y="61"/>
                  <a:pt x="26" y="61"/>
                  <a:pt x="26" y="61"/>
                </a:cubicBezTo>
                <a:cubicBezTo>
                  <a:pt x="24" y="60"/>
                  <a:pt x="21" y="59"/>
                  <a:pt x="18" y="57"/>
                </a:cubicBezTo>
                <a:cubicBezTo>
                  <a:pt x="15" y="56"/>
                  <a:pt x="13" y="54"/>
                  <a:pt x="10" y="52"/>
                </a:cubicBezTo>
                <a:cubicBezTo>
                  <a:pt x="8" y="50"/>
                  <a:pt x="6" y="48"/>
                  <a:pt x="5" y="45"/>
                </a:cubicBezTo>
                <a:cubicBezTo>
                  <a:pt x="3" y="42"/>
                  <a:pt x="3" y="38"/>
                  <a:pt x="3" y="33"/>
                </a:cubicBezTo>
                <a:cubicBezTo>
                  <a:pt x="3" y="31"/>
                  <a:pt x="3" y="29"/>
                  <a:pt x="4" y="26"/>
                </a:cubicBezTo>
                <a:cubicBezTo>
                  <a:pt x="5" y="24"/>
                  <a:pt x="7" y="21"/>
                  <a:pt x="9" y="19"/>
                </a:cubicBezTo>
                <a:cubicBezTo>
                  <a:pt x="11" y="17"/>
                  <a:pt x="13" y="15"/>
                  <a:pt x="16" y="13"/>
                </a:cubicBezTo>
                <a:cubicBezTo>
                  <a:pt x="19" y="12"/>
                  <a:pt x="23" y="10"/>
                  <a:pt x="26" y="10"/>
                </a:cubicBezTo>
                <a:cubicBezTo>
                  <a:pt x="26" y="0"/>
                  <a:pt x="26" y="0"/>
                  <a:pt x="26" y="0"/>
                </a:cubicBezTo>
                <a:cubicBezTo>
                  <a:pt x="34" y="0"/>
                  <a:pt x="34" y="0"/>
                  <a:pt x="34" y="0"/>
                </a:cubicBezTo>
                <a:cubicBezTo>
                  <a:pt x="34" y="9"/>
                  <a:pt x="34" y="9"/>
                  <a:pt x="34" y="9"/>
                </a:cubicBezTo>
                <a:cubicBezTo>
                  <a:pt x="34" y="9"/>
                  <a:pt x="34" y="9"/>
                  <a:pt x="34" y="9"/>
                </a:cubicBezTo>
                <a:cubicBezTo>
                  <a:pt x="38" y="9"/>
                  <a:pt x="41" y="9"/>
                  <a:pt x="45" y="10"/>
                </a:cubicBezTo>
                <a:cubicBezTo>
                  <a:pt x="48" y="10"/>
                  <a:pt x="51" y="10"/>
                  <a:pt x="54" y="11"/>
                </a:cubicBezTo>
                <a:cubicBezTo>
                  <a:pt x="52" y="24"/>
                  <a:pt x="52" y="24"/>
                  <a:pt x="52" y="24"/>
                </a:cubicBezTo>
                <a:cubicBezTo>
                  <a:pt x="49" y="23"/>
                  <a:pt x="46" y="22"/>
                  <a:pt x="43" y="21"/>
                </a:cubicBezTo>
                <a:cubicBezTo>
                  <a:pt x="40" y="21"/>
                  <a:pt x="37" y="20"/>
                  <a:pt x="34" y="20"/>
                </a:cubicBezTo>
                <a:cubicBezTo>
                  <a:pt x="34" y="44"/>
                  <a:pt x="34" y="44"/>
                  <a:pt x="34" y="44"/>
                </a:cubicBezTo>
                <a:cubicBezTo>
                  <a:pt x="37" y="45"/>
                  <a:pt x="39" y="47"/>
                  <a:pt x="42" y="48"/>
                </a:cubicBezTo>
                <a:cubicBezTo>
                  <a:pt x="45" y="49"/>
                  <a:pt x="48" y="51"/>
                  <a:pt x="50" y="53"/>
                </a:cubicBezTo>
                <a:cubicBezTo>
                  <a:pt x="53" y="55"/>
                  <a:pt x="54" y="58"/>
                  <a:pt x="56" y="61"/>
                </a:cubicBezTo>
                <a:cubicBezTo>
                  <a:pt x="57" y="64"/>
                  <a:pt x="58" y="68"/>
                  <a:pt x="58" y="73"/>
                </a:cubicBezTo>
                <a:close/>
                <a:moveTo>
                  <a:pt x="18" y="31"/>
                </a:moveTo>
                <a:cubicBezTo>
                  <a:pt x="18" y="33"/>
                  <a:pt x="19" y="35"/>
                  <a:pt x="20" y="37"/>
                </a:cubicBezTo>
                <a:cubicBezTo>
                  <a:pt x="22" y="39"/>
                  <a:pt x="24" y="40"/>
                  <a:pt x="26" y="41"/>
                </a:cubicBezTo>
                <a:cubicBezTo>
                  <a:pt x="26" y="20"/>
                  <a:pt x="26" y="20"/>
                  <a:pt x="26" y="20"/>
                </a:cubicBezTo>
                <a:cubicBezTo>
                  <a:pt x="24" y="20"/>
                  <a:pt x="22" y="21"/>
                  <a:pt x="21" y="22"/>
                </a:cubicBezTo>
                <a:cubicBezTo>
                  <a:pt x="20" y="22"/>
                  <a:pt x="19" y="24"/>
                  <a:pt x="19" y="25"/>
                </a:cubicBezTo>
                <a:cubicBezTo>
                  <a:pt x="18" y="27"/>
                  <a:pt x="18" y="28"/>
                  <a:pt x="18" y="31"/>
                </a:cubicBezTo>
                <a:close/>
                <a:moveTo>
                  <a:pt x="43" y="75"/>
                </a:moveTo>
                <a:cubicBezTo>
                  <a:pt x="43" y="72"/>
                  <a:pt x="42" y="70"/>
                  <a:pt x="40" y="69"/>
                </a:cubicBezTo>
                <a:cubicBezTo>
                  <a:pt x="39" y="67"/>
                  <a:pt x="37" y="65"/>
                  <a:pt x="34" y="64"/>
                </a:cubicBezTo>
                <a:cubicBezTo>
                  <a:pt x="34" y="88"/>
                  <a:pt x="34" y="88"/>
                  <a:pt x="34" y="88"/>
                </a:cubicBezTo>
                <a:cubicBezTo>
                  <a:pt x="35" y="88"/>
                  <a:pt x="36" y="88"/>
                  <a:pt x="36" y="88"/>
                </a:cubicBezTo>
                <a:cubicBezTo>
                  <a:pt x="37" y="87"/>
                  <a:pt x="38" y="87"/>
                  <a:pt x="39" y="87"/>
                </a:cubicBezTo>
                <a:cubicBezTo>
                  <a:pt x="40" y="86"/>
                  <a:pt x="41" y="85"/>
                  <a:pt x="42" y="83"/>
                </a:cubicBezTo>
                <a:cubicBezTo>
                  <a:pt x="42" y="81"/>
                  <a:pt x="43" y="78"/>
                  <a:pt x="43"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nvGrpSpPr>
          <p:cNvPr id="39" name="组合 38"/>
          <p:cNvGrpSpPr/>
          <p:nvPr/>
        </p:nvGrpSpPr>
        <p:grpSpPr>
          <a:xfrm>
            <a:off x="855657" y="2982469"/>
            <a:ext cx="207681" cy="169098"/>
            <a:chOff x="4473" y="4048"/>
            <a:chExt cx="579" cy="522"/>
          </a:xfrm>
        </p:grpSpPr>
        <p:sp>
          <p:nvSpPr>
            <p:cNvPr id="40" name="Freeform: Shape 38"/>
            <p:cNvSpPr/>
            <p:nvPr/>
          </p:nvSpPr>
          <p:spPr bwMode="auto">
            <a:xfrm>
              <a:off x="4473" y="4048"/>
              <a:ext cx="449" cy="523"/>
            </a:xfrm>
            <a:custGeom>
              <a:avLst/>
              <a:gdLst>
                <a:gd name="T0" fmla="*/ 0 w 93"/>
                <a:gd name="T1" fmla="*/ 108 h 108"/>
                <a:gd name="T2" fmla="*/ 93 w 93"/>
                <a:gd name="T3" fmla="*/ 108 h 108"/>
                <a:gd name="T4" fmla="*/ 63 w 93"/>
                <a:gd name="T5" fmla="*/ 49 h 108"/>
                <a:gd name="T6" fmla="*/ 74 w 93"/>
                <a:gd name="T7" fmla="*/ 27 h 108"/>
                <a:gd name="T8" fmla="*/ 47 w 93"/>
                <a:gd name="T9" fmla="*/ 0 h 108"/>
                <a:gd name="T10" fmla="*/ 19 w 93"/>
                <a:gd name="T11" fmla="*/ 28 h 108"/>
                <a:gd name="T12" fmla="*/ 30 w 93"/>
                <a:gd name="T13" fmla="*/ 49 h 108"/>
                <a:gd name="T14" fmla="*/ 0 w 93"/>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08">
                  <a:moveTo>
                    <a:pt x="0" y="108"/>
                  </a:moveTo>
                  <a:cubicBezTo>
                    <a:pt x="93" y="108"/>
                    <a:pt x="93" y="108"/>
                    <a:pt x="93" y="108"/>
                  </a:cubicBezTo>
                  <a:cubicBezTo>
                    <a:pt x="93" y="84"/>
                    <a:pt x="81" y="58"/>
                    <a:pt x="63" y="49"/>
                  </a:cubicBezTo>
                  <a:cubicBezTo>
                    <a:pt x="70" y="44"/>
                    <a:pt x="74" y="36"/>
                    <a:pt x="74" y="27"/>
                  </a:cubicBezTo>
                  <a:cubicBezTo>
                    <a:pt x="74" y="12"/>
                    <a:pt x="62" y="0"/>
                    <a:pt x="47" y="0"/>
                  </a:cubicBezTo>
                  <a:cubicBezTo>
                    <a:pt x="31" y="0"/>
                    <a:pt x="19" y="12"/>
                    <a:pt x="19" y="28"/>
                  </a:cubicBezTo>
                  <a:cubicBezTo>
                    <a:pt x="19" y="37"/>
                    <a:pt x="23" y="44"/>
                    <a:pt x="30" y="49"/>
                  </a:cubicBezTo>
                  <a:cubicBezTo>
                    <a:pt x="12" y="58"/>
                    <a:pt x="0" y="84"/>
                    <a:pt x="0" y="10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41" name="Freeform: Shape 40"/>
            <p:cNvSpPr/>
            <p:nvPr/>
          </p:nvSpPr>
          <p:spPr bwMode="auto">
            <a:xfrm>
              <a:off x="4788" y="4048"/>
              <a:ext cx="265" cy="523"/>
            </a:xfrm>
            <a:custGeom>
              <a:avLst/>
              <a:gdLst>
                <a:gd name="T0" fmla="*/ 25 w 55"/>
                <a:gd name="T1" fmla="*/ 49 h 108"/>
                <a:gd name="T2" fmla="*/ 36 w 55"/>
                <a:gd name="T3" fmla="*/ 27 h 108"/>
                <a:gd name="T4" fmla="*/ 8 w 55"/>
                <a:gd name="T5" fmla="*/ 0 h 108"/>
                <a:gd name="T6" fmla="*/ 0 w 55"/>
                <a:gd name="T7" fmla="*/ 1 h 108"/>
                <a:gd name="T8" fmla="*/ 14 w 55"/>
                <a:gd name="T9" fmla="*/ 28 h 108"/>
                <a:gd name="T10" fmla="*/ 6 w 55"/>
                <a:gd name="T11" fmla="*/ 48 h 108"/>
                <a:gd name="T12" fmla="*/ 34 w 55"/>
                <a:gd name="T13" fmla="*/ 108 h 108"/>
                <a:gd name="T14" fmla="*/ 55 w 55"/>
                <a:gd name="T15" fmla="*/ 108 h 108"/>
                <a:gd name="T16" fmla="*/ 25 w 55"/>
                <a:gd name="T17"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08">
                  <a:moveTo>
                    <a:pt x="25" y="49"/>
                  </a:moveTo>
                  <a:cubicBezTo>
                    <a:pt x="31" y="44"/>
                    <a:pt x="36" y="36"/>
                    <a:pt x="36" y="27"/>
                  </a:cubicBezTo>
                  <a:cubicBezTo>
                    <a:pt x="36" y="12"/>
                    <a:pt x="23" y="0"/>
                    <a:pt x="8" y="0"/>
                  </a:cubicBezTo>
                  <a:cubicBezTo>
                    <a:pt x="5" y="0"/>
                    <a:pt x="2" y="0"/>
                    <a:pt x="0" y="1"/>
                  </a:cubicBezTo>
                  <a:cubicBezTo>
                    <a:pt x="8" y="7"/>
                    <a:pt x="14" y="17"/>
                    <a:pt x="14" y="28"/>
                  </a:cubicBezTo>
                  <a:cubicBezTo>
                    <a:pt x="14" y="36"/>
                    <a:pt x="11" y="42"/>
                    <a:pt x="6" y="48"/>
                  </a:cubicBezTo>
                  <a:cubicBezTo>
                    <a:pt x="23" y="60"/>
                    <a:pt x="34" y="84"/>
                    <a:pt x="34" y="108"/>
                  </a:cubicBezTo>
                  <a:cubicBezTo>
                    <a:pt x="55" y="108"/>
                    <a:pt x="55" y="108"/>
                    <a:pt x="55" y="108"/>
                  </a:cubicBezTo>
                  <a:cubicBezTo>
                    <a:pt x="55" y="84"/>
                    <a:pt x="42" y="58"/>
                    <a:pt x="25"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42" name="Freeform: Shape 43"/>
          <p:cNvSpPr/>
          <p:nvPr/>
        </p:nvSpPr>
        <p:spPr bwMode="auto">
          <a:xfrm>
            <a:off x="2667147" y="3993168"/>
            <a:ext cx="0" cy="194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85859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43" name="Freeform: Shape 61"/>
          <p:cNvSpPr/>
          <p:nvPr/>
        </p:nvSpPr>
        <p:spPr bwMode="auto">
          <a:xfrm>
            <a:off x="2191123" y="4492327"/>
            <a:ext cx="0" cy="2917"/>
          </a:xfrm>
          <a:custGeom>
            <a:avLst/>
            <a:gdLst>
              <a:gd name="T0" fmla="*/ 3 h 3"/>
              <a:gd name="T1" fmla="*/ 0 h 3"/>
              <a:gd name="T2" fmla="*/ 3 h 3"/>
            </a:gdLst>
            <a:ahLst/>
            <a:cxnLst>
              <a:cxn ang="0">
                <a:pos x="0" y="T0"/>
              </a:cxn>
              <a:cxn ang="0">
                <a:pos x="0" y="T1"/>
              </a:cxn>
              <a:cxn ang="0">
                <a:pos x="0" y="T2"/>
              </a:cxn>
            </a:cxnLst>
            <a:rect l="0" t="0" r="r" b="b"/>
            <a:pathLst>
              <a:path h="3">
                <a:moveTo>
                  <a:pt x="0" y="3"/>
                </a:moveTo>
                <a:lnTo>
                  <a:pt x="0" y="0"/>
                </a:lnTo>
                <a:lnTo>
                  <a:pt x="0" y="3"/>
                </a:lnTo>
                <a:close/>
              </a:path>
            </a:pathLst>
          </a:custGeom>
          <a:solidFill>
            <a:srgbClr val="908FB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46" name="矩形 45"/>
          <p:cNvSpPr/>
          <p:nvPr/>
        </p:nvSpPr>
        <p:spPr>
          <a:xfrm>
            <a:off x="2910438" y="2408864"/>
            <a:ext cx="1681775" cy="32053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350" b="1" dirty="0">
                <a:solidFill>
                  <a:schemeClr val="tx1">
                    <a:lumMod val="65000"/>
                    <a:lumOff val="35000"/>
                  </a:schemeClr>
                </a:solidFill>
                <a:latin typeface="思源黑体 Regular" panose="020B0500000000000000" charset="-122"/>
                <a:ea typeface="思源黑体 Regular" panose="020B0500000000000000" charset="-122"/>
              </a:rPr>
              <a:t>服务买方</a:t>
            </a:r>
          </a:p>
        </p:txBody>
      </p:sp>
      <p:sp>
        <p:nvSpPr>
          <p:cNvPr id="49" name="矩形 48"/>
          <p:cNvSpPr/>
          <p:nvPr/>
        </p:nvSpPr>
        <p:spPr>
          <a:xfrm>
            <a:off x="-954968" y="3601156"/>
            <a:ext cx="1681775" cy="32053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350" b="1" dirty="0">
                <a:solidFill>
                  <a:schemeClr val="tx1">
                    <a:lumMod val="65000"/>
                    <a:lumOff val="35000"/>
                  </a:schemeClr>
                </a:solidFill>
                <a:latin typeface="思源黑体 Regular" panose="020B0500000000000000" charset="-122"/>
                <a:ea typeface="思源黑体 Regular" panose="020B0500000000000000" charset="-122"/>
              </a:rPr>
              <a:t>写研报</a:t>
            </a:r>
          </a:p>
        </p:txBody>
      </p:sp>
      <p:sp>
        <p:nvSpPr>
          <p:cNvPr id="52" name="矩形 51"/>
          <p:cNvSpPr/>
          <p:nvPr/>
        </p:nvSpPr>
        <p:spPr>
          <a:xfrm>
            <a:off x="-396157" y="2437885"/>
            <a:ext cx="1681775" cy="32053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350" b="1" dirty="0">
                <a:solidFill>
                  <a:schemeClr val="tx1">
                    <a:lumMod val="65000"/>
                    <a:lumOff val="35000"/>
                  </a:schemeClr>
                </a:solidFill>
                <a:latin typeface="思源黑体 Regular" panose="020B0500000000000000" charset="-122"/>
                <a:ea typeface="思源黑体 Regular" panose="020B0500000000000000" charset="-122"/>
              </a:rPr>
              <a:t>去公司做调研</a:t>
            </a:r>
          </a:p>
        </p:txBody>
      </p:sp>
      <p:sp>
        <p:nvSpPr>
          <p:cNvPr id="55" name="矩形 54"/>
          <p:cNvSpPr/>
          <p:nvPr/>
        </p:nvSpPr>
        <p:spPr>
          <a:xfrm>
            <a:off x="1637621" y="1924971"/>
            <a:ext cx="1681775" cy="32053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350" b="1" dirty="0">
                <a:solidFill>
                  <a:schemeClr val="tx1">
                    <a:lumMod val="65000"/>
                    <a:lumOff val="35000"/>
                  </a:schemeClr>
                </a:solidFill>
                <a:latin typeface="思源黑体 Regular" panose="020B0500000000000000" charset="-122"/>
                <a:ea typeface="思源黑体 Regular" panose="020B0500000000000000" charset="-122"/>
              </a:rPr>
              <a:t>路演，推销</a:t>
            </a:r>
          </a:p>
        </p:txBody>
      </p:sp>
      <p:pic>
        <p:nvPicPr>
          <p:cNvPr id="56" name="图片占位符 38" descr="C:\Users\Administrator\Desktop\新建文件夹\IMG_1881.JPGIMG_1881"/>
          <p:cNvPicPr>
            <a:picLocks noChangeAspect="1"/>
          </p:cNvPicPr>
          <p:nvPr/>
        </p:nvPicPr>
        <p:blipFill>
          <a:blip r:embed="rId3" cstate="print"/>
          <a:srcRect/>
          <a:stretch>
            <a:fillRect/>
          </a:stretch>
        </p:blipFill>
        <p:spPr>
          <a:xfrm>
            <a:off x="1200046" y="3540732"/>
            <a:ext cx="1908668" cy="1272763"/>
          </a:xfrm>
          <a:prstGeom prst="rect">
            <a:avLst/>
          </a:prstGeom>
          <a:effectLst/>
        </p:spPr>
      </p:pic>
      <p:sp>
        <p:nvSpPr>
          <p:cNvPr id="57" name="矩形 56"/>
          <p:cNvSpPr/>
          <p:nvPr/>
        </p:nvSpPr>
        <p:spPr>
          <a:xfrm>
            <a:off x="3043045" y="3614892"/>
            <a:ext cx="1681775" cy="32053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350" b="1" dirty="0">
                <a:solidFill>
                  <a:schemeClr val="tx1">
                    <a:lumMod val="65000"/>
                    <a:lumOff val="35000"/>
                  </a:schemeClr>
                </a:solidFill>
                <a:latin typeface="思源黑体 Regular" panose="020B0500000000000000" charset="-122"/>
                <a:ea typeface="思源黑体 Regular" panose="020B0500000000000000" charset="-122"/>
              </a:rPr>
              <a:t>协助其他部门</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854" y="262255"/>
            <a:ext cx="5479083"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思源黑体 Regular" panose="020B0500000000000000" charset="-122"/>
                <a:ea typeface="思源黑体 Regular" panose="020B0500000000000000" charset="-122"/>
              </a:rPr>
              <a:t>2.4.2</a:t>
            </a:r>
            <a:r>
              <a:rPr lang="zh-CN" altLang="en-US" sz="2000" b="1" dirty="0">
                <a:solidFill>
                  <a:srgbClr val="8B0012"/>
                </a:solidFill>
                <a:latin typeface="思源黑体 Regular" panose="020B0500000000000000" charset="-122"/>
                <a:ea typeface="思源黑体 Regular" panose="020B0500000000000000" charset="-122"/>
              </a:rPr>
              <a:t>卖方分析师介绍</a:t>
            </a:r>
            <a:r>
              <a:rPr lang="en-US" altLang="zh-CN" sz="2000" b="1" dirty="0">
                <a:solidFill>
                  <a:srgbClr val="8B0012"/>
                </a:solidFill>
                <a:latin typeface="思源黑体 Regular" panose="020B0500000000000000" charset="-122"/>
                <a:ea typeface="思源黑体 Regular" panose="020B0500000000000000" charset="-122"/>
              </a:rPr>
              <a:t>—</a:t>
            </a:r>
            <a:r>
              <a:rPr lang="zh-CN" altLang="en-US" sz="2000" b="1" dirty="0">
                <a:solidFill>
                  <a:srgbClr val="8B0012"/>
                </a:solidFill>
                <a:latin typeface="思源黑体 Regular" panose="020B0500000000000000" charset="-122"/>
                <a:ea typeface="思源黑体 Regular" panose="020B0500000000000000" charset="-122"/>
              </a:rPr>
              <a:t>职业发展</a:t>
            </a:r>
            <a:r>
              <a:rPr lang="en-US" altLang="zh-CN" sz="2000" b="1" dirty="0">
                <a:solidFill>
                  <a:srgbClr val="8B0012"/>
                </a:solidFill>
                <a:latin typeface="思源黑体 Regular" panose="020B0500000000000000" charset="-122"/>
                <a:ea typeface="思源黑体 Regular" panose="020B0500000000000000" charset="-122"/>
              </a:rPr>
              <a:t>&amp;</a:t>
            </a:r>
            <a:r>
              <a:rPr lang="zh-CN" altLang="en-US" sz="2000" b="1" dirty="0">
                <a:solidFill>
                  <a:srgbClr val="8B0012"/>
                </a:solidFill>
                <a:latin typeface="思源黑体 Regular" panose="020B0500000000000000" charset="-122"/>
                <a:ea typeface="思源黑体 Regular" panose="020B0500000000000000" charset="-122"/>
              </a:rPr>
              <a:t>薪酬</a:t>
            </a:r>
          </a:p>
        </p:txBody>
      </p:sp>
      <p:sp>
        <p:nvSpPr>
          <p:cNvPr id="20" name="矩形 19"/>
          <p:cNvSpPr/>
          <p:nvPr/>
        </p:nvSpPr>
        <p:spPr>
          <a:xfrm>
            <a:off x="321024" y="765584"/>
            <a:ext cx="8822976" cy="261097"/>
          </a:xfrm>
          <a:prstGeom prst="rect">
            <a:avLst/>
          </a:prstGeom>
        </p:spPr>
        <p:txBody>
          <a:bodyPr wrap="square">
            <a:spAutoFit/>
          </a:bodyPr>
          <a:lstStyle/>
          <a:p>
            <a:pPr marL="171450" indent="-171450">
              <a:lnSpc>
                <a:spcPct val="120000"/>
              </a:lnSpc>
              <a:buFont typeface="Wingdings" panose="05000000000000000000" pitchFamily="2" charset="2"/>
              <a:buChar char="p"/>
            </a:pPr>
            <a:r>
              <a:rPr lang="zh-CN" altLang="en-US" sz="1000" b="1" dirty="0">
                <a:solidFill>
                  <a:srgbClr val="8B0012"/>
                </a:solidFill>
              </a:rPr>
              <a:t>提高收入的手段 </a:t>
            </a:r>
            <a:r>
              <a:rPr lang="zh-CN" altLang="en-US" sz="1000" b="1" dirty="0"/>
              <a:t>争取多的分仓。基金公司会在多个券商开户同时进行交易，客户会给各券商按照其提供研究的价值进行派点，谁的派点多谁收入就高</a:t>
            </a:r>
          </a:p>
        </p:txBody>
      </p:sp>
      <p:graphicFrame>
        <p:nvGraphicFramePr>
          <p:cNvPr id="22" name="表格 23"/>
          <p:cNvGraphicFramePr>
            <a:graphicFrameLocks noGrp="1"/>
          </p:cNvGraphicFramePr>
          <p:nvPr/>
        </p:nvGraphicFramePr>
        <p:xfrm>
          <a:off x="236854" y="1675034"/>
          <a:ext cx="5175205" cy="1750748"/>
        </p:xfrm>
        <a:graphic>
          <a:graphicData uri="http://schemas.openxmlformats.org/drawingml/2006/table">
            <a:tbl>
              <a:tblPr firstRow="1" bandRow="1">
                <a:tableStyleId>{5C22544A-7EE6-4342-B048-85BDC9FD1C3A}</a:tableStyleId>
              </a:tblPr>
              <a:tblGrid>
                <a:gridCol w="887708">
                  <a:extLst>
                    <a:ext uri="{9D8B030D-6E8A-4147-A177-3AD203B41FA5}">
                      <a16:colId xmlns:a16="http://schemas.microsoft.com/office/drawing/2014/main" val="20000"/>
                    </a:ext>
                  </a:extLst>
                </a:gridCol>
                <a:gridCol w="969707">
                  <a:extLst>
                    <a:ext uri="{9D8B030D-6E8A-4147-A177-3AD203B41FA5}">
                      <a16:colId xmlns:a16="http://schemas.microsoft.com/office/drawing/2014/main" val="20001"/>
                    </a:ext>
                  </a:extLst>
                </a:gridCol>
                <a:gridCol w="1105930">
                  <a:extLst>
                    <a:ext uri="{9D8B030D-6E8A-4147-A177-3AD203B41FA5}">
                      <a16:colId xmlns:a16="http://schemas.microsoft.com/office/drawing/2014/main" val="20002"/>
                    </a:ext>
                  </a:extLst>
                </a:gridCol>
                <a:gridCol w="1105930">
                  <a:extLst>
                    <a:ext uri="{9D8B030D-6E8A-4147-A177-3AD203B41FA5}">
                      <a16:colId xmlns:a16="http://schemas.microsoft.com/office/drawing/2014/main" val="20003"/>
                    </a:ext>
                  </a:extLst>
                </a:gridCol>
                <a:gridCol w="1105930">
                  <a:extLst>
                    <a:ext uri="{9D8B030D-6E8A-4147-A177-3AD203B41FA5}">
                      <a16:colId xmlns:a16="http://schemas.microsoft.com/office/drawing/2014/main" val="20004"/>
                    </a:ext>
                  </a:extLst>
                </a:gridCol>
              </a:tblGrid>
              <a:tr h="362589">
                <a:tc>
                  <a:txBody>
                    <a:bodyPr/>
                    <a:lstStyle/>
                    <a:p>
                      <a:endParaRPr lang="zh-CN" altLang="en-US" dirty="0"/>
                    </a:p>
                  </a:txBody>
                  <a:tcPr>
                    <a:solidFill>
                      <a:srgbClr val="8B0013"/>
                    </a:solidFill>
                  </a:tcPr>
                </a:tc>
                <a:tc>
                  <a:txBody>
                    <a:bodyPr/>
                    <a:lstStyle/>
                    <a:p>
                      <a:pPr algn="ctr"/>
                      <a:r>
                        <a:rPr lang="zh-CN" altLang="en-US" dirty="0"/>
                        <a:t>新财富</a:t>
                      </a:r>
                    </a:p>
                  </a:txBody>
                  <a:tcPr anchor="ctr">
                    <a:solidFill>
                      <a:srgbClr val="8B0013"/>
                    </a:solidFill>
                  </a:tcPr>
                </a:tc>
                <a:tc>
                  <a:txBody>
                    <a:bodyPr/>
                    <a:lstStyle/>
                    <a:p>
                      <a:pPr algn="ctr"/>
                      <a:r>
                        <a:rPr lang="zh-CN" altLang="en-US" dirty="0"/>
                        <a:t>大型券商</a:t>
                      </a:r>
                    </a:p>
                  </a:txBody>
                  <a:tcPr anchor="ctr">
                    <a:solidFill>
                      <a:srgbClr val="8B0013"/>
                    </a:solidFill>
                  </a:tcPr>
                </a:tc>
                <a:tc>
                  <a:txBody>
                    <a:bodyPr/>
                    <a:lstStyle/>
                    <a:p>
                      <a:pPr algn="ctr"/>
                      <a:r>
                        <a:rPr lang="zh-CN" altLang="en-US" dirty="0"/>
                        <a:t>中型券商</a:t>
                      </a:r>
                    </a:p>
                  </a:txBody>
                  <a:tcPr anchor="ctr">
                    <a:solidFill>
                      <a:srgbClr val="8B0013"/>
                    </a:solidFill>
                  </a:tcPr>
                </a:tc>
                <a:tc>
                  <a:txBody>
                    <a:bodyPr/>
                    <a:lstStyle/>
                    <a:p>
                      <a:pPr algn="ctr"/>
                      <a:r>
                        <a:rPr lang="zh-CN" altLang="en-US" dirty="0"/>
                        <a:t>小型券商</a:t>
                      </a:r>
                    </a:p>
                  </a:txBody>
                  <a:tcPr anchor="ctr">
                    <a:solidFill>
                      <a:srgbClr val="8B0013"/>
                    </a:solidFill>
                  </a:tcPr>
                </a:tc>
                <a:extLst>
                  <a:ext uri="{0D108BD9-81ED-4DB2-BD59-A6C34878D82A}">
                    <a16:rowId xmlns:a16="http://schemas.microsoft.com/office/drawing/2014/main" val="10000"/>
                  </a:ext>
                </a:extLst>
              </a:tr>
              <a:tr h="446263">
                <a:tc>
                  <a:txBody>
                    <a:bodyPr/>
                    <a:lstStyle/>
                    <a:p>
                      <a:pPr algn="ctr"/>
                      <a:r>
                        <a:rPr lang="zh-CN" altLang="en-US" sz="1100" b="1" dirty="0"/>
                        <a:t>新人</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10-15K/M</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5-6K/M</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5-6K/M</a:t>
                      </a:r>
                      <a:endParaRPr lang="zh-CN" altLang="en-US" sz="900" b="1" kern="1200" dirty="0">
                        <a:solidFill>
                          <a:schemeClr val="dk1"/>
                        </a:solidFill>
                        <a:latin typeface="+mn-lt"/>
                        <a:ea typeface="+mn-ea"/>
                        <a:cs typeface="+mn-cs"/>
                      </a:endParaRPr>
                    </a:p>
                  </a:txBody>
                  <a:tcPr anchor="ctr">
                    <a:solidFill>
                      <a:schemeClr val="bg1">
                        <a:lumMod val="85000"/>
                      </a:schemeClr>
                    </a:solidFill>
                  </a:tcPr>
                </a:tc>
                <a:extLst>
                  <a:ext uri="{0D108BD9-81ED-4DB2-BD59-A6C34878D82A}">
                    <a16:rowId xmlns:a16="http://schemas.microsoft.com/office/drawing/2014/main" val="10001"/>
                  </a:ext>
                </a:extLst>
              </a:tr>
              <a:tr h="470948">
                <a:tc>
                  <a:txBody>
                    <a:bodyPr/>
                    <a:lstStyle/>
                    <a:p>
                      <a:pPr marL="0" algn="ctr" defTabSz="685800" rtl="0" eaLnBrk="1" latinLnBrk="0" hangingPunct="1"/>
                      <a:r>
                        <a:rPr lang="zh-CN" altLang="en-US" sz="1100" b="1" kern="1200" dirty="0">
                          <a:solidFill>
                            <a:schemeClr val="dk1"/>
                          </a:solidFill>
                          <a:latin typeface="+mn-lt"/>
                          <a:ea typeface="+mn-ea"/>
                          <a:cs typeface="+mn-cs"/>
                        </a:rPr>
                        <a:t>普通研究员</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30-50W</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20-30W</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10-20W</a:t>
                      </a:r>
                      <a:endParaRPr lang="zh-CN" altLang="en-US" sz="900" b="1" kern="1200" dirty="0">
                        <a:solidFill>
                          <a:schemeClr val="dk1"/>
                        </a:solidFill>
                        <a:latin typeface="+mn-lt"/>
                        <a:ea typeface="+mn-ea"/>
                        <a:cs typeface="+mn-cs"/>
                      </a:endParaRPr>
                    </a:p>
                  </a:txBody>
                  <a:tcPr anchor="ctr">
                    <a:solidFill>
                      <a:schemeClr val="bg1">
                        <a:lumMod val="85000"/>
                      </a:schemeClr>
                    </a:solidFill>
                  </a:tcPr>
                </a:tc>
                <a:extLst>
                  <a:ext uri="{0D108BD9-81ED-4DB2-BD59-A6C34878D82A}">
                    <a16:rowId xmlns:a16="http://schemas.microsoft.com/office/drawing/2014/main" val="10002"/>
                  </a:ext>
                </a:extLst>
              </a:tr>
              <a:tr h="470948">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高级研究员</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200-300W</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80-100W</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50-60W</a:t>
                      </a:r>
                      <a:endParaRPr lang="zh-CN" altLang="en-US" sz="900" b="1" kern="1200" dirty="0">
                        <a:solidFill>
                          <a:schemeClr val="dk1"/>
                        </a:solidFill>
                        <a:latin typeface="+mn-lt"/>
                        <a:ea typeface="+mn-ea"/>
                        <a:cs typeface="+mn-cs"/>
                      </a:endParaRP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20-30W</a:t>
                      </a:r>
                      <a:endParaRPr lang="zh-CN" altLang="en-US" sz="900" b="1" kern="1200" dirty="0">
                        <a:solidFill>
                          <a:schemeClr val="dk1"/>
                        </a:solidFill>
                        <a:latin typeface="+mn-lt"/>
                        <a:ea typeface="+mn-ea"/>
                        <a:cs typeface="+mn-cs"/>
                      </a:endParaRPr>
                    </a:p>
                  </a:txBody>
                  <a:tcPr anchor="ctr">
                    <a:solidFill>
                      <a:schemeClr val="bg1">
                        <a:lumMod val="85000"/>
                      </a:schemeClr>
                    </a:solidFill>
                  </a:tcPr>
                </a:tc>
                <a:extLst>
                  <a:ext uri="{0D108BD9-81ED-4DB2-BD59-A6C34878D82A}">
                    <a16:rowId xmlns:a16="http://schemas.microsoft.com/office/drawing/2014/main" val="10003"/>
                  </a:ext>
                </a:extLst>
              </a:tr>
            </a:tbl>
          </a:graphicData>
        </a:graphic>
      </p:graphicFrame>
      <p:sp>
        <p:nvSpPr>
          <p:cNvPr id="23" name="矩形 22"/>
          <p:cNvSpPr/>
          <p:nvPr/>
        </p:nvSpPr>
        <p:spPr>
          <a:xfrm>
            <a:off x="1731478" y="1314992"/>
            <a:ext cx="2185956" cy="246221"/>
          </a:xfrm>
          <a:prstGeom prst="rect">
            <a:avLst/>
          </a:prstGeom>
        </p:spPr>
        <p:txBody>
          <a:bodyPr wrap="square">
            <a:spAutoFit/>
          </a:bodyPr>
          <a:lstStyle/>
          <a:p>
            <a:pPr algn="ctr"/>
            <a:r>
              <a:rPr lang="zh-CN" altLang="en-US" sz="1000" b="1" dirty="0"/>
              <a:t>卖方研究员薪酬情况（仅参考）</a:t>
            </a:r>
          </a:p>
        </p:txBody>
      </p:sp>
      <p:sp>
        <p:nvSpPr>
          <p:cNvPr id="9" name="矩形 8"/>
          <p:cNvSpPr/>
          <p:nvPr/>
        </p:nvSpPr>
        <p:spPr>
          <a:xfrm>
            <a:off x="5617852" y="1561213"/>
            <a:ext cx="3444371" cy="2107756"/>
          </a:xfrm>
          <a:prstGeom prst="rect">
            <a:avLst/>
          </a:prstGeom>
        </p:spPr>
        <p:txBody>
          <a:bodyPr wrap="square">
            <a:spAutoFit/>
          </a:bodyPr>
          <a:lstStyle/>
          <a:p>
            <a:pPr marL="171450" indent="-171450">
              <a:lnSpc>
                <a:spcPct val="120000"/>
              </a:lnSpc>
              <a:buFont typeface="Wingdings" panose="05000000000000000000" pitchFamily="2" charset="2"/>
              <a:buChar char="p"/>
            </a:pPr>
            <a:r>
              <a:rPr lang="zh-CN" altLang="en-US" sz="1000" b="1" dirty="0"/>
              <a:t>新财富评选</a:t>
            </a:r>
            <a:endParaRPr lang="en-US" altLang="zh-CN" sz="1000" b="1" dirty="0"/>
          </a:p>
          <a:p>
            <a:pPr marL="171450" indent="-171450">
              <a:lnSpc>
                <a:spcPct val="120000"/>
              </a:lnSpc>
              <a:buFont typeface="Wingdings" panose="05000000000000000000" pitchFamily="2" charset="2"/>
              <a:buChar char="Ø"/>
            </a:pPr>
            <a:r>
              <a:rPr lang="en-US" altLang="zh-CN" sz="1000" b="1" dirty="0"/>
              <a:t>《</a:t>
            </a:r>
            <a:r>
              <a:rPr lang="zh-CN" altLang="en-US" sz="1000" b="1" dirty="0"/>
              <a:t>新财富</a:t>
            </a:r>
            <a:r>
              <a:rPr lang="en-US" altLang="zh-CN" sz="1000" b="1" dirty="0"/>
              <a:t>》</a:t>
            </a:r>
            <a:r>
              <a:rPr lang="zh-CN" altLang="en-US" sz="1000" b="1" dirty="0"/>
              <a:t>杂志举办的针对卖方分析师的年度评选活动</a:t>
            </a:r>
            <a:endParaRPr lang="en-US" altLang="zh-CN" sz="1000" b="1" dirty="0"/>
          </a:p>
          <a:p>
            <a:pPr marL="171450" indent="-171450">
              <a:lnSpc>
                <a:spcPct val="120000"/>
              </a:lnSpc>
              <a:buFont typeface="Wingdings" panose="05000000000000000000" pitchFamily="2" charset="2"/>
              <a:buChar char="Ø"/>
            </a:pPr>
            <a:r>
              <a:rPr lang="zh-CN" altLang="en-US" sz="1000" b="1" dirty="0"/>
              <a:t>研究所所长和机构投资者商讨投票规则</a:t>
            </a:r>
            <a:endParaRPr lang="en-US" altLang="zh-CN" sz="1000" b="1" dirty="0"/>
          </a:p>
          <a:p>
            <a:pPr marL="171450" indent="-171450">
              <a:lnSpc>
                <a:spcPct val="120000"/>
              </a:lnSpc>
              <a:buFont typeface="Wingdings" panose="05000000000000000000" pitchFamily="2" charset="2"/>
              <a:buChar char="Ø"/>
            </a:pPr>
            <a:r>
              <a:rPr lang="zh-CN" altLang="en-US" sz="1000" b="1" dirty="0"/>
              <a:t>分析师报名</a:t>
            </a:r>
            <a:endParaRPr lang="en-US" altLang="zh-CN" sz="1000" b="1" dirty="0"/>
          </a:p>
          <a:p>
            <a:pPr marL="171450" indent="-171450">
              <a:lnSpc>
                <a:spcPct val="120000"/>
              </a:lnSpc>
              <a:buFont typeface="Wingdings" panose="05000000000000000000" pitchFamily="2" charset="2"/>
              <a:buChar char="Ø"/>
            </a:pPr>
            <a:r>
              <a:rPr lang="zh-CN" altLang="en-US" sz="1000" b="1" dirty="0"/>
              <a:t>征集投票人</a:t>
            </a:r>
            <a:endParaRPr lang="en-US" altLang="zh-CN" sz="1000" b="1" dirty="0"/>
          </a:p>
          <a:p>
            <a:pPr marL="171450" indent="-171450">
              <a:lnSpc>
                <a:spcPct val="120000"/>
              </a:lnSpc>
              <a:buFont typeface="Wingdings" panose="05000000000000000000" pitchFamily="2" charset="2"/>
              <a:buChar char="Ø"/>
            </a:pPr>
            <a:r>
              <a:rPr lang="zh-CN" altLang="en-US" sz="1000" b="1" dirty="0"/>
              <a:t>投票人对报名参评的分析师进行投票</a:t>
            </a:r>
            <a:endParaRPr lang="en-US" altLang="zh-CN" sz="1000" b="1" dirty="0"/>
          </a:p>
          <a:p>
            <a:pPr marL="171450" indent="-171450">
              <a:lnSpc>
                <a:spcPct val="120000"/>
              </a:lnSpc>
              <a:buFont typeface="Wingdings" panose="05000000000000000000" pitchFamily="2" charset="2"/>
              <a:buChar char="Ø"/>
            </a:pPr>
            <a:r>
              <a:rPr lang="zh-CN" altLang="en-US" sz="1000" b="1" dirty="0"/>
              <a:t>在此期间各券商研究所会进行路演展示</a:t>
            </a:r>
            <a:endParaRPr lang="en-US" altLang="zh-CN" sz="1000" b="1" dirty="0"/>
          </a:p>
          <a:p>
            <a:pPr marL="171450" indent="-171450">
              <a:lnSpc>
                <a:spcPct val="120000"/>
              </a:lnSpc>
              <a:buFont typeface="Wingdings" panose="05000000000000000000" pitchFamily="2" charset="2"/>
              <a:buChar char="Ø"/>
            </a:pPr>
            <a:r>
              <a:rPr lang="zh-CN" altLang="en-US" sz="1000" b="1" dirty="0"/>
              <a:t>新财富统计数据，由审票机构审计核查</a:t>
            </a:r>
            <a:endParaRPr lang="en-US" altLang="zh-CN" sz="1000" b="1" dirty="0"/>
          </a:p>
          <a:p>
            <a:pPr>
              <a:lnSpc>
                <a:spcPct val="120000"/>
              </a:lnSpc>
            </a:pPr>
            <a:endParaRPr lang="en-US" altLang="zh-CN" sz="1000" b="1" dirty="0"/>
          </a:p>
          <a:p>
            <a:pPr>
              <a:lnSpc>
                <a:spcPct val="120000"/>
              </a:lnSpc>
            </a:pPr>
            <a:r>
              <a:rPr lang="zh-CN" altLang="en-US" sz="1000" b="1" dirty="0"/>
              <a:t>能否进入</a:t>
            </a:r>
            <a:r>
              <a:rPr lang="zh-CN" altLang="en-US" sz="1000" b="1" dirty="0">
                <a:solidFill>
                  <a:srgbClr val="8B0013"/>
                </a:solidFill>
              </a:rPr>
              <a:t>新财富排名榜单是</a:t>
            </a:r>
            <a:r>
              <a:rPr lang="zh-CN" altLang="en-US" sz="1000" b="1" dirty="0"/>
              <a:t>分析师薪酬是否有</a:t>
            </a:r>
            <a:r>
              <a:rPr lang="zh-CN" altLang="en-US" sz="1000" b="1" dirty="0">
                <a:solidFill>
                  <a:srgbClr val="8B0013"/>
                </a:solidFill>
              </a:rPr>
              <a:t>巨大飞跃</a:t>
            </a:r>
            <a:r>
              <a:rPr lang="zh-CN" altLang="en-US" sz="1000" b="1" dirty="0"/>
              <a:t>的重要标准</a:t>
            </a:r>
            <a:endParaRPr lang="en-US" altLang="zh-CN" sz="1000" b="1"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854" y="262255"/>
            <a:ext cx="5479083"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思源黑体 Regular" panose="020B0500000000000000" charset="-122"/>
                <a:ea typeface="思源黑体 Regular" panose="020B0500000000000000" charset="-122"/>
              </a:rPr>
              <a:t>2.4.3</a:t>
            </a:r>
            <a:r>
              <a:rPr lang="zh-CN" altLang="en-US" sz="2000" b="1" dirty="0">
                <a:solidFill>
                  <a:srgbClr val="8B0012"/>
                </a:solidFill>
                <a:latin typeface="思源黑体 Regular" panose="020B0500000000000000" charset="-122"/>
                <a:ea typeface="思源黑体 Regular" panose="020B0500000000000000" charset="-122"/>
              </a:rPr>
              <a:t>买方分析师介绍</a:t>
            </a:r>
            <a:r>
              <a:rPr lang="en-US" altLang="zh-CN" sz="2000" b="1" dirty="0">
                <a:solidFill>
                  <a:srgbClr val="8B0012"/>
                </a:solidFill>
                <a:latin typeface="思源黑体 Regular" panose="020B0500000000000000" charset="-122"/>
                <a:ea typeface="思源黑体 Regular" panose="020B0500000000000000" charset="-122"/>
              </a:rPr>
              <a:t>—</a:t>
            </a:r>
            <a:r>
              <a:rPr lang="zh-CN" altLang="en-US" sz="2000" b="1" dirty="0">
                <a:solidFill>
                  <a:srgbClr val="8B0012"/>
                </a:solidFill>
                <a:latin typeface="思源黑体 Regular" panose="020B0500000000000000" charset="-122"/>
                <a:ea typeface="思源黑体 Regular" panose="020B0500000000000000" charset="-122"/>
              </a:rPr>
              <a:t>买卖分析师对比</a:t>
            </a:r>
          </a:p>
        </p:txBody>
      </p:sp>
      <p:sp>
        <p:nvSpPr>
          <p:cNvPr id="20" name="矩形 19"/>
          <p:cNvSpPr/>
          <p:nvPr/>
        </p:nvSpPr>
        <p:spPr>
          <a:xfrm>
            <a:off x="321024" y="765584"/>
            <a:ext cx="8822976" cy="445763"/>
          </a:xfrm>
          <a:prstGeom prst="rect">
            <a:avLst/>
          </a:prstGeom>
        </p:spPr>
        <p:txBody>
          <a:bodyPr wrap="square">
            <a:spAutoFit/>
          </a:bodyPr>
          <a:lstStyle/>
          <a:p>
            <a:pPr marL="171450" indent="-171450">
              <a:lnSpc>
                <a:spcPct val="120000"/>
              </a:lnSpc>
              <a:buFont typeface="Wingdings" panose="05000000000000000000" pitchFamily="2" charset="2"/>
              <a:buChar char="p"/>
            </a:pPr>
            <a:r>
              <a:rPr lang="zh-CN" altLang="en-US" sz="1000" b="1" dirty="0">
                <a:solidFill>
                  <a:srgbClr val="8B0012"/>
                </a:solidFill>
              </a:rPr>
              <a:t>买方分析师 </a:t>
            </a:r>
            <a:r>
              <a:rPr lang="zh-CN" altLang="en-US" sz="1000" b="1" dirty="0"/>
              <a:t>受雇于投资机构，如基金，保险，私募等，买方研究员在借鉴卖方研究员的研究成果基础上，充分寻找公司价值，为投资经理和基金经理推荐股票或行业的买卖建议，为公司带来投资收益</a:t>
            </a:r>
          </a:p>
        </p:txBody>
      </p:sp>
      <p:graphicFrame>
        <p:nvGraphicFramePr>
          <p:cNvPr id="22" name="表格 23"/>
          <p:cNvGraphicFramePr>
            <a:graphicFrameLocks noGrp="1"/>
          </p:cNvGraphicFramePr>
          <p:nvPr/>
        </p:nvGraphicFramePr>
        <p:xfrm>
          <a:off x="1917568" y="1421262"/>
          <a:ext cx="5056101" cy="3200506"/>
        </p:xfrm>
        <a:graphic>
          <a:graphicData uri="http://schemas.openxmlformats.org/drawingml/2006/table">
            <a:tbl>
              <a:tblPr firstRow="1" bandRow="1">
                <a:tableStyleId>{5C22544A-7EE6-4342-B048-85BDC9FD1C3A}</a:tableStyleId>
              </a:tblPr>
              <a:tblGrid>
                <a:gridCol w="1514620">
                  <a:extLst>
                    <a:ext uri="{9D8B030D-6E8A-4147-A177-3AD203B41FA5}">
                      <a16:colId xmlns:a16="http://schemas.microsoft.com/office/drawing/2014/main" val="20000"/>
                    </a:ext>
                  </a:extLst>
                </a:gridCol>
                <a:gridCol w="1654528">
                  <a:extLst>
                    <a:ext uri="{9D8B030D-6E8A-4147-A177-3AD203B41FA5}">
                      <a16:colId xmlns:a16="http://schemas.microsoft.com/office/drawing/2014/main" val="20001"/>
                    </a:ext>
                  </a:extLst>
                </a:gridCol>
                <a:gridCol w="1886953">
                  <a:extLst>
                    <a:ext uri="{9D8B030D-6E8A-4147-A177-3AD203B41FA5}">
                      <a16:colId xmlns:a16="http://schemas.microsoft.com/office/drawing/2014/main" val="20002"/>
                    </a:ext>
                  </a:extLst>
                </a:gridCol>
              </a:tblGrid>
              <a:tr h="354242">
                <a:tc>
                  <a:txBody>
                    <a:bodyPr/>
                    <a:lstStyle/>
                    <a:p>
                      <a:endParaRPr lang="zh-CN" altLang="en-US" dirty="0"/>
                    </a:p>
                  </a:txBody>
                  <a:tcPr>
                    <a:solidFill>
                      <a:srgbClr val="8B0013"/>
                    </a:solidFill>
                  </a:tcPr>
                </a:tc>
                <a:tc>
                  <a:txBody>
                    <a:bodyPr/>
                    <a:lstStyle/>
                    <a:p>
                      <a:pPr algn="ctr"/>
                      <a:r>
                        <a:rPr lang="zh-CN" altLang="en-US" dirty="0"/>
                        <a:t>卖方</a:t>
                      </a:r>
                    </a:p>
                  </a:txBody>
                  <a:tcPr anchor="ctr">
                    <a:solidFill>
                      <a:srgbClr val="8B0013"/>
                    </a:solidFill>
                  </a:tcPr>
                </a:tc>
                <a:tc>
                  <a:txBody>
                    <a:bodyPr/>
                    <a:lstStyle/>
                    <a:p>
                      <a:pPr algn="ctr"/>
                      <a:r>
                        <a:rPr lang="zh-CN" altLang="en-US" dirty="0"/>
                        <a:t>买方</a:t>
                      </a:r>
                    </a:p>
                  </a:txBody>
                  <a:tcPr anchor="ctr">
                    <a:solidFill>
                      <a:srgbClr val="8B0013"/>
                    </a:solidFill>
                  </a:tcPr>
                </a:tc>
                <a:extLst>
                  <a:ext uri="{0D108BD9-81ED-4DB2-BD59-A6C34878D82A}">
                    <a16:rowId xmlns:a16="http://schemas.microsoft.com/office/drawing/2014/main" val="10000"/>
                  </a:ext>
                </a:extLst>
              </a:tr>
              <a:tr h="496622">
                <a:tc>
                  <a:txBody>
                    <a:bodyPr/>
                    <a:lstStyle/>
                    <a:p>
                      <a:pPr algn="ctr"/>
                      <a:r>
                        <a:rPr lang="zh-CN" altLang="en-US" sz="1100" b="1" dirty="0"/>
                        <a:t>受雇机构</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券商</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投资机构：基金、保险、私募</a:t>
                      </a:r>
                      <a:endParaRPr lang="en-US" altLang="zh-CN" sz="9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资产管理部</a:t>
                      </a:r>
                      <a:endParaRPr lang="en-US" altLang="zh-CN" sz="900" b="1" kern="1200" dirty="0">
                        <a:solidFill>
                          <a:schemeClr val="dk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其他企业的投资部</a:t>
                      </a:r>
                    </a:p>
                  </a:txBody>
                  <a:tcPr anchor="ctr">
                    <a:solidFill>
                      <a:schemeClr val="bg1">
                        <a:lumMod val="85000"/>
                      </a:schemeClr>
                    </a:solidFill>
                  </a:tcPr>
                </a:tc>
                <a:extLst>
                  <a:ext uri="{0D108BD9-81ED-4DB2-BD59-A6C34878D82A}">
                    <a16:rowId xmlns:a16="http://schemas.microsoft.com/office/drawing/2014/main" val="10001"/>
                  </a:ext>
                </a:extLst>
              </a:tr>
              <a:tr h="496622">
                <a:tc>
                  <a:txBody>
                    <a:bodyPr/>
                    <a:lstStyle/>
                    <a:p>
                      <a:pPr marL="0" algn="ctr" defTabSz="685800" rtl="0" eaLnBrk="1" latinLnBrk="0" hangingPunct="1"/>
                      <a:r>
                        <a:rPr lang="zh-CN" altLang="en-US" sz="1100" b="1" kern="1200" dirty="0">
                          <a:solidFill>
                            <a:schemeClr val="dk1"/>
                          </a:solidFill>
                          <a:latin typeface="+mn-lt"/>
                          <a:ea typeface="+mn-ea"/>
                          <a:cs typeface="+mn-cs"/>
                        </a:rPr>
                        <a:t>人员配置</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大型研究所上百人配置，每个行业</a:t>
                      </a:r>
                      <a:r>
                        <a:rPr lang="en-US" altLang="zh-CN" sz="900" b="1" kern="1200" dirty="0">
                          <a:solidFill>
                            <a:schemeClr val="dk1"/>
                          </a:solidFill>
                          <a:latin typeface="+mn-lt"/>
                          <a:ea typeface="+mn-ea"/>
                          <a:cs typeface="+mn-cs"/>
                        </a:rPr>
                        <a:t>2-5</a:t>
                      </a:r>
                      <a:r>
                        <a:rPr lang="zh-CN" altLang="en-US" sz="900" b="1" kern="1200" dirty="0">
                          <a:solidFill>
                            <a:schemeClr val="dk1"/>
                          </a:solidFill>
                          <a:latin typeface="+mn-lt"/>
                          <a:ea typeface="+mn-ea"/>
                          <a:cs typeface="+mn-cs"/>
                        </a:rPr>
                        <a:t>人不等；宏观、策略团队更多</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900" b="1" kern="1200" dirty="0">
                          <a:solidFill>
                            <a:schemeClr val="dk1"/>
                          </a:solidFill>
                          <a:latin typeface="+mn-lt"/>
                          <a:ea typeface="+mn-ea"/>
                          <a:cs typeface="+mn-cs"/>
                        </a:rPr>
                        <a:t>30</a:t>
                      </a:r>
                      <a:r>
                        <a:rPr lang="zh-CN" altLang="en-US" sz="900" b="1" kern="1200" dirty="0">
                          <a:solidFill>
                            <a:schemeClr val="dk1"/>
                          </a:solidFill>
                          <a:latin typeface="+mn-lt"/>
                          <a:ea typeface="+mn-ea"/>
                          <a:cs typeface="+mn-cs"/>
                        </a:rPr>
                        <a:t>人左右，基本一人一个行业</a:t>
                      </a:r>
                    </a:p>
                  </a:txBody>
                  <a:tcPr anchor="ctr">
                    <a:solidFill>
                      <a:schemeClr val="bg1">
                        <a:lumMod val="85000"/>
                      </a:schemeClr>
                    </a:solidFill>
                  </a:tcPr>
                </a:tc>
                <a:extLst>
                  <a:ext uri="{0D108BD9-81ED-4DB2-BD59-A6C34878D82A}">
                    <a16:rowId xmlns:a16="http://schemas.microsoft.com/office/drawing/2014/main" val="10002"/>
                  </a:ext>
                </a:extLst>
              </a:tr>
              <a:tr h="460106">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工作目标</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服务客户</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对内服务机构投资</a:t>
                      </a:r>
                    </a:p>
                  </a:txBody>
                  <a:tcPr anchor="ctr">
                    <a:solidFill>
                      <a:schemeClr val="bg1">
                        <a:lumMod val="85000"/>
                      </a:schemeClr>
                    </a:solidFill>
                  </a:tcPr>
                </a:tc>
                <a:extLst>
                  <a:ext uri="{0D108BD9-81ED-4DB2-BD59-A6C34878D82A}">
                    <a16:rowId xmlns:a16="http://schemas.microsoft.com/office/drawing/2014/main" val="10003"/>
                  </a:ext>
                </a:extLst>
              </a:tr>
              <a:tr h="460106">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工作内容</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除了做研究外，基本都在向客户推销自己的产品</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专注做研究，关注公司关注股票的投资价值</a:t>
                      </a:r>
                    </a:p>
                  </a:txBody>
                  <a:tcPr anchor="ctr">
                    <a:solidFill>
                      <a:schemeClr val="bg1">
                        <a:lumMod val="85000"/>
                      </a:schemeClr>
                    </a:solidFill>
                  </a:tcPr>
                </a:tc>
                <a:extLst>
                  <a:ext uri="{0D108BD9-81ED-4DB2-BD59-A6C34878D82A}">
                    <a16:rowId xmlns:a16="http://schemas.microsoft.com/office/drawing/2014/main" val="10004"/>
                  </a:ext>
                </a:extLst>
              </a:tr>
              <a:tr h="460106">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盈利模式</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基金分仓佣金和派点多少</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机构的投资收益</a:t>
                      </a:r>
                    </a:p>
                  </a:txBody>
                  <a:tcPr anchor="ctr">
                    <a:solidFill>
                      <a:schemeClr val="bg1">
                        <a:lumMod val="85000"/>
                      </a:schemeClr>
                    </a:solidFill>
                  </a:tcPr>
                </a:tc>
                <a:extLst>
                  <a:ext uri="{0D108BD9-81ED-4DB2-BD59-A6C34878D82A}">
                    <a16:rowId xmlns:a16="http://schemas.microsoft.com/office/drawing/2014/main" val="10005"/>
                  </a:ext>
                </a:extLst>
              </a:tr>
              <a:tr h="460106">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100" b="1" kern="1200" dirty="0">
                          <a:solidFill>
                            <a:schemeClr val="dk1"/>
                          </a:solidFill>
                          <a:latin typeface="+mn-lt"/>
                          <a:ea typeface="+mn-ea"/>
                          <a:cs typeface="+mn-cs"/>
                        </a:rPr>
                        <a:t>用人偏好</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应届生较多；行研偏好理工科复合背景，宏观等重学历</a:t>
                      </a:r>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900" b="1" kern="1200" dirty="0">
                          <a:solidFill>
                            <a:schemeClr val="dk1"/>
                          </a:solidFill>
                          <a:latin typeface="+mn-lt"/>
                          <a:ea typeface="+mn-ea"/>
                          <a:cs typeface="+mn-cs"/>
                        </a:rPr>
                        <a:t>应届生坑位较少，大部分是社招；看重实习经历和研究能力</a:t>
                      </a:r>
                    </a:p>
                  </a:txBody>
                  <a:tcPr anchor="ctr">
                    <a:solidFill>
                      <a:schemeClr val="bg1">
                        <a:lumMod val="85000"/>
                      </a:schemeClr>
                    </a:solidFill>
                  </a:tcPr>
                </a:tc>
                <a:extLst>
                  <a:ext uri="{0D108BD9-81ED-4DB2-BD59-A6C34878D82A}">
                    <a16:rowId xmlns:a16="http://schemas.microsoft.com/office/drawing/2014/main" val="10006"/>
                  </a:ext>
                </a:extLst>
              </a:tr>
            </a:tbl>
          </a:graphicData>
        </a:graphic>
      </p:graphicFrame>
      <p:sp>
        <p:nvSpPr>
          <p:cNvPr id="23" name="矩形 22"/>
          <p:cNvSpPr/>
          <p:nvPr/>
        </p:nvSpPr>
        <p:spPr>
          <a:xfrm>
            <a:off x="3296064" y="1175041"/>
            <a:ext cx="2185956" cy="246221"/>
          </a:xfrm>
          <a:prstGeom prst="rect">
            <a:avLst/>
          </a:prstGeom>
        </p:spPr>
        <p:txBody>
          <a:bodyPr wrap="square">
            <a:spAutoFit/>
          </a:bodyPr>
          <a:lstStyle/>
          <a:p>
            <a:pPr algn="ctr"/>
            <a:r>
              <a:rPr lang="zh-CN" altLang="en-US" sz="1000" b="1" dirty="0"/>
              <a:t>卖方分析师与买方分析师的对比</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6555" y="1097972"/>
            <a:ext cx="1883898" cy="1760528"/>
            <a:chOff x="694" y="2585"/>
            <a:chExt cx="3955" cy="3696"/>
          </a:xfrm>
        </p:grpSpPr>
        <p:sp>
          <p:nvSpPr>
            <p:cNvPr id="7" name="Rectangle 1"/>
            <p:cNvSpPr/>
            <p:nvPr/>
          </p:nvSpPr>
          <p:spPr>
            <a:xfrm>
              <a:off x="694" y="2585"/>
              <a:ext cx="3955" cy="3696"/>
            </a:xfrm>
            <a:prstGeom prst="rect">
              <a:avLst/>
            </a:prstGeom>
            <a:solidFill>
              <a:srgbClr val="D4D5D7"/>
            </a:solidFill>
            <a:ln w="63500">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94" rIns="0" bIns="0" anchor="t" anchorCtr="1">
              <a:normAutofit/>
            </a:bodyPr>
            <a:lstStyle/>
            <a:p>
              <a:pPr algn="ctr">
                <a:lnSpc>
                  <a:spcPct val="120000"/>
                </a:lnSpc>
              </a:pPr>
              <a:endParaRPr lang="zh-CN" altLang="en-US" sz="825" dirty="0">
                <a:solidFill>
                  <a:schemeClr val="bg1"/>
                </a:solidFill>
              </a:endParaRPr>
            </a:p>
          </p:txBody>
        </p:sp>
        <p:sp>
          <p:nvSpPr>
            <p:cNvPr id="17" name="矩形 16"/>
            <p:cNvSpPr/>
            <p:nvPr/>
          </p:nvSpPr>
          <p:spPr>
            <a:xfrm>
              <a:off x="977" y="4115"/>
              <a:ext cx="3388" cy="620"/>
            </a:xfrm>
            <a:prstGeom prst="rect">
              <a:avLst/>
            </a:prstGeom>
            <a:noFill/>
          </p:spPr>
          <p:txBody>
            <a:bodyPr wrap="square">
              <a:spAutoFit/>
              <a:scene3d>
                <a:camera prst="orthographicFront"/>
                <a:lightRig rig="threePt" dir="t"/>
              </a:scene3d>
              <a:sp3d contourW="12700"/>
            </a:bodyPr>
            <a:lstStyle/>
            <a:p>
              <a:pPr algn="just">
                <a:lnSpc>
                  <a:spcPct val="120000"/>
                </a:lnSpc>
              </a:pPr>
              <a:r>
                <a:rPr lang="zh-CN" altLang="en-US" sz="1200" b="1" dirty="0">
                  <a:solidFill>
                    <a:schemeClr val="tx1"/>
                  </a:solidFill>
                  <a:latin typeface="思源黑体 Regular" panose="020B0500000000000000" charset="-122"/>
                  <a:ea typeface="思源黑体 Regular" panose="020B0500000000000000" charset="-122"/>
                </a:rPr>
                <a:t>长期存在，不可或缺</a:t>
              </a:r>
            </a:p>
          </p:txBody>
        </p:sp>
      </p:grpSp>
      <p:pic>
        <p:nvPicPr>
          <p:cNvPr id="3" name="图片占位符 2"/>
          <p:cNvPicPr>
            <a:picLocks noGrp="1" noChangeAspect="1"/>
          </p:cNvPicPr>
          <p:nvPr>
            <p:ph type="pic" sz="quarter" idx="10"/>
          </p:nvPr>
        </p:nvPicPr>
        <p:blipFill>
          <a:blip r:embed="rId3" cstate="print"/>
          <a:srcRect t="7570"/>
          <a:stretch>
            <a:fillRect/>
          </a:stretch>
        </p:blipFill>
        <p:spPr>
          <a:xfrm>
            <a:off x="2989580" y="1090295"/>
            <a:ext cx="3021965" cy="1767840"/>
          </a:xfrm>
        </p:spPr>
      </p:pic>
      <p:pic>
        <p:nvPicPr>
          <p:cNvPr id="5" name="图片占位符 4"/>
          <p:cNvPicPr>
            <a:picLocks noGrp="1" noChangeAspect="1"/>
          </p:cNvPicPr>
          <p:nvPr>
            <p:ph type="pic" sz="quarter" idx="11"/>
          </p:nvPr>
        </p:nvPicPr>
        <p:blipFill>
          <a:blip r:embed="rId4" cstate="print"/>
          <a:srcRect/>
          <a:stretch>
            <a:fillRect/>
          </a:stretch>
        </p:blipFill>
        <p:spPr>
          <a:xfrm>
            <a:off x="6208422" y="1097813"/>
            <a:ext cx="2074432" cy="1521409"/>
          </a:xfrm>
        </p:spPr>
      </p:pic>
      <p:pic>
        <p:nvPicPr>
          <p:cNvPr id="9" name="图片占位符 8"/>
          <p:cNvPicPr>
            <a:picLocks noGrp="1" noChangeAspect="1"/>
          </p:cNvPicPr>
          <p:nvPr>
            <p:ph type="pic" sz="quarter" idx="12"/>
          </p:nvPr>
        </p:nvPicPr>
        <p:blipFill>
          <a:blip r:embed="rId5" cstate="print"/>
          <a:srcRect/>
          <a:stretch>
            <a:fillRect/>
          </a:stretch>
        </p:blipFill>
        <p:spPr>
          <a:xfrm>
            <a:off x="906780" y="3003550"/>
            <a:ext cx="5104765" cy="1381125"/>
          </a:xfrm>
        </p:spPr>
      </p:pic>
      <p:grpSp>
        <p:nvGrpSpPr>
          <p:cNvPr id="6" name="组合 5"/>
          <p:cNvGrpSpPr/>
          <p:nvPr/>
        </p:nvGrpSpPr>
        <p:grpSpPr>
          <a:xfrm>
            <a:off x="6207787" y="2762757"/>
            <a:ext cx="2074908" cy="1621915"/>
            <a:chOff x="9425" y="6080"/>
            <a:chExt cx="4356" cy="3405"/>
          </a:xfrm>
          <a:solidFill>
            <a:srgbClr val="8B0012"/>
          </a:solidFill>
        </p:grpSpPr>
        <p:sp>
          <p:nvSpPr>
            <p:cNvPr id="8" name="Rectangle 2"/>
            <p:cNvSpPr/>
            <p:nvPr/>
          </p:nvSpPr>
          <p:spPr>
            <a:xfrm>
              <a:off x="9425" y="6080"/>
              <a:ext cx="4356" cy="3405"/>
            </a:xfrm>
            <a:prstGeom prst="rect">
              <a:avLst/>
            </a:prstGeom>
            <a:solidFill>
              <a:srgbClr val="8B0012"/>
            </a:solidFill>
            <a:ln w="63500">
              <a:noFill/>
            </a:ln>
          </p:spPr>
          <p:style>
            <a:lnRef idx="2">
              <a:schemeClr val="accent1">
                <a:shade val="50000"/>
              </a:schemeClr>
            </a:lnRef>
            <a:fillRef idx="1">
              <a:schemeClr val="accent1"/>
            </a:fillRef>
            <a:effectRef idx="0">
              <a:schemeClr val="accent1"/>
            </a:effectRef>
            <a:fontRef idx="minor">
              <a:schemeClr val="lt1"/>
            </a:fontRef>
          </p:style>
          <p:txBody>
            <a:bodyPr wrap="square" lIns="0" tIns="540094" rIns="0" bIns="0" anchor="t" anchorCtr="1">
              <a:normAutofit/>
            </a:bodyPr>
            <a:lstStyle/>
            <a:p>
              <a:pPr lvl="0" algn="ctr">
                <a:lnSpc>
                  <a:spcPct val="120000"/>
                </a:lnSpc>
                <a:defRPr sz="1800"/>
              </a:pPr>
              <a:endParaRPr lang="zh-CN" altLang="en-US" sz="825" dirty="0">
                <a:solidFill>
                  <a:schemeClr val="bg1"/>
                </a:solidFill>
              </a:endParaRPr>
            </a:p>
          </p:txBody>
        </p:sp>
        <p:sp>
          <p:nvSpPr>
            <p:cNvPr id="23" name="矩形 22"/>
            <p:cNvSpPr/>
            <p:nvPr/>
          </p:nvSpPr>
          <p:spPr>
            <a:xfrm>
              <a:off x="9983" y="7362"/>
              <a:ext cx="3531" cy="673"/>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just">
                <a:lnSpc>
                  <a:spcPct val="120000"/>
                </a:lnSpc>
              </a:pPr>
              <a:r>
                <a:rPr lang="zh-CN" altLang="en-US" sz="1350" b="1" dirty="0">
                  <a:solidFill>
                    <a:schemeClr val="bg1"/>
                  </a:solidFill>
                  <a:latin typeface="思源黑体 Regular" panose="020B0500000000000000" charset="-122"/>
                  <a:ea typeface="思源黑体 Regular" panose="020B0500000000000000" charset="-122"/>
                </a:rPr>
                <a:t>是一切工作的基石</a:t>
              </a:r>
            </a:p>
          </p:txBody>
        </p:sp>
      </p:grpSp>
      <p:sp>
        <p:nvSpPr>
          <p:cNvPr id="18" name="文本框 17"/>
          <p:cNvSpPr txBox="1"/>
          <p:nvPr/>
        </p:nvSpPr>
        <p:spPr>
          <a:xfrm>
            <a:off x="236854" y="262255"/>
            <a:ext cx="5479083" cy="4165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000" b="1" dirty="0">
                <a:solidFill>
                  <a:srgbClr val="8B0012"/>
                </a:solidFill>
                <a:latin typeface="思源黑体 Regular" panose="020B0500000000000000" charset="-122"/>
                <a:ea typeface="思源黑体 Regular" panose="020B0500000000000000" charset="-122"/>
              </a:rPr>
              <a:t>2.4.4</a:t>
            </a:r>
            <a:r>
              <a:rPr lang="zh-CN" altLang="en-US" sz="2000" b="1" dirty="0">
                <a:solidFill>
                  <a:srgbClr val="8B0012"/>
                </a:solidFill>
                <a:latin typeface="思源黑体 Regular" panose="020B0500000000000000" charset="-122"/>
                <a:ea typeface="思源黑体 Regular" panose="020B0500000000000000" charset="-122"/>
              </a:rPr>
              <a:t>行业研究的发展趋势</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93065" y="607060"/>
            <a:ext cx="8197850" cy="386080"/>
          </a:xfrm>
          <a:prstGeom prst="rect">
            <a:avLst/>
          </a:prstGeom>
        </p:spPr>
        <p:txBody>
          <a:bodyPr wrap="square">
            <a:spAutoFit/>
            <a:scene3d>
              <a:camera prst="orthographicFront"/>
              <a:lightRig rig="threePt" dir="t"/>
            </a:scene3d>
            <a:sp3d contourW="12700"/>
          </a:bodyPr>
          <a:lstStyle/>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主要特点：</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与一般</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VC</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相比，</a:t>
            </a: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组织结构</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和</a:t>
            </a: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主要目标</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不同</a:t>
            </a:r>
          </a:p>
        </p:txBody>
      </p:sp>
      <p:sp>
        <p:nvSpPr>
          <p:cNvPr id="20" name="矩形 19"/>
          <p:cNvSpPr/>
          <p:nvPr/>
        </p:nvSpPr>
        <p:spPr>
          <a:xfrm>
            <a:off x="4837332" y="1947561"/>
            <a:ext cx="1183832" cy="70421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825"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用户可以在投影仪或者计算机上进行演示也可以将演示文稿打印出来</a:t>
            </a:r>
          </a:p>
        </p:txBody>
      </p:sp>
      <p:sp>
        <p:nvSpPr>
          <p:cNvPr id="3" name="文本框 2"/>
          <p:cNvSpPr txBox="1"/>
          <p:nvPr/>
        </p:nvSpPr>
        <p:spPr>
          <a:xfrm>
            <a:off x="191770" y="135255"/>
            <a:ext cx="338074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CVC/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战略投资：特点</a:t>
            </a:r>
          </a:p>
        </p:txBody>
      </p:sp>
      <p:graphicFrame>
        <p:nvGraphicFramePr>
          <p:cNvPr id="16" name="表格 15"/>
          <p:cNvGraphicFramePr/>
          <p:nvPr>
            <p:custDataLst>
              <p:tags r:id="rId1"/>
            </p:custDataLst>
          </p:nvPr>
        </p:nvGraphicFramePr>
        <p:xfrm>
          <a:off x="393065" y="993140"/>
          <a:ext cx="8499475" cy="3566160"/>
        </p:xfrm>
        <a:graphic>
          <a:graphicData uri="http://schemas.openxmlformats.org/drawingml/2006/table">
            <a:tbl>
              <a:tblPr firstRow="1" bandRow="1">
                <a:tableStyleId>{2D5ABB26-0587-4C30-8999-92F81FD0307C}</a:tableStyleId>
              </a:tblPr>
              <a:tblGrid>
                <a:gridCol w="1136015">
                  <a:extLst>
                    <a:ext uri="{9D8B030D-6E8A-4147-A177-3AD203B41FA5}">
                      <a16:colId xmlns:a16="http://schemas.microsoft.com/office/drawing/2014/main" val="20000"/>
                    </a:ext>
                  </a:extLst>
                </a:gridCol>
                <a:gridCol w="2256155">
                  <a:extLst>
                    <a:ext uri="{9D8B030D-6E8A-4147-A177-3AD203B41FA5}">
                      <a16:colId xmlns:a16="http://schemas.microsoft.com/office/drawing/2014/main" val="20001"/>
                    </a:ext>
                  </a:extLst>
                </a:gridCol>
                <a:gridCol w="2628265">
                  <a:extLst>
                    <a:ext uri="{9D8B030D-6E8A-4147-A177-3AD203B41FA5}">
                      <a16:colId xmlns:a16="http://schemas.microsoft.com/office/drawing/2014/main" val="20002"/>
                    </a:ext>
                  </a:extLst>
                </a:gridCol>
                <a:gridCol w="2479040">
                  <a:extLst>
                    <a:ext uri="{9D8B030D-6E8A-4147-A177-3AD203B41FA5}">
                      <a16:colId xmlns:a16="http://schemas.microsoft.com/office/drawing/2014/main" val="20003"/>
                    </a:ext>
                  </a:extLst>
                </a:gridCol>
              </a:tblGrid>
              <a:tr h="274320">
                <a:tc>
                  <a:txBody>
                    <a:bodyPr/>
                    <a:lstStyle/>
                    <a:p>
                      <a:pPr>
                        <a:buNone/>
                      </a:pPr>
                      <a:endParaRPr lang="zh-CN" altLang="en-US" sz="1200"/>
                    </a:p>
                  </a:txBody>
                  <a:tcPr>
                    <a:solidFill>
                      <a:srgbClr val="8B0013"/>
                    </a:solidFill>
                  </a:tcPr>
                </a:tc>
                <a:tc>
                  <a:txBody>
                    <a:bodyPr/>
                    <a:lstStyle/>
                    <a:p>
                      <a:pPr algn="ctr">
                        <a:buNone/>
                      </a:pPr>
                      <a:r>
                        <a:rPr lang="en-US" altLang="zh-CN" sz="1200" b="1">
                          <a:solidFill>
                            <a:schemeClr val="bg1"/>
                          </a:solidFill>
                        </a:rPr>
                        <a:t>VC PE</a:t>
                      </a:r>
                    </a:p>
                  </a:txBody>
                  <a:tcPr>
                    <a:solidFill>
                      <a:srgbClr val="8B0013"/>
                    </a:solidFill>
                  </a:tcPr>
                </a:tc>
                <a:tc gridSpan="2">
                  <a:txBody>
                    <a:bodyPr/>
                    <a:lstStyle/>
                    <a:p>
                      <a:pPr algn="ctr">
                        <a:buNone/>
                      </a:pPr>
                      <a:r>
                        <a:rPr lang="en-US" altLang="zh-CN" sz="1200" b="1">
                          <a:solidFill>
                            <a:schemeClr val="bg1"/>
                          </a:solidFill>
                        </a:rPr>
                        <a:t>CVC</a:t>
                      </a:r>
                    </a:p>
                  </a:txBody>
                  <a:tcPr>
                    <a:solidFill>
                      <a:srgbClr val="8B0013"/>
                    </a:solidFill>
                  </a:tcPr>
                </a:tc>
                <a:tc hMerge="1">
                  <a:txBody>
                    <a:bodyPr/>
                    <a:lstStyle/>
                    <a:p>
                      <a:endParaRPr lang="zh-CN"/>
                    </a:p>
                  </a:txBody>
                  <a:tcPr/>
                </a:tc>
                <a:extLst>
                  <a:ext uri="{0D108BD9-81ED-4DB2-BD59-A6C34878D82A}">
                    <a16:rowId xmlns:a16="http://schemas.microsoft.com/office/drawing/2014/main" val="10000"/>
                  </a:ext>
                </a:extLst>
              </a:tr>
              <a:tr h="274320">
                <a:tc>
                  <a:txBody>
                    <a:bodyPr/>
                    <a:lstStyle/>
                    <a:p>
                      <a:pPr>
                        <a:buNone/>
                      </a:pPr>
                      <a:endParaRPr lang="zh-CN" altLang="en-US" sz="1200"/>
                    </a:p>
                  </a:txBody>
                  <a:tcPr>
                    <a:solidFill>
                      <a:srgbClr val="8B0013"/>
                    </a:solidFill>
                  </a:tcPr>
                </a:tc>
                <a:tc>
                  <a:txBody>
                    <a:bodyPr/>
                    <a:lstStyle/>
                    <a:p>
                      <a:pPr algn="ctr">
                        <a:buNone/>
                      </a:pPr>
                      <a:r>
                        <a:rPr lang="zh-CN" altLang="en-US" sz="1200" b="1">
                          <a:solidFill>
                            <a:schemeClr val="bg1"/>
                          </a:solidFill>
                        </a:rPr>
                        <a:t>合伙企业</a:t>
                      </a:r>
                    </a:p>
                  </a:txBody>
                  <a:tcPr>
                    <a:solidFill>
                      <a:srgbClr val="8B0013"/>
                    </a:solidFill>
                  </a:tcPr>
                </a:tc>
                <a:tc>
                  <a:txBody>
                    <a:bodyPr/>
                    <a:lstStyle/>
                    <a:p>
                      <a:pPr algn="ctr">
                        <a:buNone/>
                      </a:pPr>
                      <a:r>
                        <a:rPr lang="zh-CN" altLang="en-US" sz="1200" b="1">
                          <a:solidFill>
                            <a:schemeClr val="bg1"/>
                          </a:solidFill>
                        </a:rPr>
                        <a:t>内部战投部门（主要）</a:t>
                      </a:r>
                    </a:p>
                  </a:txBody>
                  <a:tcPr>
                    <a:solidFill>
                      <a:srgbClr val="8B0013"/>
                    </a:solidFill>
                  </a:tcPr>
                </a:tc>
                <a:tc>
                  <a:txBody>
                    <a:bodyPr/>
                    <a:lstStyle/>
                    <a:p>
                      <a:pPr algn="ctr">
                        <a:buNone/>
                      </a:pPr>
                      <a:r>
                        <a:rPr lang="zh-CN" altLang="en-US" sz="1200" b="1">
                          <a:solidFill>
                            <a:schemeClr val="bg1"/>
                          </a:solidFill>
                        </a:rPr>
                        <a:t>投资机构</a:t>
                      </a:r>
                      <a:r>
                        <a:rPr lang="en-US" altLang="zh-CN" sz="1200" b="1">
                          <a:solidFill>
                            <a:schemeClr val="bg1"/>
                          </a:solidFill>
                        </a:rPr>
                        <a:t>/</a:t>
                      </a:r>
                      <a:r>
                        <a:rPr lang="zh-CN" altLang="en-US" sz="1200" b="1">
                          <a:solidFill>
                            <a:schemeClr val="bg1"/>
                          </a:solidFill>
                        </a:rPr>
                        <a:t>合伙企业</a:t>
                      </a:r>
                    </a:p>
                  </a:txBody>
                  <a:tcPr>
                    <a:solidFill>
                      <a:srgbClr val="8B0013"/>
                    </a:solidFill>
                  </a:tcPr>
                </a:tc>
                <a:extLst>
                  <a:ext uri="{0D108BD9-81ED-4DB2-BD59-A6C34878D82A}">
                    <a16:rowId xmlns:a16="http://schemas.microsoft.com/office/drawing/2014/main" val="10001"/>
                  </a:ext>
                </a:extLst>
              </a:tr>
              <a:tr h="457200">
                <a:tc>
                  <a:txBody>
                    <a:bodyPr/>
                    <a:lstStyle/>
                    <a:p>
                      <a:pPr>
                        <a:buNone/>
                      </a:pPr>
                      <a:r>
                        <a:rPr lang="zh-CN" altLang="en-US" sz="1200" b="1"/>
                        <a:t>举例</a:t>
                      </a:r>
                    </a:p>
                  </a:txBody>
                  <a:tcPr/>
                </a:tc>
                <a:tc>
                  <a:txBody>
                    <a:bodyPr/>
                    <a:lstStyle/>
                    <a:p>
                      <a:pPr>
                        <a:buNone/>
                      </a:pPr>
                      <a:r>
                        <a:rPr lang="zh-CN" altLang="en-US" sz="1200"/>
                        <a:t>红杉资本、经纬中国等</a:t>
                      </a:r>
                    </a:p>
                  </a:txBody>
                  <a:tcPr/>
                </a:tc>
                <a:tc>
                  <a:txBody>
                    <a:bodyPr/>
                    <a:lstStyle/>
                    <a:p>
                      <a:pPr>
                        <a:buNone/>
                      </a:pPr>
                      <a:r>
                        <a:rPr lang="zh-CN" altLang="en-US" sz="1200"/>
                        <a:t>百度战略投资部、腾讯投资等</a:t>
                      </a:r>
                    </a:p>
                  </a:txBody>
                  <a:tcPr/>
                </a:tc>
                <a:tc>
                  <a:txBody>
                    <a:bodyPr/>
                    <a:lstStyle/>
                    <a:p>
                      <a:pPr>
                        <a:buNone/>
                      </a:pPr>
                      <a:r>
                        <a:rPr lang="zh-CN" altLang="en-US" sz="1200"/>
                        <a:t>百度风投（VC性质），百度资本（PE性质）</a:t>
                      </a:r>
                    </a:p>
                  </a:txBody>
                  <a:tcPr/>
                </a:tc>
                <a:extLst>
                  <a:ext uri="{0D108BD9-81ED-4DB2-BD59-A6C34878D82A}">
                    <a16:rowId xmlns:a16="http://schemas.microsoft.com/office/drawing/2014/main" val="10002"/>
                  </a:ext>
                </a:extLst>
              </a:tr>
              <a:tr h="274320">
                <a:tc>
                  <a:txBody>
                    <a:bodyPr/>
                    <a:lstStyle/>
                    <a:p>
                      <a:pPr>
                        <a:buNone/>
                      </a:pPr>
                      <a:r>
                        <a:rPr lang="zh-CN" altLang="en-US" sz="1200" b="1"/>
                        <a:t>资金来源</a:t>
                      </a:r>
                    </a:p>
                  </a:txBody>
                  <a:tcPr/>
                </a:tc>
                <a:tc>
                  <a:txBody>
                    <a:bodyPr/>
                    <a:lstStyle/>
                    <a:p>
                      <a:pPr>
                        <a:buNone/>
                      </a:pPr>
                      <a:r>
                        <a:rPr lang="en-US" altLang="zh-CN" sz="1200"/>
                        <a:t>LP(</a:t>
                      </a:r>
                      <a:r>
                        <a:rPr lang="zh-CN" altLang="en-US" sz="1200"/>
                        <a:t>有限合伙人</a:t>
                      </a:r>
                      <a:r>
                        <a:rPr lang="en-US" altLang="zh-CN" sz="1200"/>
                        <a:t>)</a:t>
                      </a:r>
                    </a:p>
                  </a:txBody>
                  <a:tcPr/>
                </a:tc>
                <a:tc>
                  <a:txBody>
                    <a:bodyPr/>
                    <a:lstStyle/>
                    <a:p>
                      <a:pPr>
                        <a:buNone/>
                      </a:pPr>
                      <a:r>
                        <a:rPr lang="zh-CN" altLang="en-US" sz="1200"/>
                        <a:t>母公司</a:t>
                      </a:r>
                    </a:p>
                  </a:txBody>
                  <a:tcPr/>
                </a:tc>
                <a:tc>
                  <a:txBody>
                    <a:bodyPr/>
                    <a:lstStyle/>
                    <a:p>
                      <a:pPr>
                        <a:buNone/>
                      </a:pPr>
                      <a:r>
                        <a:rPr lang="zh-CN" altLang="en-US" sz="1200"/>
                        <a:t>母公司</a:t>
                      </a:r>
                      <a:r>
                        <a:rPr lang="en-US" altLang="zh-CN" sz="1200"/>
                        <a:t>+</a:t>
                      </a:r>
                      <a:r>
                        <a:rPr lang="zh-CN" altLang="en-US" sz="1200"/>
                        <a:t>外部融资</a:t>
                      </a:r>
                    </a:p>
                  </a:txBody>
                  <a:tcPr/>
                </a:tc>
                <a:extLst>
                  <a:ext uri="{0D108BD9-81ED-4DB2-BD59-A6C34878D82A}">
                    <a16:rowId xmlns:a16="http://schemas.microsoft.com/office/drawing/2014/main" val="10003"/>
                  </a:ext>
                </a:extLst>
              </a:tr>
              <a:tr h="457200">
                <a:tc>
                  <a:txBody>
                    <a:bodyPr/>
                    <a:lstStyle/>
                    <a:p>
                      <a:pPr>
                        <a:buNone/>
                      </a:pPr>
                      <a:r>
                        <a:rPr lang="zh-CN" altLang="en-US" sz="1200" b="1"/>
                        <a:t>投资决策</a:t>
                      </a:r>
                    </a:p>
                  </a:txBody>
                  <a:tcPr/>
                </a:tc>
                <a:tc>
                  <a:txBody>
                    <a:bodyPr/>
                    <a:lstStyle/>
                    <a:p>
                      <a:pPr>
                        <a:buNone/>
                      </a:pPr>
                      <a:r>
                        <a:rPr lang="zh-CN" altLang="en-US" sz="1200"/>
                        <a:t>主要由</a:t>
                      </a:r>
                      <a:r>
                        <a:rPr lang="en-US" altLang="zh-CN" sz="1200"/>
                        <a:t>GP(</a:t>
                      </a:r>
                      <a:r>
                        <a:rPr lang="zh-CN" altLang="en-US" sz="1200"/>
                        <a:t>一般合伙人</a:t>
                      </a:r>
                      <a:r>
                        <a:rPr lang="en-US" altLang="zh-CN" sz="1200"/>
                        <a:t>)</a:t>
                      </a:r>
                      <a:r>
                        <a:rPr lang="zh-CN" altLang="en-US" sz="1200"/>
                        <a:t>进行</a:t>
                      </a:r>
                    </a:p>
                  </a:txBody>
                  <a:tcPr/>
                </a:tc>
                <a:tc>
                  <a:txBody>
                    <a:bodyPr/>
                    <a:lstStyle/>
                    <a:p>
                      <a:pPr>
                        <a:buNone/>
                      </a:pPr>
                      <a:r>
                        <a:rPr lang="zh-CN" altLang="en-US" sz="1200"/>
                        <a:t>涉及公司内部多个部门</a:t>
                      </a:r>
                    </a:p>
                  </a:txBody>
                  <a:tcPr/>
                </a:tc>
                <a:tc>
                  <a:txBody>
                    <a:bodyPr/>
                    <a:lstStyle/>
                    <a:p>
                      <a:pPr>
                        <a:buNone/>
                      </a:pPr>
                      <a:r>
                        <a:rPr lang="en-US" altLang="zh-CN" sz="1200"/>
                        <a:t>CVC</a:t>
                      </a:r>
                      <a:r>
                        <a:rPr lang="zh-CN" altLang="en-US" sz="1200"/>
                        <a:t>内部决策，部分投资需要上报母公司</a:t>
                      </a:r>
                    </a:p>
                  </a:txBody>
                  <a:tcPr/>
                </a:tc>
                <a:extLst>
                  <a:ext uri="{0D108BD9-81ED-4DB2-BD59-A6C34878D82A}">
                    <a16:rowId xmlns:a16="http://schemas.microsoft.com/office/drawing/2014/main" val="10004"/>
                  </a:ext>
                </a:extLst>
              </a:tr>
              <a:tr h="457200">
                <a:tc>
                  <a:txBody>
                    <a:bodyPr/>
                    <a:lstStyle/>
                    <a:p>
                      <a:pPr>
                        <a:buNone/>
                      </a:pPr>
                      <a:r>
                        <a:rPr lang="zh-CN" altLang="en-US" sz="1200" b="1"/>
                        <a:t>投后管理</a:t>
                      </a:r>
                    </a:p>
                  </a:txBody>
                  <a:tcPr/>
                </a:tc>
                <a:tc>
                  <a:txBody>
                    <a:bodyPr/>
                    <a:lstStyle/>
                    <a:p>
                      <a:pPr>
                        <a:buNone/>
                      </a:pPr>
                      <a:r>
                        <a:rPr lang="en-US" altLang="zh-CN" sz="1200"/>
                        <a:t>GP</a:t>
                      </a:r>
                      <a:r>
                        <a:rPr lang="zh-CN" altLang="en-US" sz="1200"/>
                        <a:t>进行</a:t>
                      </a:r>
                    </a:p>
                  </a:txBody>
                  <a:tcPr/>
                </a:tc>
                <a:tc>
                  <a:txBody>
                    <a:bodyPr/>
                    <a:lstStyle/>
                    <a:p>
                      <a:pPr>
                        <a:buNone/>
                      </a:pPr>
                      <a:r>
                        <a:rPr lang="zh-CN" altLang="en-US" sz="1200"/>
                        <a:t>公司投资团队和风控财务团队负责，管理较松</a:t>
                      </a:r>
                    </a:p>
                  </a:txBody>
                  <a:tcPr/>
                </a:tc>
                <a:tc>
                  <a:txBody>
                    <a:bodyPr/>
                    <a:lstStyle/>
                    <a:p>
                      <a:pPr>
                        <a:buNone/>
                      </a:pPr>
                      <a:r>
                        <a:rPr lang="zh-CN" altLang="en-US" sz="1200"/>
                        <a:t>机构内部团队负责，管理制度化</a:t>
                      </a:r>
                    </a:p>
                  </a:txBody>
                  <a:tcPr/>
                </a:tc>
                <a:extLst>
                  <a:ext uri="{0D108BD9-81ED-4DB2-BD59-A6C34878D82A}">
                    <a16:rowId xmlns:a16="http://schemas.microsoft.com/office/drawing/2014/main" val="10005"/>
                  </a:ext>
                </a:extLst>
              </a:tr>
              <a:tr h="457200">
                <a:tc>
                  <a:txBody>
                    <a:bodyPr/>
                    <a:lstStyle/>
                    <a:p>
                      <a:pPr>
                        <a:buNone/>
                      </a:pPr>
                      <a:r>
                        <a:rPr lang="zh-CN" altLang="en-US" sz="1200" b="1"/>
                        <a:t>退出选择</a:t>
                      </a:r>
                    </a:p>
                  </a:txBody>
                  <a:tcPr/>
                </a:tc>
                <a:tc>
                  <a:txBody>
                    <a:bodyPr/>
                    <a:lstStyle/>
                    <a:p>
                      <a:pPr>
                        <a:buNone/>
                      </a:pPr>
                      <a:r>
                        <a:rPr lang="zh-CN" altLang="en-US" sz="1200"/>
                        <a:t>有到期压力</a:t>
                      </a:r>
                    </a:p>
                  </a:txBody>
                  <a:tcPr/>
                </a:tc>
                <a:tc>
                  <a:txBody>
                    <a:bodyPr/>
                    <a:lstStyle/>
                    <a:p>
                      <a:pPr>
                        <a:buNone/>
                      </a:pPr>
                      <a:r>
                        <a:rPr lang="zh-CN" altLang="en-US" sz="1200"/>
                        <a:t>倾向于长期持有，无退出压力，由公司决策</a:t>
                      </a:r>
                    </a:p>
                  </a:txBody>
                  <a:tcPr/>
                </a:tc>
                <a:tc>
                  <a:txBody>
                    <a:bodyPr/>
                    <a:lstStyle/>
                    <a:p>
                      <a:pPr>
                        <a:buNone/>
                      </a:pPr>
                      <a:r>
                        <a:rPr lang="zh-CN" altLang="en-US" sz="1200"/>
                        <a:t>部分基金有到期压力，由团队决策</a:t>
                      </a:r>
                    </a:p>
                  </a:txBody>
                  <a:tcPr/>
                </a:tc>
                <a:extLst>
                  <a:ext uri="{0D108BD9-81ED-4DB2-BD59-A6C34878D82A}">
                    <a16:rowId xmlns:a16="http://schemas.microsoft.com/office/drawing/2014/main" val="10006"/>
                  </a:ext>
                </a:extLst>
              </a:tr>
              <a:tr h="457200">
                <a:tc>
                  <a:txBody>
                    <a:bodyPr/>
                    <a:lstStyle/>
                    <a:p>
                      <a:pPr>
                        <a:buNone/>
                      </a:pPr>
                      <a:r>
                        <a:rPr lang="zh-CN" altLang="en-US" sz="1200" b="1"/>
                        <a:t>产业协同</a:t>
                      </a:r>
                    </a:p>
                  </a:txBody>
                  <a:tcPr/>
                </a:tc>
                <a:tc>
                  <a:txBody>
                    <a:bodyPr/>
                    <a:lstStyle/>
                    <a:p>
                      <a:pPr>
                        <a:buNone/>
                      </a:pPr>
                      <a:r>
                        <a:rPr lang="en-US" altLang="zh-CN" sz="1200"/>
                        <a:t>GP</a:t>
                      </a:r>
                      <a:r>
                        <a:rPr lang="zh-CN" altLang="en-US" sz="1200"/>
                        <a:t>、</a:t>
                      </a:r>
                      <a:r>
                        <a:rPr lang="en-US" altLang="zh-CN" sz="1200"/>
                        <a:t>LP</a:t>
                      </a:r>
                      <a:r>
                        <a:rPr lang="zh-CN" altLang="en-US" sz="1200"/>
                        <a:t>资源及</a:t>
                      </a:r>
                      <a:r>
                        <a:rPr lang="en-US" altLang="zh-CN" sz="1200"/>
                        <a:t>portfolio</a:t>
                      </a:r>
                      <a:r>
                        <a:rPr lang="zh-CN" altLang="en-US" sz="1200"/>
                        <a:t>企业间协同</a:t>
                      </a:r>
                    </a:p>
                  </a:txBody>
                  <a:tcPr/>
                </a:tc>
                <a:tc>
                  <a:txBody>
                    <a:bodyPr/>
                    <a:lstStyle/>
                    <a:p>
                      <a:pPr>
                        <a:buNone/>
                      </a:pPr>
                      <a:r>
                        <a:rPr lang="zh-CN" altLang="en-US" sz="1200"/>
                        <a:t>母公司资源为主</a:t>
                      </a:r>
                    </a:p>
                  </a:txBody>
                  <a:tcPr/>
                </a:tc>
                <a:tc>
                  <a:txBody>
                    <a:bodyPr/>
                    <a:lstStyle/>
                    <a:p>
                      <a:pPr>
                        <a:buNone/>
                      </a:pPr>
                      <a:r>
                        <a:rPr lang="zh-CN" altLang="en-US" sz="1200"/>
                        <a:t>母公司资源、</a:t>
                      </a:r>
                      <a:r>
                        <a:rPr lang="en-US" altLang="zh-CN" sz="1200"/>
                        <a:t>LP</a:t>
                      </a:r>
                      <a:r>
                        <a:rPr lang="zh-CN" altLang="en-US" sz="1200"/>
                        <a:t>资源、社会资源</a:t>
                      </a:r>
                    </a:p>
                  </a:txBody>
                  <a:tcPr/>
                </a:tc>
                <a:extLst>
                  <a:ext uri="{0D108BD9-81ED-4DB2-BD59-A6C34878D82A}">
                    <a16:rowId xmlns:a16="http://schemas.microsoft.com/office/drawing/2014/main" val="10007"/>
                  </a:ext>
                </a:extLst>
              </a:tr>
              <a:tr h="457200">
                <a:tc>
                  <a:txBody>
                    <a:bodyPr/>
                    <a:lstStyle/>
                    <a:p>
                      <a:pPr>
                        <a:buNone/>
                      </a:pPr>
                      <a:r>
                        <a:rPr lang="zh-CN" altLang="en-US" sz="1200" b="1"/>
                        <a:t>激励机制</a:t>
                      </a:r>
                    </a:p>
                  </a:txBody>
                  <a:tcPr/>
                </a:tc>
                <a:tc>
                  <a:txBody>
                    <a:bodyPr/>
                    <a:lstStyle/>
                    <a:p>
                      <a:pPr>
                        <a:buNone/>
                      </a:pPr>
                      <a:r>
                        <a:rPr lang="zh-CN" altLang="en-US" sz="1200"/>
                        <a:t>管理费</a:t>
                      </a:r>
                      <a:r>
                        <a:rPr lang="en-US" altLang="zh-CN" sz="1200"/>
                        <a:t>+</a:t>
                      </a:r>
                      <a:r>
                        <a:rPr lang="zh-CN" altLang="en-US" sz="1200"/>
                        <a:t>收益分配</a:t>
                      </a:r>
                    </a:p>
                  </a:txBody>
                  <a:tcPr/>
                </a:tc>
                <a:tc>
                  <a:txBody>
                    <a:bodyPr/>
                    <a:lstStyle/>
                    <a:p>
                      <a:pPr>
                        <a:buNone/>
                      </a:pPr>
                      <a:r>
                        <a:rPr lang="zh-CN" altLang="en-US" sz="1200"/>
                        <a:t>基本工资</a:t>
                      </a:r>
                      <a:r>
                        <a:rPr lang="en-US" altLang="zh-CN" sz="1200"/>
                        <a:t>+</a:t>
                      </a:r>
                      <a:r>
                        <a:rPr lang="zh-CN" altLang="en-US" sz="1200"/>
                        <a:t>与母公司业绩相关激励、年终奖等</a:t>
                      </a:r>
                    </a:p>
                  </a:txBody>
                  <a:tcPr/>
                </a:tc>
                <a:tc>
                  <a:txBody>
                    <a:bodyPr/>
                    <a:lstStyle/>
                    <a:p>
                      <a:pPr>
                        <a:buNone/>
                      </a:pPr>
                      <a:r>
                        <a:rPr lang="zh-CN" altLang="en-US" sz="1200"/>
                        <a:t>管理费</a:t>
                      </a:r>
                      <a:r>
                        <a:rPr lang="en-US" altLang="zh-CN" sz="1200"/>
                        <a:t>+</a:t>
                      </a:r>
                      <a:r>
                        <a:rPr lang="zh-CN" altLang="en-US" sz="1200"/>
                        <a:t>收益分配</a:t>
                      </a:r>
                    </a:p>
                  </a:txBody>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北大汇丰名片汇总-29"/>
          <p:cNvPicPr>
            <a:picLocks noChangeAspect="1"/>
          </p:cNvPicPr>
          <p:nvPr/>
        </p:nvPicPr>
        <p:blipFill>
          <a:blip r:embed="rId4" cstate="print"/>
          <a:srcRect l="3398" t="15906" r="3304" b="12271"/>
          <a:stretch>
            <a:fillRect/>
          </a:stretch>
        </p:blipFill>
        <p:spPr>
          <a:xfrm>
            <a:off x="9525" y="1322070"/>
            <a:ext cx="6751955" cy="2704465"/>
          </a:xfrm>
          <a:prstGeom prst="rect">
            <a:avLst/>
          </a:prstGeom>
        </p:spPr>
      </p:pic>
      <p:sp>
        <p:nvSpPr>
          <p:cNvPr id="442" name="文本框 441"/>
          <p:cNvSpPr txBox="1"/>
          <p:nvPr/>
        </p:nvSpPr>
        <p:spPr>
          <a:xfrm>
            <a:off x="429260" y="2435542"/>
            <a:ext cx="6197600" cy="1446550"/>
          </a:xfrm>
          <a:prstGeom prst="rect">
            <a:avLst/>
          </a:prstGeom>
          <a:noFill/>
        </p:spPr>
        <p:txBody>
          <a:bodyPr wrap="square" rtlCol="0">
            <a:spAutoFit/>
          </a:bodyPr>
          <a:lstStyle/>
          <a:p>
            <a:r>
              <a:rPr lang="zh-CN" altLang="en-US" sz="3200" b="1" noProof="0" dirty="0">
                <a:ln>
                  <a:noFill/>
                </a:ln>
                <a:solidFill>
                  <a:srgbClr val="FFFFFF"/>
                </a:solidFill>
                <a:effectLst/>
                <a:uLnTx/>
                <a:uFillTx/>
                <a:latin typeface="思源黑体 Regular" panose="020B0500000000000000" charset="-122"/>
                <a:ea typeface="思源黑体 Regular" panose="020B0500000000000000" charset="-122"/>
                <a:sym typeface="+mn-ea"/>
              </a:rPr>
              <a:t>商业银行、监管机构及金融科技</a:t>
            </a:r>
            <a:endParaRPr lang="en-US" altLang="zh-CN" sz="3200" b="1" noProof="0" dirty="0">
              <a:ln>
                <a:noFill/>
              </a:ln>
              <a:solidFill>
                <a:srgbClr val="FFFFFF"/>
              </a:solidFill>
              <a:effectLst/>
              <a:uLnTx/>
              <a:uFillTx/>
              <a:latin typeface="思源黑体 Regular" panose="020B0500000000000000" charset="-122"/>
              <a:ea typeface="思源黑体 Regular" panose="020B0500000000000000" charset="-122"/>
              <a:sym typeface="+mn-ea"/>
            </a:endParaRPr>
          </a:p>
          <a:p>
            <a:endParaRPr kumimoji="0" lang="zh-CN" altLang="en-US" sz="32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endParaRPr>
          </a:p>
          <a:p>
            <a:pPr lvl="0" algn="r"/>
            <a:r>
              <a:rPr lang="en-US" altLang="zh-CN" sz="2400" b="1" dirty="0">
                <a:solidFill>
                  <a:srgbClr val="FFFFFF"/>
                </a:solidFill>
                <a:effectLst>
                  <a:outerShdw blurRad="38100" dist="19050" dir="2700000" algn="tl" rotWithShape="0">
                    <a:srgbClr val="000000">
                      <a:alpha val="40000"/>
                    </a:srgbClr>
                  </a:outerShdw>
                </a:effectLst>
                <a:latin typeface="楷体" panose="02010609060101010101" pitchFamily="49" charset="-122"/>
                <a:ea typeface="楷体" panose="02010609060101010101" pitchFamily="49" charset="-122"/>
              </a:rPr>
              <a:t>By </a:t>
            </a:r>
            <a:r>
              <a:rPr lang="zh-CN" altLang="en-US" sz="2400" b="1" dirty="0">
                <a:solidFill>
                  <a:srgbClr val="FFFFFF"/>
                </a:solidFill>
                <a:effectLst>
                  <a:outerShdw blurRad="38100" dist="19050" dir="2700000" algn="tl" rotWithShape="0">
                    <a:srgbClr val="000000">
                      <a:alpha val="40000"/>
                    </a:srgbClr>
                  </a:outerShdw>
                </a:effectLst>
                <a:latin typeface="楷体" panose="02010609060101010101" pitchFamily="49" charset="-122"/>
                <a:ea typeface="楷体" panose="02010609060101010101" pitchFamily="49" charset="-122"/>
              </a:rPr>
              <a:t>院子桐</a:t>
            </a:r>
            <a:endParaRPr lang="zh-CN" altLang="zh-CN" sz="2400" b="1" dirty="0">
              <a:solidFill>
                <a:srgbClr val="FFFFFF"/>
              </a:solidFill>
              <a:effectLst>
                <a:outerShdw blurRad="38100" dist="19050" dir="2700000" algn="tl" rotWithShape="0">
                  <a:srgbClr val="000000">
                    <a:alpha val="40000"/>
                  </a:srgbClr>
                </a:outerShdw>
              </a:effectLst>
              <a:latin typeface="楷体" panose="02010609060101010101" pitchFamily="49" charset="-122"/>
              <a:ea typeface="楷体" panose="02010609060101010101" pitchFamily="49" charset="-122"/>
            </a:endParaRPr>
          </a:p>
        </p:txBody>
      </p:sp>
      <p:pic>
        <p:nvPicPr>
          <p:cNvPr id="3" name="图片 2" descr="01 PHBS-商界军校（全部）-02"/>
          <p:cNvPicPr>
            <a:picLocks noChangeAspect="1"/>
          </p:cNvPicPr>
          <p:nvPr/>
        </p:nvPicPr>
        <p:blipFill>
          <a:blip r:embed="rId5" cstate="print"/>
          <a:stretch>
            <a:fillRect/>
          </a:stretch>
        </p:blipFill>
        <p:spPr>
          <a:xfrm>
            <a:off x="518160" y="507365"/>
            <a:ext cx="1922145" cy="5067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302895" y="2496820"/>
            <a:ext cx="3380740" cy="58229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商业银行</a:t>
            </a:r>
            <a:r>
              <a:rPr kumimoji="0" lang="en-US" altLang="zh-CN"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&amp;</a:t>
            </a:r>
            <a:r>
              <a:rPr kumimoji="0" lang="zh-CN" altLang="en-US"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监管机构</a:t>
            </a:r>
          </a:p>
        </p:txBody>
      </p:sp>
      <p:pic>
        <p:nvPicPr>
          <p:cNvPr id="11" name="图片 10" descr="03_反白稿"/>
          <p:cNvPicPr>
            <a:picLocks noChangeAspect="1"/>
          </p:cNvPicPr>
          <p:nvPr/>
        </p:nvPicPr>
        <p:blipFill>
          <a:blip r:embed="rId3" cstate="print"/>
          <a:srcRect l="15773" t="27535" r="5002" b="31993"/>
          <a:stretch>
            <a:fillRect/>
          </a:stretch>
        </p:blipFill>
        <p:spPr>
          <a:xfrm>
            <a:off x="328295" y="4538980"/>
            <a:ext cx="1301750" cy="342900"/>
          </a:xfrm>
          <a:prstGeom prst="rect">
            <a:avLst/>
          </a:prstGeom>
        </p:spPr>
      </p:pic>
      <p:sp>
        <p:nvSpPr>
          <p:cNvPr id="7" name="文本框 6"/>
          <p:cNvSpPr txBox="1"/>
          <p:nvPr/>
        </p:nvSpPr>
        <p:spPr>
          <a:xfrm>
            <a:off x="264795" y="1055370"/>
            <a:ext cx="2371725"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01</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6855" y="262255"/>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商业银行</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&amp;</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监管机构</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定义</a:t>
            </a:r>
          </a:p>
        </p:txBody>
      </p:sp>
      <p:sp>
        <p:nvSpPr>
          <p:cNvPr id="12" name="文本框 11"/>
          <p:cNvSpPr txBox="1"/>
          <p:nvPr/>
        </p:nvSpPr>
        <p:spPr>
          <a:xfrm>
            <a:off x="347135" y="845822"/>
            <a:ext cx="4963096" cy="1600438"/>
          </a:xfrm>
          <a:prstGeom prst="rect">
            <a:avLst/>
          </a:prstGeom>
          <a:noFill/>
          <a:ln w="19050">
            <a:solidFill>
              <a:srgbClr val="8B0012"/>
            </a:solidFill>
            <a:prstDash val="lg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商业银行</a:t>
            </a:r>
            <a:r>
              <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是一个以多种金融负债筹集资金，多种金融资产为经营对象，具有信用创造功能的金融机构</a:t>
            </a:r>
            <a:endPar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charset="-122"/>
                <a:cs typeface="+mn-cs"/>
              </a:rPr>
              <a:t>职责</a:t>
            </a:r>
            <a:r>
              <a:rPr kumimoji="0" lang="zh-CN" altLang="en-US" sz="14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charset="-122"/>
                <a:cs typeface="+mn-cs"/>
              </a:rPr>
              <a:t>是通过存款、贷款、汇兑、储蓄等业务，承担信用中介的金融机构</a:t>
            </a:r>
            <a:endParaRPr kumimoji="0" lang="en-US" altLang="zh-CN" sz="14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charset="-122"/>
                <a:cs typeface="+mn-cs"/>
              </a:rPr>
              <a:t>业务范围</a:t>
            </a:r>
            <a:r>
              <a:rPr kumimoji="0" lang="zh-CN" altLang="en-US" sz="14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charset="-122"/>
                <a:cs typeface="+mn-cs"/>
              </a:rPr>
              <a:t>是吸收公众存款、发放贷款以及办理票据贴现等</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2" name="文本框 1"/>
          <p:cNvSpPr txBox="1"/>
          <p:nvPr/>
        </p:nvSpPr>
        <p:spPr>
          <a:xfrm>
            <a:off x="347135" y="2771537"/>
            <a:ext cx="4994149" cy="1169551"/>
          </a:xfrm>
          <a:prstGeom prst="rect">
            <a:avLst/>
          </a:prstGeom>
          <a:noFill/>
          <a:ln w="19050">
            <a:solidFill>
              <a:srgbClr val="8B0012"/>
            </a:solidFill>
            <a:prstDash val="lg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监管机构</a:t>
            </a:r>
            <a:r>
              <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是根据法律规定对一国的金融体系进行监督管理的机构</a:t>
            </a:r>
            <a:endPar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charset="-122"/>
                <a:cs typeface="+mn-cs"/>
              </a:rPr>
              <a:t>职责包括</a:t>
            </a:r>
            <a:r>
              <a:rPr kumimoji="0" lang="zh-CN" altLang="en-US" sz="14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charset="-122"/>
                <a:cs typeface="+mn-cs"/>
              </a:rPr>
              <a:t>按照规定监督管理金融市场；发布有关金融监督管理和业务的命令和规章；监督管理金融机构   的合法合规运作等</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8958" y="0"/>
            <a:ext cx="3238960" cy="44975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02009" y="184403"/>
            <a:ext cx="3296499" cy="76739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商业银行</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代表性机构</a:t>
            </a:r>
            <a:endPar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      </a:t>
            </a:r>
            <a:r>
              <a:rPr kumimoji="0" lang="zh-CN" altLang="en-US"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四大行</a:t>
            </a:r>
            <a:endParaRPr kumimoji="0" lang="zh-CN" altLang="en-US" sz="20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endParaRPr>
          </a:p>
        </p:txBody>
      </p:sp>
      <p:sp>
        <p:nvSpPr>
          <p:cNvPr id="16" name="箭头: V 形 15"/>
          <p:cNvSpPr/>
          <p:nvPr/>
        </p:nvSpPr>
        <p:spPr>
          <a:xfrm>
            <a:off x="491778" y="636656"/>
            <a:ext cx="250537" cy="234056"/>
          </a:xfrm>
          <a:prstGeom prst="chevron">
            <a:avLst/>
          </a:prstGeom>
          <a:solidFill>
            <a:srgbClr val="C0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graphicFrame>
        <p:nvGraphicFramePr>
          <p:cNvPr id="17" name="表格 18"/>
          <p:cNvGraphicFramePr>
            <a:graphicFrameLocks noGrp="1"/>
          </p:cNvGraphicFramePr>
          <p:nvPr/>
        </p:nvGraphicFramePr>
        <p:xfrm>
          <a:off x="851149" y="1460640"/>
          <a:ext cx="6362700" cy="2544424"/>
        </p:xfrm>
        <a:graphic>
          <a:graphicData uri="http://schemas.openxmlformats.org/drawingml/2006/table">
            <a:tbl>
              <a:tblPr firstRow="1" bandRow="1">
                <a:tableStyleId>{5C22544A-7EE6-4342-B048-85BDC9FD1C3A}</a:tableStyleId>
              </a:tblPr>
              <a:tblGrid>
                <a:gridCol w="1257842">
                  <a:extLst>
                    <a:ext uri="{9D8B030D-6E8A-4147-A177-3AD203B41FA5}">
                      <a16:colId xmlns:a16="http://schemas.microsoft.com/office/drawing/2014/main" val="20000"/>
                    </a:ext>
                  </a:extLst>
                </a:gridCol>
                <a:gridCol w="1300379">
                  <a:extLst>
                    <a:ext uri="{9D8B030D-6E8A-4147-A177-3AD203B41FA5}">
                      <a16:colId xmlns:a16="http://schemas.microsoft.com/office/drawing/2014/main" val="20001"/>
                    </a:ext>
                  </a:extLst>
                </a:gridCol>
                <a:gridCol w="1300379">
                  <a:extLst>
                    <a:ext uri="{9D8B030D-6E8A-4147-A177-3AD203B41FA5}">
                      <a16:colId xmlns:a16="http://schemas.microsoft.com/office/drawing/2014/main" val="20002"/>
                    </a:ext>
                  </a:extLst>
                </a:gridCol>
                <a:gridCol w="2504100">
                  <a:extLst>
                    <a:ext uri="{9D8B030D-6E8A-4147-A177-3AD203B41FA5}">
                      <a16:colId xmlns:a16="http://schemas.microsoft.com/office/drawing/2014/main" val="20003"/>
                    </a:ext>
                  </a:extLst>
                </a:gridCol>
              </a:tblGrid>
              <a:tr h="333189">
                <a:tc>
                  <a:txBody>
                    <a:bodyPr/>
                    <a:lstStyle/>
                    <a:p>
                      <a:pPr algn="ctr"/>
                      <a:r>
                        <a:rPr lang="zh-CN" altLang="en-US" sz="1200" dirty="0">
                          <a:solidFill>
                            <a:schemeClr val="bg1"/>
                          </a:solidFill>
                          <a:latin typeface="+mn-ea"/>
                          <a:ea typeface="+mn-ea"/>
                        </a:rPr>
                        <a:t>名称</a:t>
                      </a:r>
                    </a:p>
                  </a:txBody>
                  <a:tcPr anchor="ctr">
                    <a:lnB w="38100" cmpd="sng">
                      <a:noFill/>
                    </a:lnB>
                    <a:solidFill>
                      <a:srgbClr val="C00000"/>
                    </a:solidFill>
                  </a:tcPr>
                </a:tc>
                <a:tc>
                  <a:txBody>
                    <a:bodyPr/>
                    <a:lstStyle/>
                    <a:p>
                      <a:pPr algn="ctr"/>
                      <a:r>
                        <a:rPr lang="zh-CN" altLang="en-US" sz="1200" dirty="0">
                          <a:solidFill>
                            <a:schemeClr val="bg1"/>
                          </a:solidFill>
                          <a:latin typeface="+mn-ea"/>
                          <a:ea typeface="+mn-ea"/>
                        </a:rPr>
                        <a:t>成立时间</a:t>
                      </a:r>
                    </a:p>
                  </a:txBody>
                  <a:tcPr anchor="ctr">
                    <a:lnB w="38100" cmpd="sng">
                      <a:noFill/>
                    </a:lnB>
                    <a:solidFill>
                      <a:srgbClr val="C00000"/>
                    </a:solidFill>
                  </a:tcPr>
                </a:tc>
                <a:tc>
                  <a:txBody>
                    <a:bodyPr/>
                    <a:lstStyle/>
                    <a:p>
                      <a:pPr algn="ctr"/>
                      <a:r>
                        <a:rPr lang="zh-CN" altLang="en-US" sz="1200" dirty="0">
                          <a:solidFill>
                            <a:schemeClr val="bg1"/>
                          </a:solidFill>
                          <a:latin typeface="+mn-ea"/>
                          <a:ea typeface="+mn-ea"/>
                        </a:rPr>
                        <a:t>总部</a:t>
                      </a:r>
                    </a:p>
                  </a:txBody>
                  <a:tcPr anchor="ctr">
                    <a:lnB w="38100" cmpd="sng">
                      <a:noFill/>
                    </a:lnB>
                    <a:solidFill>
                      <a:srgbClr val="C00000"/>
                    </a:solidFill>
                  </a:tcPr>
                </a:tc>
                <a:tc>
                  <a:txBody>
                    <a:bodyPr/>
                    <a:lstStyle/>
                    <a:p>
                      <a:pPr algn="ctr"/>
                      <a:r>
                        <a:rPr lang="zh-CN" altLang="en-US" sz="1200" dirty="0">
                          <a:solidFill>
                            <a:schemeClr val="bg1"/>
                          </a:solidFill>
                          <a:latin typeface="+mn-ea"/>
                          <a:ea typeface="+mn-ea"/>
                        </a:rPr>
                        <a:t>传统特色业务</a:t>
                      </a:r>
                    </a:p>
                  </a:txBody>
                  <a:tcPr anchor="ctr">
                    <a:lnB w="38100" cmpd="sng">
                      <a:noFill/>
                    </a:lnB>
                    <a:solidFill>
                      <a:srgbClr val="C00000"/>
                    </a:solidFill>
                  </a:tcPr>
                </a:tc>
                <a:extLst>
                  <a:ext uri="{0D108BD9-81ED-4DB2-BD59-A6C34878D82A}">
                    <a16:rowId xmlns:a16="http://schemas.microsoft.com/office/drawing/2014/main" val="10000"/>
                  </a:ext>
                </a:extLst>
              </a:tr>
              <a:tr h="476421">
                <a:tc>
                  <a:txBody>
                    <a:bodyPr/>
                    <a:lstStyle/>
                    <a:p>
                      <a:pPr algn="ctr"/>
                      <a:r>
                        <a:rPr lang="zh-CN" altLang="en-US" sz="1200" dirty="0">
                          <a:solidFill>
                            <a:srgbClr val="8B0013"/>
                          </a:solidFill>
                          <a:latin typeface="+mn-ea"/>
                          <a:ea typeface="+mn-ea"/>
                        </a:rPr>
                        <a:t>中国工商银行</a:t>
                      </a:r>
                    </a:p>
                  </a:txBody>
                  <a:tcPr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rgbClr val="8B0013"/>
                          </a:solidFill>
                          <a:latin typeface="+mn-ea"/>
                          <a:ea typeface="+mn-ea"/>
                        </a:rPr>
                        <a:t>1984</a:t>
                      </a:r>
                      <a:endParaRPr lang="zh-CN" altLang="en-US" sz="1200" dirty="0">
                        <a:solidFill>
                          <a:srgbClr val="8B0013"/>
                        </a:solidFill>
                        <a:latin typeface="+mn-ea"/>
                        <a:ea typeface="+mn-ea"/>
                      </a:endParaRPr>
                    </a:p>
                  </a:txBody>
                  <a:tcPr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北京</a:t>
                      </a:r>
                    </a:p>
                  </a:txBody>
                  <a:tcPr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承接原人行工商和个人储蓄业务</a:t>
                      </a:r>
                    </a:p>
                  </a:txBody>
                  <a:tcPr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26102">
                <a:tc>
                  <a:txBody>
                    <a:bodyPr/>
                    <a:lstStyle/>
                    <a:p>
                      <a:pPr algn="ctr"/>
                      <a:r>
                        <a:rPr lang="zh-CN" altLang="en-US" sz="1200" dirty="0">
                          <a:solidFill>
                            <a:srgbClr val="8B0013"/>
                          </a:solidFill>
                          <a:latin typeface="+mn-ea"/>
                          <a:ea typeface="+mn-ea"/>
                        </a:rPr>
                        <a:t>中国建设银行</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rgbClr val="8B0013"/>
                          </a:solidFill>
                          <a:latin typeface="+mn-ea"/>
                          <a:ea typeface="+mn-ea"/>
                        </a:rPr>
                        <a:t>1954</a:t>
                      </a:r>
                      <a:endParaRPr lang="zh-CN" altLang="en-US" sz="1200" dirty="0">
                        <a:solidFill>
                          <a:srgbClr val="8B0013"/>
                        </a:solidFill>
                        <a:latin typeface="+mn-ea"/>
                        <a:ea typeface="+mn-ea"/>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8B0013"/>
                          </a:solidFill>
                          <a:effectLst/>
                          <a:uLnTx/>
                          <a:uFillTx/>
                          <a:latin typeface="+mn-ea"/>
                          <a:ea typeface="+mn-ea"/>
                          <a:cs typeface="+mn-cs"/>
                        </a:rPr>
                        <a:t>北京</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支持国内建设项目，主办大多数的公积金账户</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6102">
                <a:tc>
                  <a:txBody>
                    <a:bodyPr/>
                    <a:lstStyle/>
                    <a:p>
                      <a:pPr algn="ctr"/>
                      <a:r>
                        <a:rPr lang="zh-CN" altLang="en-US" sz="1200" dirty="0">
                          <a:solidFill>
                            <a:srgbClr val="8B0013"/>
                          </a:solidFill>
                          <a:latin typeface="+mn-ea"/>
                          <a:ea typeface="+mn-ea"/>
                        </a:rPr>
                        <a:t>中国银行</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rgbClr val="8B0013"/>
                          </a:solidFill>
                          <a:latin typeface="+mn-ea"/>
                          <a:ea typeface="+mn-ea"/>
                        </a:rPr>
                        <a:t>1912</a:t>
                      </a:r>
                      <a:endParaRPr lang="zh-CN" altLang="en-US" sz="1200" dirty="0">
                        <a:solidFill>
                          <a:srgbClr val="8B0013"/>
                        </a:solidFill>
                        <a:latin typeface="+mn-ea"/>
                        <a:ea typeface="+mn-ea"/>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8B0013"/>
                          </a:solidFill>
                          <a:effectLst/>
                          <a:uLnTx/>
                          <a:uFillTx/>
                          <a:latin typeface="+mn-ea"/>
                          <a:ea typeface="+mn-ea"/>
                          <a:cs typeface="+mn-cs"/>
                        </a:rPr>
                        <a:t>北京</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外汇专营，绝大多数人民币清算的主办行</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2610">
                <a:tc>
                  <a:txBody>
                    <a:bodyPr/>
                    <a:lstStyle/>
                    <a:p>
                      <a:pPr algn="ctr"/>
                      <a:r>
                        <a:rPr lang="zh-CN" altLang="en-US" sz="1200" dirty="0">
                          <a:solidFill>
                            <a:srgbClr val="8B0013"/>
                          </a:solidFill>
                          <a:latin typeface="+mn-ea"/>
                          <a:ea typeface="+mn-ea"/>
                        </a:rPr>
                        <a:t>中国农业银行</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rgbClr val="8B0013"/>
                          </a:solidFill>
                          <a:latin typeface="+mn-ea"/>
                          <a:ea typeface="+mn-ea"/>
                        </a:rPr>
                        <a:t>1951</a:t>
                      </a:r>
                      <a:endParaRPr lang="zh-CN" altLang="en-US" sz="1200" dirty="0">
                        <a:solidFill>
                          <a:srgbClr val="8B0013"/>
                        </a:solidFill>
                        <a:latin typeface="+mn-ea"/>
                        <a:ea typeface="+mn-ea"/>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8B0013"/>
                          </a:solidFill>
                          <a:effectLst/>
                          <a:uLnTx/>
                          <a:uFillTx/>
                          <a:latin typeface="+mn-ea"/>
                          <a:ea typeface="+mn-ea"/>
                          <a:cs typeface="+mn-cs"/>
                        </a:rPr>
                        <a:t>北京</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三农经费，支持农村建设</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9" name="文本框 18"/>
          <p:cNvSpPr txBox="1"/>
          <p:nvPr/>
        </p:nvSpPr>
        <p:spPr>
          <a:xfrm>
            <a:off x="453763" y="951793"/>
            <a:ext cx="852995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由国家（财政部、中央汇金公司）直接管控的四个大型国有银行，代表着中国最雄厚的金融资本力量</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9584" y="1234975"/>
            <a:ext cx="1534134" cy="112098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02009" y="184403"/>
            <a:ext cx="3296499" cy="76739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商业银行</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代表性机构</a:t>
            </a:r>
            <a:endPar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      </a:t>
            </a:r>
            <a:r>
              <a:rPr kumimoji="0" lang="zh-CN" altLang="en-US"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股份制商业银行</a:t>
            </a:r>
            <a:endParaRPr kumimoji="0" lang="zh-CN" altLang="en-US" sz="2000" b="1" i="0" u="none" strike="noStrike" kern="1200" cap="none" spc="0" normalizeH="0" baseline="0" noProof="0" dirty="0">
              <a:ln>
                <a:noFill/>
              </a:ln>
              <a:solidFill>
                <a:srgbClr val="000000"/>
              </a:solidFill>
              <a:effectLst/>
              <a:uLnTx/>
              <a:uFillTx/>
              <a:latin typeface="思源黑体 Regular" panose="020B0500000000000000" charset="-122"/>
              <a:ea typeface="思源黑体 Regular" panose="020B0500000000000000" charset="-122"/>
              <a:cs typeface="+mn-cs"/>
            </a:endParaRPr>
          </a:p>
        </p:txBody>
      </p:sp>
      <p:sp>
        <p:nvSpPr>
          <p:cNvPr id="16" name="箭头: V 形 15"/>
          <p:cNvSpPr/>
          <p:nvPr/>
        </p:nvSpPr>
        <p:spPr>
          <a:xfrm>
            <a:off x="491778" y="636656"/>
            <a:ext cx="250537" cy="234056"/>
          </a:xfrm>
          <a:prstGeom prst="chevron">
            <a:avLst/>
          </a:prstGeom>
          <a:solidFill>
            <a:srgbClr val="C0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graphicFrame>
        <p:nvGraphicFramePr>
          <p:cNvPr id="17" name="表格 18"/>
          <p:cNvGraphicFramePr>
            <a:graphicFrameLocks noGrp="1"/>
          </p:cNvGraphicFramePr>
          <p:nvPr/>
        </p:nvGraphicFramePr>
        <p:xfrm>
          <a:off x="1818928" y="1387166"/>
          <a:ext cx="6426897" cy="2328242"/>
        </p:xfrm>
        <a:graphic>
          <a:graphicData uri="http://schemas.openxmlformats.org/drawingml/2006/table">
            <a:tbl>
              <a:tblPr firstRow="1" bandRow="1">
                <a:tableStyleId>{5C22544A-7EE6-4342-B048-85BDC9FD1C3A}</a:tableStyleId>
              </a:tblPr>
              <a:tblGrid>
                <a:gridCol w="1251521">
                  <a:extLst>
                    <a:ext uri="{9D8B030D-6E8A-4147-A177-3AD203B41FA5}">
                      <a16:colId xmlns:a16="http://schemas.microsoft.com/office/drawing/2014/main" val="20000"/>
                    </a:ext>
                  </a:extLst>
                </a:gridCol>
                <a:gridCol w="1293844">
                  <a:extLst>
                    <a:ext uri="{9D8B030D-6E8A-4147-A177-3AD203B41FA5}">
                      <a16:colId xmlns:a16="http://schemas.microsoft.com/office/drawing/2014/main" val="20001"/>
                    </a:ext>
                  </a:extLst>
                </a:gridCol>
                <a:gridCol w="1293844">
                  <a:extLst>
                    <a:ext uri="{9D8B030D-6E8A-4147-A177-3AD203B41FA5}">
                      <a16:colId xmlns:a16="http://schemas.microsoft.com/office/drawing/2014/main" val="20002"/>
                    </a:ext>
                  </a:extLst>
                </a:gridCol>
                <a:gridCol w="1293844">
                  <a:extLst>
                    <a:ext uri="{9D8B030D-6E8A-4147-A177-3AD203B41FA5}">
                      <a16:colId xmlns:a16="http://schemas.microsoft.com/office/drawing/2014/main" val="20003"/>
                    </a:ext>
                  </a:extLst>
                </a:gridCol>
                <a:gridCol w="1293844">
                  <a:extLst>
                    <a:ext uri="{9D8B030D-6E8A-4147-A177-3AD203B41FA5}">
                      <a16:colId xmlns:a16="http://schemas.microsoft.com/office/drawing/2014/main" val="20004"/>
                    </a:ext>
                  </a:extLst>
                </a:gridCol>
              </a:tblGrid>
              <a:tr h="338098">
                <a:tc>
                  <a:txBody>
                    <a:bodyPr/>
                    <a:lstStyle/>
                    <a:p>
                      <a:pPr algn="ctr"/>
                      <a:r>
                        <a:rPr lang="zh-CN" altLang="en-US" sz="1200" dirty="0">
                          <a:solidFill>
                            <a:schemeClr val="bg1"/>
                          </a:solidFill>
                          <a:latin typeface="+mn-ea"/>
                          <a:ea typeface="+mn-ea"/>
                        </a:rPr>
                        <a:t>名称</a:t>
                      </a:r>
                    </a:p>
                  </a:txBody>
                  <a:tcPr anchor="ctr">
                    <a:lnB w="38100" cmpd="sng">
                      <a:noFill/>
                    </a:lnB>
                    <a:solidFill>
                      <a:srgbClr val="C00000"/>
                    </a:solidFill>
                  </a:tcPr>
                </a:tc>
                <a:tc>
                  <a:txBody>
                    <a:bodyPr/>
                    <a:lstStyle/>
                    <a:p>
                      <a:pPr algn="ctr"/>
                      <a:r>
                        <a:rPr lang="zh-CN" altLang="en-US" sz="1200" dirty="0">
                          <a:solidFill>
                            <a:schemeClr val="bg1"/>
                          </a:solidFill>
                          <a:latin typeface="+mn-ea"/>
                          <a:ea typeface="+mn-ea"/>
                        </a:rPr>
                        <a:t>成立时间</a:t>
                      </a:r>
                    </a:p>
                  </a:txBody>
                  <a:tcPr anchor="ctr">
                    <a:lnB w="38100" cmpd="sng">
                      <a:noFill/>
                    </a:lnB>
                    <a:solidFill>
                      <a:srgbClr val="C00000"/>
                    </a:solidFill>
                  </a:tcPr>
                </a:tc>
                <a:tc>
                  <a:txBody>
                    <a:bodyPr/>
                    <a:lstStyle/>
                    <a:p>
                      <a:pPr algn="ctr"/>
                      <a:r>
                        <a:rPr lang="zh-CN" altLang="en-US" sz="1200" dirty="0">
                          <a:solidFill>
                            <a:schemeClr val="bg1"/>
                          </a:solidFill>
                          <a:latin typeface="+mn-ea"/>
                          <a:ea typeface="+mn-ea"/>
                        </a:rPr>
                        <a:t>总部</a:t>
                      </a:r>
                    </a:p>
                  </a:txBody>
                  <a:tcPr anchor="ctr">
                    <a:lnB w="38100" cmpd="sng">
                      <a:noFill/>
                    </a:lnB>
                    <a:solidFill>
                      <a:srgbClr val="C00000"/>
                    </a:solidFill>
                  </a:tcPr>
                </a:tc>
                <a:tc>
                  <a:txBody>
                    <a:bodyPr/>
                    <a:lstStyle/>
                    <a:p>
                      <a:pPr algn="ctr"/>
                      <a:r>
                        <a:rPr lang="zh-CN" altLang="en-US" sz="1200" dirty="0">
                          <a:solidFill>
                            <a:schemeClr val="bg1"/>
                          </a:solidFill>
                          <a:latin typeface="+mn-ea"/>
                          <a:ea typeface="+mn-ea"/>
                        </a:rPr>
                        <a:t>传统特色业务</a:t>
                      </a:r>
                    </a:p>
                  </a:txBody>
                  <a:tcPr anchor="ctr">
                    <a:lnB w="38100" cmpd="sng">
                      <a:noFill/>
                    </a:lnB>
                    <a:solidFill>
                      <a:srgbClr val="C00000"/>
                    </a:solidFill>
                  </a:tcPr>
                </a:tc>
                <a:tc>
                  <a:txBody>
                    <a:bodyPr/>
                    <a:lstStyle/>
                    <a:p>
                      <a:pPr algn="ctr"/>
                      <a:r>
                        <a:rPr lang="zh-CN" altLang="en-US" sz="1200" dirty="0">
                          <a:solidFill>
                            <a:schemeClr val="bg1"/>
                          </a:solidFill>
                          <a:latin typeface="+mn-ea"/>
                          <a:ea typeface="+mn-ea"/>
                        </a:rPr>
                        <a:t>代表案例</a:t>
                      </a:r>
                    </a:p>
                  </a:txBody>
                  <a:tcPr anchor="ctr">
                    <a:lnB w="38100" cmpd="sng">
                      <a:noFill/>
                    </a:lnB>
                    <a:solidFill>
                      <a:srgbClr val="C00000"/>
                    </a:solidFill>
                  </a:tcPr>
                </a:tc>
                <a:extLst>
                  <a:ext uri="{0D108BD9-81ED-4DB2-BD59-A6C34878D82A}">
                    <a16:rowId xmlns:a16="http://schemas.microsoft.com/office/drawing/2014/main" val="10000"/>
                  </a:ext>
                </a:extLst>
              </a:tr>
              <a:tr h="494325">
                <a:tc>
                  <a:txBody>
                    <a:bodyPr/>
                    <a:lstStyle/>
                    <a:p>
                      <a:pPr algn="ctr"/>
                      <a:r>
                        <a:rPr lang="zh-CN" altLang="en-US" sz="1200" dirty="0">
                          <a:solidFill>
                            <a:srgbClr val="8B0013"/>
                          </a:solidFill>
                          <a:latin typeface="+mn-ea"/>
                          <a:ea typeface="+mn-ea"/>
                        </a:rPr>
                        <a:t>平安银行</a:t>
                      </a:r>
                    </a:p>
                  </a:txBody>
                  <a:tcPr anchor="ct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rgbClr val="8B0013"/>
                          </a:solidFill>
                          <a:latin typeface="+mn-ea"/>
                          <a:ea typeface="+mn-ea"/>
                        </a:rPr>
                        <a:t>1987</a:t>
                      </a:r>
                      <a:endParaRPr lang="zh-CN" altLang="en-US" sz="1200" dirty="0">
                        <a:solidFill>
                          <a:srgbClr val="8B0013"/>
                        </a:solidFill>
                        <a:latin typeface="+mn-ea"/>
                        <a:ea typeface="+mn-ea"/>
                      </a:endParaRPr>
                    </a:p>
                  </a:txBody>
                  <a:tcPr anchor="ct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8B0013"/>
                          </a:solidFill>
                          <a:effectLst/>
                          <a:uLnTx/>
                          <a:uFillTx/>
                          <a:latin typeface="+mn-ea"/>
                          <a:ea typeface="+mn-ea"/>
                          <a:cs typeface="+mn-cs"/>
                        </a:rPr>
                        <a:t>深圳</a:t>
                      </a:r>
                    </a:p>
                  </a:txBody>
                  <a:tcPr anchor="ct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“综合金融”、“科技优势”</a:t>
                      </a:r>
                    </a:p>
                  </a:txBody>
                  <a:tcPr anchor="ct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“一账通”、</a:t>
                      </a:r>
                      <a:endParaRPr lang="en-US" altLang="zh-CN" sz="1200" dirty="0">
                        <a:solidFill>
                          <a:srgbClr val="8B0013"/>
                        </a:solidFill>
                        <a:latin typeface="+mn-ea"/>
                        <a:ea typeface="+mn-ea"/>
                      </a:endParaRPr>
                    </a:p>
                    <a:p>
                      <a:pPr algn="ctr"/>
                      <a:r>
                        <a:rPr lang="en-US" altLang="zh-CN" sz="1200" dirty="0">
                          <a:solidFill>
                            <a:srgbClr val="8B0013"/>
                          </a:solidFill>
                          <a:latin typeface="+mn-ea"/>
                          <a:ea typeface="+mn-ea"/>
                        </a:rPr>
                        <a:t>“</a:t>
                      </a:r>
                      <a:r>
                        <a:rPr lang="zh-CN" altLang="en-US" sz="1200" dirty="0">
                          <a:solidFill>
                            <a:srgbClr val="8B0013"/>
                          </a:solidFill>
                          <a:latin typeface="+mn-ea"/>
                          <a:ea typeface="+mn-ea"/>
                        </a:rPr>
                        <a:t>行</a:t>
                      </a:r>
                      <a:r>
                        <a:rPr lang="en-US" altLang="zh-CN" sz="1200" dirty="0">
                          <a:solidFill>
                            <a:srgbClr val="8B0013"/>
                          </a:solidFill>
                          <a:latin typeface="+mn-ea"/>
                          <a:ea typeface="+mn-ea"/>
                        </a:rPr>
                        <a:t>e</a:t>
                      </a:r>
                      <a:r>
                        <a:rPr lang="zh-CN" altLang="en-US" sz="1200" dirty="0">
                          <a:solidFill>
                            <a:srgbClr val="8B0013"/>
                          </a:solidFill>
                          <a:latin typeface="+mn-ea"/>
                          <a:ea typeface="+mn-ea"/>
                        </a:rPr>
                        <a:t>通”</a:t>
                      </a:r>
                    </a:p>
                  </a:txBody>
                  <a:tcPr anchor="ct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4325">
                <a:tc>
                  <a:txBody>
                    <a:bodyPr/>
                    <a:lstStyle/>
                    <a:p>
                      <a:pPr algn="ctr"/>
                      <a:r>
                        <a:rPr lang="zh-CN" altLang="en-US" sz="1200" dirty="0">
                          <a:solidFill>
                            <a:srgbClr val="8B0013"/>
                          </a:solidFill>
                          <a:latin typeface="+mn-ea"/>
                          <a:ea typeface="+mn-ea"/>
                        </a:rPr>
                        <a:t>招商银行</a:t>
                      </a:r>
                    </a:p>
                  </a:txBody>
                  <a:tcPr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rgbClr val="8B0013"/>
                          </a:solidFill>
                          <a:latin typeface="+mn-ea"/>
                          <a:ea typeface="+mn-ea"/>
                        </a:rPr>
                        <a:t>1987</a:t>
                      </a:r>
                      <a:endParaRPr lang="zh-CN" altLang="en-US" sz="1200" dirty="0">
                        <a:solidFill>
                          <a:srgbClr val="8B0013"/>
                        </a:solidFill>
                        <a:latin typeface="+mn-ea"/>
                        <a:ea typeface="+mn-ea"/>
                      </a:endParaRPr>
                    </a:p>
                  </a:txBody>
                  <a:tcPr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深圳</a:t>
                      </a:r>
                    </a:p>
                  </a:txBody>
                  <a:tcPr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零售业务最强</a:t>
                      </a:r>
                    </a:p>
                  </a:txBody>
                  <a:tcPr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rgbClr val="8B0013"/>
                          </a:solidFill>
                          <a:latin typeface="+mn-ea"/>
                          <a:ea typeface="+mn-ea"/>
                        </a:rPr>
                        <a:t>"</a:t>
                      </a:r>
                      <a:r>
                        <a:rPr lang="zh-CN" altLang="en-US" sz="1200" dirty="0">
                          <a:solidFill>
                            <a:srgbClr val="8B0013"/>
                          </a:solidFill>
                          <a:latin typeface="+mn-ea"/>
                          <a:ea typeface="+mn-ea"/>
                        </a:rPr>
                        <a:t>闪电贷</a:t>
                      </a:r>
                      <a:r>
                        <a:rPr lang="en-US" altLang="zh-CN" sz="1200" dirty="0">
                          <a:solidFill>
                            <a:srgbClr val="8B0013"/>
                          </a:solidFill>
                          <a:latin typeface="+mn-ea"/>
                          <a:ea typeface="+mn-ea"/>
                        </a:rPr>
                        <a:t>"</a:t>
                      </a:r>
                      <a:r>
                        <a:rPr lang="zh-CN" altLang="en-US" sz="1200" dirty="0">
                          <a:solidFill>
                            <a:srgbClr val="8B0013"/>
                          </a:solidFill>
                          <a:latin typeface="+mn-ea"/>
                          <a:ea typeface="+mn-ea"/>
                        </a:rPr>
                        <a:t>、</a:t>
                      </a:r>
                      <a:endParaRPr lang="en-US" altLang="zh-CN" sz="1200" dirty="0">
                        <a:solidFill>
                          <a:srgbClr val="8B0013"/>
                        </a:solidFill>
                        <a:latin typeface="+mn-ea"/>
                        <a:ea typeface="+mn-ea"/>
                      </a:endParaRPr>
                    </a:p>
                    <a:p>
                      <a:pPr algn="ctr"/>
                      <a:r>
                        <a:rPr lang="en-US" altLang="zh-CN" sz="1200" dirty="0">
                          <a:solidFill>
                            <a:srgbClr val="8B0013"/>
                          </a:solidFill>
                          <a:latin typeface="+mn-ea"/>
                          <a:ea typeface="+mn-ea"/>
                        </a:rPr>
                        <a:t>"</a:t>
                      </a:r>
                      <a:r>
                        <a:rPr lang="zh-CN" altLang="en-US" sz="1200" dirty="0">
                          <a:solidFill>
                            <a:srgbClr val="8B0013"/>
                          </a:solidFill>
                          <a:latin typeface="+mn-ea"/>
                          <a:ea typeface="+mn-ea"/>
                        </a:rPr>
                        <a:t>云按揭</a:t>
                      </a:r>
                      <a:r>
                        <a:rPr lang="en-US" altLang="zh-CN" sz="1200" dirty="0">
                          <a:solidFill>
                            <a:srgbClr val="8B0013"/>
                          </a:solidFill>
                          <a:latin typeface="+mn-ea"/>
                          <a:ea typeface="+mn-ea"/>
                        </a:rPr>
                        <a:t>"</a:t>
                      </a:r>
                      <a:endParaRPr lang="zh-CN" altLang="en-US" sz="1200" dirty="0">
                        <a:solidFill>
                          <a:srgbClr val="8B0013"/>
                        </a:solidFill>
                        <a:latin typeface="+mn-ea"/>
                        <a:ea typeface="+mn-ea"/>
                      </a:endParaRPr>
                    </a:p>
                  </a:txBody>
                  <a:tcPr anchor="ctr">
                    <a:lnL w="12700" cmpd="sng">
                      <a:noFill/>
                    </a:lnL>
                    <a:lnR w="12700" cmpd="sng">
                      <a:noFill/>
                    </a:lnR>
                    <a:lnT w="38100" cmpd="sng">
                      <a:noFill/>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0747">
                <a:tc>
                  <a:txBody>
                    <a:bodyPr/>
                    <a:lstStyle/>
                    <a:p>
                      <a:pPr algn="ctr"/>
                      <a:r>
                        <a:rPr lang="zh-CN" altLang="en-US" sz="1200" dirty="0">
                          <a:solidFill>
                            <a:srgbClr val="8B0013"/>
                          </a:solidFill>
                          <a:latin typeface="+mn-ea"/>
                          <a:ea typeface="+mn-ea"/>
                        </a:rPr>
                        <a:t>民生银行</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rgbClr val="8B0013"/>
                          </a:solidFill>
                          <a:latin typeface="+mn-ea"/>
                          <a:ea typeface="+mn-ea"/>
                        </a:rPr>
                        <a:t>1996</a:t>
                      </a:r>
                      <a:endParaRPr lang="zh-CN" altLang="en-US" sz="1200" dirty="0">
                        <a:solidFill>
                          <a:srgbClr val="8B0013"/>
                        </a:solidFill>
                        <a:latin typeface="+mn-ea"/>
                        <a:ea typeface="+mn-ea"/>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8B0013"/>
                          </a:solidFill>
                          <a:effectLst/>
                          <a:uLnTx/>
                          <a:uFillTx/>
                          <a:latin typeface="+mn-ea"/>
                          <a:ea typeface="+mn-ea"/>
                          <a:cs typeface="+mn-cs"/>
                        </a:rPr>
                        <a:t>北京</a:t>
                      </a:r>
                      <a:endParaRPr kumimoji="0" lang="zh-CN" altLang="en-US" sz="1200" b="0" i="0" u="none" strike="noStrike" kern="1200" cap="none" spc="0" normalizeH="0" baseline="0" noProof="0" dirty="0">
                        <a:ln>
                          <a:noFill/>
                        </a:ln>
                        <a:solidFill>
                          <a:srgbClr val="8B0013"/>
                        </a:solidFill>
                        <a:effectLst/>
                        <a:uLnTx/>
                        <a:uFillTx/>
                        <a:latin typeface="+mn-ea"/>
                        <a:ea typeface="+mn-ea"/>
                        <a:cs typeface="+mn-cs"/>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业务开展激进</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五户联保、厅堂一体化改革</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0747">
                <a:tc>
                  <a:txBody>
                    <a:bodyPr/>
                    <a:lstStyle/>
                    <a:p>
                      <a:pPr algn="ctr"/>
                      <a:r>
                        <a:rPr lang="zh-CN" altLang="en-US" sz="1200" dirty="0">
                          <a:solidFill>
                            <a:srgbClr val="8B0013"/>
                          </a:solidFill>
                          <a:latin typeface="+mn-ea"/>
                          <a:ea typeface="+mn-ea"/>
                        </a:rPr>
                        <a:t>浦发银行</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dirty="0">
                          <a:solidFill>
                            <a:srgbClr val="8B0013"/>
                          </a:solidFill>
                          <a:latin typeface="+mn-ea"/>
                          <a:ea typeface="+mn-ea"/>
                        </a:rPr>
                        <a:t>1992</a:t>
                      </a:r>
                      <a:endParaRPr lang="zh-CN" altLang="en-US" sz="1200" dirty="0">
                        <a:solidFill>
                          <a:srgbClr val="8B0013"/>
                        </a:solidFill>
                        <a:latin typeface="+mn-ea"/>
                        <a:ea typeface="+mn-ea"/>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8B0013"/>
                          </a:solidFill>
                          <a:effectLst/>
                          <a:uLnTx/>
                          <a:uFillTx/>
                          <a:latin typeface="+mn-ea"/>
                          <a:ea typeface="+mn-ea"/>
                          <a:cs typeface="+mn-cs"/>
                        </a:rPr>
                        <a:t>上海</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solidFill>
                            <a:srgbClr val="8B0013"/>
                          </a:solidFill>
                          <a:latin typeface="+mn-ea"/>
                          <a:ea typeface="+mn-ea"/>
                        </a:rPr>
                        <a:t>工资相对高一些，工作比较稳定</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dirty="0">
                        <a:solidFill>
                          <a:srgbClr val="8B0013"/>
                        </a:solidFill>
                        <a:latin typeface="+mn-ea"/>
                        <a:ea typeface="+mn-ea"/>
                      </a:endParaRP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19" name="文本框 18"/>
          <p:cNvSpPr txBox="1"/>
          <p:nvPr/>
        </p:nvSpPr>
        <p:spPr>
          <a:xfrm>
            <a:off x="384201" y="952555"/>
            <a:ext cx="62117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       一般由国企、地方政府或人民团体发起设立</a:t>
            </a:r>
            <a:endParaRPr kumimoji="0" lang="zh-CN"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577" y="2308062"/>
            <a:ext cx="1019196" cy="249737"/>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57" y="2838568"/>
            <a:ext cx="1222810" cy="285179"/>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01" y="3299457"/>
            <a:ext cx="937033" cy="305081"/>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919" y="1755054"/>
            <a:ext cx="825595" cy="31010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67785" y="85181"/>
            <a:ext cx="3296499"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商业银行</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组织架构</a:t>
            </a:r>
            <a:endPar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696" y="0"/>
            <a:ext cx="1212131" cy="79673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95" y="573859"/>
            <a:ext cx="7680902" cy="44844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02009" y="184403"/>
            <a:ext cx="3296499"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商业银行</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用人偏好</a:t>
            </a:r>
            <a:endPar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endParaRPr>
          </a:p>
        </p:txBody>
      </p:sp>
      <p:sp>
        <p:nvSpPr>
          <p:cNvPr id="8" name="菱形 7"/>
          <p:cNvSpPr/>
          <p:nvPr/>
        </p:nvSpPr>
        <p:spPr>
          <a:xfrm>
            <a:off x="892869" y="804928"/>
            <a:ext cx="482574" cy="416524"/>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菱形 9"/>
          <p:cNvSpPr/>
          <p:nvPr/>
        </p:nvSpPr>
        <p:spPr>
          <a:xfrm>
            <a:off x="892869" y="1342519"/>
            <a:ext cx="482574" cy="416524"/>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1" name="菱形 10"/>
          <p:cNvSpPr/>
          <p:nvPr/>
        </p:nvSpPr>
        <p:spPr>
          <a:xfrm>
            <a:off x="892869" y="1880110"/>
            <a:ext cx="482574" cy="416524"/>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菱形 12"/>
          <p:cNvSpPr/>
          <p:nvPr/>
        </p:nvSpPr>
        <p:spPr>
          <a:xfrm>
            <a:off x="892869" y="2430343"/>
            <a:ext cx="482574" cy="416524"/>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4" name="菱形 13"/>
          <p:cNvSpPr/>
          <p:nvPr/>
        </p:nvSpPr>
        <p:spPr>
          <a:xfrm>
            <a:off x="892869" y="2975309"/>
            <a:ext cx="482574" cy="416524"/>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5" name="菱形 14"/>
          <p:cNvSpPr/>
          <p:nvPr/>
        </p:nvSpPr>
        <p:spPr>
          <a:xfrm>
            <a:off x="900554" y="3520275"/>
            <a:ext cx="482574" cy="416524"/>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1" name="菱形 20"/>
          <p:cNvSpPr/>
          <p:nvPr/>
        </p:nvSpPr>
        <p:spPr>
          <a:xfrm>
            <a:off x="989825" y="906715"/>
            <a:ext cx="262673" cy="221025"/>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1</a:t>
            </a:r>
          </a:p>
        </p:txBody>
      </p:sp>
      <p:sp>
        <p:nvSpPr>
          <p:cNvPr id="23" name="菱形 22"/>
          <p:cNvSpPr/>
          <p:nvPr/>
        </p:nvSpPr>
        <p:spPr>
          <a:xfrm>
            <a:off x="989118" y="1424238"/>
            <a:ext cx="262673" cy="221025"/>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2</a:t>
            </a:r>
          </a:p>
        </p:txBody>
      </p:sp>
      <p:sp>
        <p:nvSpPr>
          <p:cNvPr id="24" name="菱形 23"/>
          <p:cNvSpPr/>
          <p:nvPr/>
        </p:nvSpPr>
        <p:spPr>
          <a:xfrm>
            <a:off x="989117" y="1992105"/>
            <a:ext cx="262673" cy="221025"/>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3</a:t>
            </a:r>
          </a:p>
        </p:txBody>
      </p:sp>
      <p:sp>
        <p:nvSpPr>
          <p:cNvPr id="26" name="菱形 25"/>
          <p:cNvSpPr/>
          <p:nvPr/>
        </p:nvSpPr>
        <p:spPr>
          <a:xfrm>
            <a:off x="989116" y="2526446"/>
            <a:ext cx="262673" cy="221025"/>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4</a:t>
            </a:r>
          </a:p>
        </p:txBody>
      </p:sp>
      <p:sp>
        <p:nvSpPr>
          <p:cNvPr id="27" name="菱形 26"/>
          <p:cNvSpPr/>
          <p:nvPr/>
        </p:nvSpPr>
        <p:spPr>
          <a:xfrm>
            <a:off x="989115" y="3079326"/>
            <a:ext cx="262673" cy="221025"/>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5</a:t>
            </a:r>
          </a:p>
        </p:txBody>
      </p:sp>
      <p:sp>
        <p:nvSpPr>
          <p:cNvPr id="28" name="菱形 27"/>
          <p:cNvSpPr/>
          <p:nvPr/>
        </p:nvSpPr>
        <p:spPr>
          <a:xfrm>
            <a:off x="1003776" y="3618024"/>
            <a:ext cx="262673" cy="221025"/>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6</a:t>
            </a:r>
          </a:p>
        </p:txBody>
      </p:sp>
      <p:sp>
        <p:nvSpPr>
          <p:cNvPr id="2" name="文本框 1"/>
          <p:cNvSpPr txBox="1"/>
          <p:nvPr/>
        </p:nvSpPr>
        <p:spPr>
          <a:xfrm>
            <a:off x="1472399" y="822324"/>
            <a:ext cx="35042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名校，硕士研究生</a:t>
            </a:r>
          </a:p>
        </p:txBody>
      </p:sp>
      <p:sp>
        <p:nvSpPr>
          <p:cNvPr id="3" name="文本框 2"/>
          <p:cNvSpPr txBox="1"/>
          <p:nvPr/>
        </p:nvSpPr>
        <p:spPr>
          <a:xfrm>
            <a:off x="1458763" y="1399470"/>
            <a:ext cx="604998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专业，偏好经济、金融、统计、法学、计算机、等工学专业背景</a:t>
            </a:r>
          </a:p>
        </p:txBody>
      </p:sp>
      <p:sp>
        <p:nvSpPr>
          <p:cNvPr id="4" name="文本框 3"/>
          <p:cNvSpPr txBox="1"/>
          <p:nvPr/>
        </p:nvSpPr>
        <p:spPr>
          <a:xfrm>
            <a:off x="1472399" y="1958080"/>
            <a:ext cx="639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专业成绩，最高学历阶段的学习成绩综合排名应在本专业前</a:t>
            </a:r>
            <a:r>
              <a:rPr kumimoji="0"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30%</a:t>
            </a: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以内</a:t>
            </a:r>
          </a:p>
        </p:txBody>
      </p:sp>
      <p:sp>
        <p:nvSpPr>
          <p:cNvPr id="6" name="文本框 5"/>
          <p:cNvSpPr txBox="1"/>
          <p:nvPr/>
        </p:nvSpPr>
        <p:spPr>
          <a:xfrm>
            <a:off x="1472399" y="2486331"/>
            <a:ext cx="68287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英语，大学英语考试六级（</a:t>
            </a:r>
            <a:r>
              <a:rPr kumimoji="0"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CET6</a:t>
            </a: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）成绩通过</a:t>
            </a:r>
            <a:r>
              <a:rPr kumimoji="0"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海外英才要求</a:t>
            </a:r>
            <a:r>
              <a:rPr kumimoji="0"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550</a:t>
            </a: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分以上</a:t>
            </a:r>
          </a:p>
        </p:txBody>
      </p:sp>
      <p:sp>
        <p:nvSpPr>
          <p:cNvPr id="7" name="文本框 6"/>
          <p:cNvSpPr txBox="1"/>
          <p:nvPr/>
        </p:nvSpPr>
        <p:spPr>
          <a:xfrm>
            <a:off x="1477680" y="2899767"/>
            <a:ext cx="63536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有科研成果，以及校级（含）以上优秀学生干部、三好学生、优秀毕业生、优秀奖学金等荣誉及奖励获得者，可予以优先考虑</a:t>
            </a:r>
          </a:p>
        </p:txBody>
      </p:sp>
      <p:sp>
        <p:nvSpPr>
          <p:cNvPr id="9" name="文本框 8"/>
          <p:cNvSpPr txBox="1"/>
          <p:nvPr/>
        </p:nvSpPr>
        <p:spPr>
          <a:xfrm>
            <a:off x="1486350" y="3579572"/>
            <a:ext cx="6192986" cy="3392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拥有社团负责人经历、金融行业相关实习经历的，可予以优先考虑</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02009" y="184403"/>
            <a:ext cx="3296499"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监管机构</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一行两会</a:t>
            </a:r>
            <a:endPar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endParaRPr>
          </a:p>
        </p:txBody>
      </p:sp>
      <p:sp>
        <p:nvSpPr>
          <p:cNvPr id="19" name="文本框 18"/>
          <p:cNvSpPr txBox="1"/>
          <p:nvPr/>
        </p:nvSpPr>
        <p:spPr>
          <a:xfrm>
            <a:off x="915142" y="600927"/>
            <a:ext cx="630566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中国人民银行：</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制定和执行货币政策，防范和化解金融风险，维护金融稳定</a:t>
            </a:r>
            <a:endParaRPr kumimoji="0" lang="zh-CN"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2" name="箭头: V 形 1"/>
          <p:cNvSpPr/>
          <p:nvPr/>
        </p:nvSpPr>
        <p:spPr>
          <a:xfrm>
            <a:off x="580269" y="618438"/>
            <a:ext cx="250537" cy="234056"/>
          </a:xfrm>
          <a:prstGeom prst="chevron">
            <a:avLst/>
          </a:prstGeom>
          <a:solidFill>
            <a:srgbClr val="C0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3" name="矩形: 圆角 2"/>
          <p:cNvSpPr/>
          <p:nvPr/>
        </p:nvSpPr>
        <p:spPr>
          <a:xfrm>
            <a:off x="580269" y="1620591"/>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办公厅（党委办公室）</a:t>
            </a:r>
          </a:p>
        </p:txBody>
      </p:sp>
      <p:sp>
        <p:nvSpPr>
          <p:cNvPr id="4" name="矩形: 圆角 3"/>
          <p:cNvSpPr/>
          <p:nvPr/>
        </p:nvSpPr>
        <p:spPr>
          <a:xfrm>
            <a:off x="580266" y="2252449"/>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货币政策司</a:t>
            </a:r>
          </a:p>
        </p:txBody>
      </p:sp>
      <p:sp>
        <p:nvSpPr>
          <p:cNvPr id="5" name="矩形: 圆角 4"/>
          <p:cNvSpPr/>
          <p:nvPr/>
        </p:nvSpPr>
        <p:spPr>
          <a:xfrm>
            <a:off x="580267" y="2925887"/>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金融市场司</a:t>
            </a:r>
          </a:p>
        </p:txBody>
      </p:sp>
      <p:sp>
        <p:nvSpPr>
          <p:cNvPr id="6" name="矩形: 圆角 5"/>
          <p:cNvSpPr/>
          <p:nvPr/>
        </p:nvSpPr>
        <p:spPr>
          <a:xfrm>
            <a:off x="580265" y="3557745"/>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调查统计司</a:t>
            </a:r>
          </a:p>
        </p:txBody>
      </p:sp>
      <p:sp>
        <p:nvSpPr>
          <p:cNvPr id="8" name="矩形: 圆角 7"/>
          <p:cNvSpPr/>
          <p:nvPr/>
        </p:nvSpPr>
        <p:spPr>
          <a:xfrm>
            <a:off x="2459387" y="1629849"/>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支付结算司</a:t>
            </a:r>
          </a:p>
        </p:txBody>
      </p:sp>
      <p:sp>
        <p:nvSpPr>
          <p:cNvPr id="10" name="矩形: 圆角 9"/>
          <p:cNvSpPr/>
          <p:nvPr/>
        </p:nvSpPr>
        <p:spPr>
          <a:xfrm>
            <a:off x="2459387" y="2246700"/>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货币金银局（保卫局）</a:t>
            </a:r>
          </a:p>
        </p:txBody>
      </p:sp>
      <p:sp>
        <p:nvSpPr>
          <p:cNvPr id="14" name="矩形: 圆角 13"/>
          <p:cNvSpPr/>
          <p:nvPr/>
        </p:nvSpPr>
        <p:spPr>
          <a:xfrm>
            <a:off x="2459387" y="2879300"/>
            <a:ext cx="190023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国际司（港澳台办公室）</a:t>
            </a:r>
          </a:p>
        </p:txBody>
      </p:sp>
      <p:sp>
        <p:nvSpPr>
          <p:cNvPr id="24" name="矩形: 圆角 23"/>
          <p:cNvSpPr/>
          <p:nvPr/>
        </p:nvSpPr>
        <p:spPr>
          <a:xfrm>
            <a:off x="2595072" y="3516141"/>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人事司（党委组织部）</a:t>
            </a:r>
          </a:p>
        </p:txBody>
      </p:sp>
      <p:sp>
        <p:nvSpPr>
          <p:cNvPr id="26" name="矩形: 圆角 25"/>
          <p:cNvSpPr/>
          <p:nvPr/>
        </p:nvSpPr>
        <p:spPr>
          <a:xfrm>
            <a:off x="4708329" y="1619209"/>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征信管理局</a:t>
            </a:r>
          </a:p>
        </p:txBody>
      </p:sp>
      <p:sp>
        <p:nvSpPr>
          <p:cNvPr id="28" name="矩形: 圆角 27"/>
          <p:cNvSpPr/>
          <p:nvPr/>
        </p:nvSpPr>
        <p:spPr>
          <a:xfrm>
            <a:off x="4755524" y="2227897"/>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金融消费权益保护局</a:t>
            </a:r>
          </a:p>
        </p:txBody>
      </p:sp>
      <p:sp>
        <p:nvSpPr>
          <p:cNvPr id="30" name="矩形: 圆角 29"/>
          <p:cNvSpPr/>
          <p:nvPr/>
        </p:nvSpPr>
        <p:spPr>
          <a:xfrm>
            <a:off x="4784378" y="2872019"/>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党委宣传部</a:t>
            </a:r>
            <a:endParaRPr kumimoji="0" lang="en-US" altLang="zh-CN"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（党委群工部）</a:t>
            </a:r>
          </a:p>
        </p:txBody>
      </p:sp>
      <p:sp>
        <p:nvSpPr>
          <p:cNvPr id="32" name="矩形: 圆角 31"/>
          <p:cNvSpPr/>
          <p:nvPr/>
        </p:nvSpPr>
        <p:spPr>
          <a:xfrm>
            <a:off x="4784378" y="3516141"/>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条法司</a:t>
            </a:r>
          </a:p>
        </p:txBody>
      </p:sp>
      <p:sp>
        <p:nvSpPr>
          <p:cNvPr id="34" name="矩形: 圆角 33"/>
          <p:cNvSpPr/>
          <p:nvPr/>
        </p:nvSpPr>
        <p:spPr>
          <a:xfrm>
            <a:off x="6886821" y="1610557"/>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宏观审慎管理局</a:t>
            </a:r>
          </a:p>
        </p:txBody>
      </p:sp>
      <p:sp>
        <p:nvSpPr>
          <p:cNvPr id="36" name="矩形: 圆角 35"/>
          <p:cNvSpPr/>
          <p:nvPr/>
        </p:nvSpPr>
        <p:spPr>
          <a:xfrm>
            <a:off x="6921573" y="2232415"/>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金融稳定局</a:t>
            </a:r>
          </a:p>
        </p:txBody>
      </p:sp>
      <p:sp>
        <p:nvSpPr>
          <p:cNvPr id="38" name="矩形: 圆角 37"/>
          <p:cNvSpPr/>
          <p:nvPr/>
        </p:nvSpPr>
        <p:spPr>
          <a:xfrm>
            <a:off x="6936999" y="2882548"/>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会计财务司</a:t>
            </a:r>
          </a:p>
        </p:txBody>
      </p:sp>
      <p:sp>
        <p:nvSpPr>
          <p:cNvPr id="40" name="矩形: 圆角 39"/>
          <p:cNvSpPr/>
          <p:nvPr/>
        </p:nvSpPr>
        <p:spPr>
          <a:xfrm>
            <a:off x="6936999" y="3494131"/>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科技司</a:t>
            </a:r>
          </a:p>
        </p:txBody>
      </p:sp>
      <p:sp>
        <p:nvSpPr>
          <p:cNvPr id="42" name="矩形: 圆角 41"/>
          <p:cNvSpPr/>
          <p:nvPr/>
        </p:nvSpPr>
        <p:spPr>
          <a:xfrm>
            <a:off x="580264" y="4121102"/>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国库局</a:t>
            </a:r>
          </a:p>
        </p:txBody>
      </p:sp>
      <p:sp>
        <p:nvSpPr>
          <p:cNvPr id="44" name="矩形: 圆角 43"/>
          <p:cNvSpPr/>
          <p:nvPr/>
        </p:nvSpPr>
        <p:spPr>
          <a:xfrm>
            <a:off x="2631757" y="4056431"/>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内审司</a:t>
            </a:r>
          </a:p>
        </p:txBody>
      </p:sp>
      <p:sp>
        <p:nvSpPr>
          <p:cNvPr id="46" name="矩形: 圆角 45"/>
          <p:cNvSpPr/>
          <p:nvPr/>
        </p:nvSpPr>
        <p:spPr>
          <a:xfrm>
            <a:off x="4794244" y="4056431"/>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研究局</a:t>
            </a:r>
          </a:p>
        </p:txBody>
      </p:sp>
      <p:sp>
        <p:nvSpPr>
          <p:cNvPr id="48" name="矩形: 圆角 47"/>
          <p:cNvSpPr/>
          <p:nvPr/>
        </p:nvSpPr>
        <p:spPr>
          <a:xfrm>
            <a:off x="7011003" y="4056352"/>
            <a:ext cx="1727867"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反洗钱局</a:t>
            </a:r>
          </a:p>
        </p:txBody>
      </p:sp>
      <p:sp>
        <p:nvSpPr>
          <p:cNvPr id="50" name="文本框 49"/>
          <p:cNvSpPr txBox="1"/>
          <p:nvPr/>
        </p:nvSpPr>
        <p:spPr>
          <a:xfrm>
            <a:off x="909985" y="957400"/>
            <a:ext cx="703350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银保监会、证监会：</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监督管理银行业、保险业和证券期货市场，维护其合法、稳健运行，</a:t>
            </a: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防范和化解金融风险，保护金融消费者合法权益，维护金融稳定。</a:t>
            </a:r>
            <a:endParaRPr kumimoji="0" lang="zh-CN" altLang="zh-CN" sz="1400" b="1"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p:txBody>
      </p:sp>
      <p:sp>
        <p:nvSpPr>
          <p:cNvPr id="52" name="箭头: V 形 51"/>
          <p:cNvSpPr/>
          <p:nvPr/>
        </p:nvSpPr>
        <p:spPr>
          <a:xfrm>
            <a:off x="617149" y="1074745"/>
            <a:ext cx="250537" cy="234056"/>
          </a:xfrm>
          <a:prstGeom prst="chevron">
            <a:avLst/>
          </a:prstGeom>
          <a:solidFill>
            <a:srgbClr val="C0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02009" y="184403"/>
            <a:ext cx="3296499"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监管机构</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人员招录</a:t>
            </a:r>
            <a:endPar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endParaRPr>
          </a:p>
        </p:txBody>
      </p:sp>
      <p:sp>
        <p:nvSpPr>
          <p:cNvPr id="19" name="文本框 18"/>
          <p:cNvSpPr txBox="1"/>
          <p:nvPr/>
        </p:nvSpPr>
        <p:spPr>
          <a:xfrm>
            <a:off x="508087" y="651730"/>
            <a:ext cx="6661063"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正式行员的招录一年只有一次</a:t>
            </a: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北京总行属于公务员，列入国考招录</a:t>
            </a: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分支机构由央行自行组织，全国统一命题，在每年的</a:t>
            </a:r>
            <a:r>
              <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10</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月份报名，</a:t>
            </a:r>
            <a:r>
              <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11</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月份考试</a:t>
            </a: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国考：申论</a:t>
            </a:r>
            <a:r>
              <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行测</a:t>
            </a: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专业课：宏观经济学（高鸿业）、微观经济学（高鸿业）、货币银行学（易纲）、国际经济学（李坤望）、国际金融学（姜波克）、金融工程（郑振龙）</a:t>
            </a:r>
            <a:endParaRPr kumimoji="0" lang="en-US"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rPr>
              <a:t>商业银行业务与经营知识、金融监管理论与实践、国际金融学、保险学等</a:t>
            </a:r>
            <a:endParaRPr kumimoji="0" lang="zh-CN" altLang="zh-CN" sz="1400" b="0" i="0" u="none" strike="noStrike" kern="100" cap="none" spc="0" normalizeH="0" baseline="0" noProof="0" dirty="0">
              <a:ln>
                <a:noFill/>
              </a:ln>
              <a:solidFill>
                <a:srgbClr val="000000"/>
              </a:solidFill>
              <a:effectLst/>
              <a:uLnTx/>
              <a:uFillTx/>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8B0012"/>
        </a:solidFill>
        <a:effectLst/>
      </p:bgPr>
    </p:bg>
    <p:spTree>
      <p:nvGrpSpPr>
        <p:cNvPr id="1" name=""/>
        <p:cNvGrpSpPr/>
        <p:nvPr/>
      </p:nvGrpSpPr>
      <p:grpSpPr>
        <a:xfrm>
          <a:off x="0" y="0"/>
          <a:ext cx="0" cy="0"/>
          <a:chOff x="0" y="0"/>
          <a:chExt cx="0" cy="0"/>
        </a:xfrm>
      </p:grpSpPr>
      <p:sp>
        <p:nvSpPr>
          <p:cNvPr id="44" name="文本框 43"/>
          <p:cNvSpPr txBox="1"/>
          <p:nvPr/>
        </p:nvSpPr>
        <p:spPr>
          <a:xfrm>
            <a:off x="302895" y="2496820"/>
            <a:ext cx="3380740" cy="54624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rPr>
              <a:t>金融科技</a:t>
            </a:r>
            <a:endParaRPr kumimoji="0" lang="en-US" altLang="zh-CN" sz="2800" b="1"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mn-cs"/>
            </a:endParaRPr>
          </a:p>
        </p:txBody>
      </p:sp>
      <p:sp>
        <p:nvSpPr>
          <p:cNvPr id="7" name="文本框 6"/>
          <p:cNvSpPr txBox="1"/>
          <p:nvPr/>
        </p:nvSpPr>
        <p:spPr>
          <a:xfrm>
            <a:off x="264795" y="1055370"/>
            <a:ext cx="2371725" cy="15684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rPr>
              <a:t>02</a:t>
            </a:r>
          </a:p>
        </p:txBody>
      </p:sp>
      <p:pic>
        <p:nvPicPr>
          <p:cNvPr id="3" name="图片 2" descr="03_反白稿"/>
          <p:cNvPicPr>
            <a:picLocks noChangeAspect="1"/>
          </p:cNvPicPr>
          <p:nvPr/>
        </p:nvPicPr>
        <p:blipFill>
          <a:blip r:embed="rId3" cstate="print"/>
          <a:srcRect l="15773" t="27535" r="5002" b="31993"/>
          <a:stretch>
            <a:fillRect/>
          </a:stretch>
        </p:blipFill>
        <p:spPr>
          <a:xfrm>
            <a:off x="328295" y="4526915"/>
            <a:ext cx="1301750" cy="3429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6855" y="262255"/>
            <a:ext cx="338074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CVC/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rPr>
              <a:t>战略投资：目标</a:t>
            </a:r>
          </a:p>
        </p:txBody>
      </p:sp>
      <p:sp>
        <p:nvSpPr>
          <p:cNvPr id="29" name="矩形 28"/>
          <p:cNvSpPr/>
          <p:nvPr/>
        </p:nvSpPr>
        <p:spPr>
          <a:xfrm>
            <a:off x="473710" y="744220"/>
            <a:ext cx="8524240" cy="975995"/>
          </a:xfrm>
          <a:prstGeom prst="rect">
            <a:avLst/>
          </a:prstGeom>
        </p:spPr>
        <p:txBody>
          <a:bodyPr wrap="square">
            <a:spAutoFit/>
            <a:scene3d>
              <a:camera prst="orthographicFront"/>
              <a:lightRig rig="threePt" dir="t"/>
            </a:scene3d>
            <a:sp3d contourW="12700"/>
          </a:bodyPr>
          <a:lstStyle/>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VC </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PE</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：追求财务回报</a:t>
            </a:r>
          </a:p>
          <a:p>
            <a:pPr marL="0" marR="0" lvl="0" indent="0" algn="just" defTabSz="914400" rtl="0" eaLnBrk="1" fontAlgn="auto" latinLnBrk="0" hangingPunct="1">
              <a:lnSpc>
                <a:spcPct val="120000"/>
              </a:lnSpc>
              <a:spcBef>
                <a:spcPts val="0"/>
              </a:spcBef>
              <a:spcAft>
                <a:spcPts val="0"/>
              </a:spcAft>
              <a:buClr>
                <a:srgbClr val="C00000"/>
              </a:buClr>
              <a:buSzTx/>
              <a:buFont typeface="Wingdings" panose="05000000000000000000" charset="0"/>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     CVC：多元化，更重视与母公司的战略协同</a:t>
            </a:r>
          </a:p>
          <a:p>
            <a:pPr marL="285750" marR="0" lvl="0" indent="-285750" algn="just" defTabSz="914400" rtl="0" eaLnBrk="1" fontAlgn="auto" latinLnBrk="0" hangingPunct="1">
              <a:lnSpc>
                <a:spcPct val="120000"/>
              </a:lnSpc>
              <a:spcBef>
                <a:spcPts val="0"/>
              </a:spcBef>
              <a:spcAft>
                <a:spcPts val="0"/>
              </a:spcAft>
              <a:buClr>
                <a:srgbClr val="C00000"/>
              </a:buClr>
              <a:buSzTx/>
              <a:buFont typeface="Wingdings" panose="05000000000000000000" charset="0"/>
              <a:buChar char="Ø"/>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战略投资的几种目标</a:t>
            </a:r>
          </a:p>
        </p:txBody>
      </p:sp>
      <p:pic>
        <p:nvPicPr>
          <p:cNvPr id="10" name="图片 9" descr="微信图片_20201007155638"/>
          <p:cNvPicPr>
            <a:picLocks noChangeAspect="1"/>
          </p:cNvPicPr>
          <p:nvPr/>
        </p:nvPicPr>
        <p:blipFill>
          <a:blip r:embed="rId3"/>
          <a:stretch>
            <a:fillRect/>
          </a:stretch>
        </p:blipFill>
        <p:spPr>
          <a:xfrm>
            <a:off x="1387475" y="1720215"/>
            <a:ext cx="6605905" cy="28162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6855" y="262255"/>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金融科技</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定义</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&amp;</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分类</a:t>
            </a:r>
          </a:p>
        </p:txBody>
      </p:sp>
      <p:sp>
        <p:nvSpPr>
          <p:cNvPr id="4" name="矩形: 圆角 3"/>
          <p:cNvSpPr/>
          <p:nvPr/>
        </p:nvSpPr>
        <p:spPr>
          <a:xfrm>
            <a:off x="376516" y="772744"/>
            <a:ext cx="6116491"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5" name="矩形: 圆角 4"/>
          <p:cNvSpPr/>
          <p:nvPr/>
        </p:nvSpPr>
        <p:spPr>
          <a:xfrm>
            <a:off x="124530" y="778750"/>
            <a:ext cx="4633474"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技术进步驱动的金融创新，现在特指科技产业与金融服务的融合</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255" y="25476"/>
            <a:ext cx="4191215" cy="4381725"/>
          </a:xfrm>
          <a:prstGeom prst="rect">
            <a:avLst/>
          </a:prstGeom>
        </p:spPr>
      </p:pic>
      <p:graphicFrame>
        <p:nvGraphicFramePr>
          <p:cNvPr id="10" name="表格 10"/>
          <p:cNvGraphicFramePr>
            <a:graphicFrameLocks noGrp="1"/>
          </p:cNvGraphicFramePr>
          <p:nvPr/>
        </p:nvGraphicFramePr>
        <p:xfrm>
          <a:off x="124530" y="1986486"/>
          <a:ext cx="4506465" cy="1664473"/>
        </p:xfrm>
        <a:graphic>
          <a:graphicData uri="http://schemas.openxmlformats.org/drawingml/2006/table">
            <a:tbl>
              <a:tblPr firstRow="1" bandRow="1">
                <a:tableStyleId>{5C22544A-7EE6-4342-B048-85BDC9FD1C3A}</a:tableStyleId>
              </a:tblPr>
              <a:tblGrid>
                <a:gridCol w="1574485">
                  <a:extLst>
                    <a:ext uri="{9D8B030D-6E8A-4147-A177-3AD203B41FA5}">
                      <a16:colId xmlns:a16="http://schemas.microsoft.com/office/drawing/2014/main" val="20000"/>
                    </a:ext>
                  </a:extLst>
                </a:gridCol>
                <a:gridCol w="1150374">
                  <a:extLst>
                    <a:ext uri="{9D8B030D-6E8A-4147-A177-3AD203B41FA5}">
                      <a16:colId xmlns:a16="http://schemas.microsoft.com/office/drawing/2014/main" val="20001"/>
                    </a:ext>
                  </a:extLst>
                </a:gridCol>
                <a:gridCol w="1781606">
                  <a:extLst>
                    <a:ext uri="{9D8B030D-6E8A-4147-A177-3AD203B41FA5}">
                      <a16:colId xmlns:a16="http://schemas.microsoft.com/office/drawing/2014/main" val="20002"/>
                    </a:ext>
                  </a:extLst>
                </a:gridCol>
              </a:tblGrid>
              <a:tr h="396854">
                <a:tc>
                  <a:txBody>
                    <a:bodyPr/>
                    <a:lstStyle/>
                    <a:p>
                      <a:pPr algn="ctr"/>
                      <a:r>
                        <a:rPr lang="zh-CN" altLang="en-US" sz="1000" b="0" dirty="0">
                          <a:solidFill>
                            <a:schemeClr val="bg1"/>
                          </a:solidFill>
                        </a:rPr>
                        <a:t>存贷款与融资服务</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000" b="0" dirty="0">
                          <a:solidFill>
                            <a:schemeClr val="tx1"/>
                          </a:solidFill>
                        </a:rPr>
                        <a:t>互联网消费金融、</a:t>
                      </a:r>
                      <a:endParaRPr lang="en-US" altLang="zh-CN" sz="1000" b="0" dirty="0">
                        <a:solidFill>
                          <a:schemeClr val="tx1"/>
                        </a:solidFill>
                      </a:endParaRPr>
                    </a:p>
                    <a:p>
                      <a:pPr algn="ctr"/>
                      <a:r>
                        <a:rPr lang="zh-CN" altLang="en-US" sz="1000" b="0" dirty="0">
                          <a:solidFill>
                            <a:schemeClr val="tx1"/>
                          </a:solidFill>
                        </a:rPr>
                        <a:t>互联网小额贷</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000" b="0" dirty="0">
                          <a:solidFill>
                            <a:schemeClr val="tx1"/>
                          </a:solidFill>
                        </a:rPr>
                        <a:t>获客、身份识别、调查征信、风险度量、评级授信等</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8640">
                <a:tc>
                  <a:txBody>
                    <a:bodyPr/>
                    <a:lstStyle/>
                    <a:p>
                      <a:pPr algn="ctr"/>
                      <a:r>
                        <a:rPr lang="zh-CN" altLang="en-US" sz="1000" dirty="0">
                          <a:solidFill>
                            <a:schemeClr val="bg1"/>
                          </a:solidFill>
                        </a:rPr>
                        <a:t>支付与清算服务</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000" dirty="0"/>
                        <a:t>数字货币、</a:t>
                      </a:r>
                      <a:endParaRPr lang="en-US" altLang="zh-CN" sz="1000" dirty="0"/>
                    </a:p>
                    <a:p>
                      <a:pPr algn="ctr"/>
                      <a:r>
                        <a:rPr lang="zh-CN" altLang="en-US" sz="1000" dirty="0"/>
                        <a:t>大数据</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000" dirty="0"/>
                        <a:t>非特约商户、个人之间、个人和商户之间、非银行网络之间、小额交易</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2161">
                <a:tc>
                  <a:txBody>
                    <a:bodyPr/>
                    <a:lstStyle/>
                    <a:p>
                      <a:pPr algn="ctr"/>
                      <a:r>
                        <a:rPr lang="zh-CN" altLang="en-US" sz="1000" dirty="0">
                          <a:solidFill>
                            <a:schemeClr val="bg1"/>
                          </a:solidFill>
                        </a:rPr>
                        <a:t>投资管理服务</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000" dirty="0"/>
                        <a:t>智能投顾</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000" dirty="0"/>
                        <a:t>覆盖更多的人群和复杂多变的投资需求</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2739">
                <a:tc>
                  <a:txBody>
                    <a:bodyPr/>
                    <a:lstStyle/>
                    <a:p>
                      <a:pPr algn="ctr"/>
                      <a:r>
                        <a:rPr lang="zh-CN" altLang="en-US" sz="1000" dirty="0">
                          <a:solidFill>
                            <a:schemeClr val="bg1"/>
                          </a:solidFill>
                        </a:rPr>
                        <a:t>市场基础设施服务</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sz="1000" dirty="0"/>
                        <a:t>区块链</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000" dirty="0"/>
                        <a:t>加强金融监管</a:t>
                      </a:r>
                    </a:p>
                  </a:txBody>
                  <a:tcPr anchor="ctr">
                    <a:lnL w="12700" cmpd="sng">
                      <a:noFill/>
                    </a:lnL>
                    <a:lnR w="12700" cmpd="sng">
                      <a:noFill/>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6855" y="262255"/>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互联网消费金融</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定义</a:t>
            </a:r>
          </a:p>
        </p:txBody>
      </p:sp>
      <p:sp>
        <p:nvSpPr>
          <p:cNvPr id="29" name="文本框 28"/>
          <p:cNvSpPr txBox="1"/>
          <p:nvPr/>
        </p:nvSpPr>
        <p:spPr>
          <a:xfrm>
            <a:off x="901126" y="757851"/>
            <a:ext cx="40263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1</a:t>
            </a:r>
            <a:endParaRPr kumimoji="0" lang="zh-CN" altLang="en-US"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15" name="文本框 14"/>
          <p:cNvSpPr txBox="1"/>
          <p:nvPr/>
        </p:nvSpPr>
        <p:spPr>
          <a:xfrm>
            <a:off x="1380449" y="927128"/>
            <a:ext cx="4979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互联网消费金融</a:t>
            </a: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是指通过互联网来向个人或家庭提供与消费相关的支付、储蓄、理财、信贷以及风险管理等金融活动</a:t>
            </a:r>
          </a:p>
        </p:txBody>
      </p:sp>
      <p:cxnSp>
        <p:nvCxnSpPr>
          <p:cNvPr id="23" name="直接连接符 22"/>
          <p:cNvCxnSpPr/>
          <p:nvPr/>
        </p:nvCxnSpPr>
        <p:spPr>
          <a:xfrm>
            <a:off x="584036" y="1598725"/>
            <a:ext cx="625921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907025" y="1738155"/>
            <a:ext cx="39083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2</a:t>
            </a:r>
            <a:endParaRPr kumimoji="0" lang="zh-CN" altLang="en-US"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37" name="文本框 36"/>
          <p:cNvSpPr txBox="1"/>
          <p:nvPr/>
        </p:nvSpPr>
        <p:spPr>
          <a:xfrm>
            <a:off x="1380448" y="1900152"/>
            <a:ext cx="4979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看重场景建立，</a:t>
            </a: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探索信用消费</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场景布局，通过场景的建立，增强客户粘性，不断扩张消费金融市场，实现盈利</a:t>
            </a:r>
          </a:p>
        </p:txBody>
      </p:sp>
      <p:cxnSp>
        <p:nvCxnSpPr>
          <p:cNvPr id="38" name="直接连接符 37"/>
          <p:cNvCxnSpPr/>
          <p:nvPr/>
        </p:nvCxnSpPr>
        <p:spPr>
          <a:xfrm>
            <a:off x="584036" y="2571750"/>
            <a:ext cx="625921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901126" y="2771787"/>
            <a:ext cx="32004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3</a:t>
            </a:r>
            <a:endParaRPr kumimoji="0" lang="zh-CN" altLang="en-US"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41" name="文本框 40"/>
          <p:cNvSpPr txBox="1"/>
          <p:nvPr/>
        </p:nvSpPr>
        <p:spPr>
          <a:xfrm>
            <a:off x="1386347" y="3014164"/>
            <a:ext cx="48905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风险控制是核心</a:t>
            </a: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，依赖大数据技术来进行信用评级和风险管理</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6855" y="262255"/>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互联网消费金融</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分类</a:t>
            </a:r>
          </a:p>
        </p:txBody>
      </p:sp>
      <p:graphicFrame>
        <p:nvGraphicFramePr>
          <p:cNvPr id="2" name="表格 2"/>
          <p:cNvGraphicFramePr>
            <a:graphicFrameLocks noGrp="1"/>
          </p:cNvGraphicFramePr>
          <p:nvPr/>
        </p:nvGraphicFramePr>
        <p:xfrm>
          <a:off x="795531" y="879002"/>
          <a:ext cx="3192433" cy="1330306"/>
        </p:xfrm>
        <a:graphic>
          <a:graphicData uri="http://schemas.openxmlformats.org/drawingml/2006/table">
            <a:tbl>
              <a:tblPr firstRow="1" bandRow="1">
                <a:tableStyleId>{5C22544A-7EE6-4342-B048-85BDC9FD1C3A}</a:tableStyleId>
              </a:tblPr>
              <a:tblGrid>
                <a:gridCol w="3192433">
                  <a:extLst>
                    <a:ext uri="{9D8B030D-6E8A-4147-A177-3AD203B41FA5}">
                      <a16:colId xmlns:a16="http://schemas.microsoft.com/office/drawing/2014/main" val="20000"/>
                    </a:ext>
                  </a:extLst>
                </a:gridCol>
              </a:tblGrid>
              <a:tr h="324466">
                <a:tc>
                  <a:txBody>
                    <a:bodyPr/>
                    <a:lstStyle/>
                    <a:p>
                      <a:r>
                        <a:rPr lang="zh-CN" altLang="en-US" dirty="0"/>
                        <a:t>现金支付模式</a:t>
                      </a:r>
                      <a:r>
                        <a:rPr lang="en-US" altLang="zh-CN" dirty="0"/>
                        <a:t>=</a:t>
                      </a:r>
                      <a:r>
                        <a:rPr lang="zh-CN" altLang="en-US" dirty="0"/>
                        <a:t>消费者支付模式</a:t>
                      </a:r>
                    </a:p>
                  </a:txBody>
                  <a:tcPr anchor="ctr">
                    <a:lnB w="12700" cap="flat" cmpd="sng" algn="ctr">
                      <a:solidFill>
                        <a:srgbClr val="C00000"/>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827387">
                <a:tc>
                  <a:txBody>
                    <a:bodyPr/>
                    <a:lstStyle/>
                    <a:p>
                      <a:r>
                        <a:rPr lang="en-US" altLang="zh-CN" sz="1200" dirty="0"/>
                        <a:t>    </a:t>
                      </a:r>
                      <a:r>
                        <a:rPr lang="zh-CN" altLang="en-US" sz="1200" dirty="0"/>
                        <a:t>指消费金融服务的提供商直接给消费者发放贷款，消费者在消费时自己支付给零售商</a:t>
                      </a:r>
                      <a:endParaRPr lang="en-US" altLang="zh-CN" sz="1200" dirty="0"/>
                    </a:p>
                    <a:p>
                      <a:endParaRPr lang="en-US" altLang="zh-CN" sz="1200" dirty="0"/>
                    </a:p>
                    <a:p>
                      <a:r>
                        <a:rPr lang="zh-CN" altLang="zh-CN" sz="1200" dirty="0"/>
                        <a:t>•</a:t>
                      </a:r>
                      <a:r>
                        <a:rPr lang="zh-CN" altLang="en-US" sz="1000" dirty="0"/>
                        <a:t>商业银行信用卡和消费金融公司提供的服务模式</a:t>
                      </a:r>
                      <a:endParaRPr lang="en-US" altLang="zh-CN" sz="1000" dirty="0"/>
                    </a:p>
                    <a:p>
                      <a:r>
                        <a:rPr lang="en-US" altLang="zh-CN" sz="1200" dirty="0"/>
                        <a:t>•</a:t>
                      </a:r>
                      <a:r>
                        <a:rPr lang="zh-CN" altLang="en-US" sz="1000" dirty="0"/>
                        <a:t>平安普惠、陆金所</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 name="矩形 2"/>
          <p:cNvSpPr/>
          <p:nvPr/>
        </p:nvSpPr>
        <p:spPr>
          <a:xfrm flipH="1">
            <a:off x="896702" y="1297858"/>
            <a:ext cx="94391" cy="1002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C00000"/>
                </a:solidFill>
              </a:ln>
              <a:noFill/>
              <a:effectLst/>
              <a:uLnTx/>
              <a:uFillTx/>
              <a:latin typeface="Arial" panose="020B0604020202020204"/>
              <a:ea typeface="微软雅黑" panose="020B0503020204020204" charset="-122"/>
              <a:cs typeface="+mn-cs"/>
            </a:endParaRPr>
          </a:p>
        </p:txBody>
      </p:sp>
      <p:graphicFrame>
        <p:nvGraphicFramePr>
          <p:cNvPr id="4" name="表格 2"/>
          <p:cNvGraphicFramePr>
            <a:graphicFrameLocks noGrp="1"/>
          </p:cNvGraphicFramePr>
          <p:nvPr/>
        </p:nvGraphicFramePr>
        <p:xfrm>
          <a:off x="4543385" y="879002"/>
          <a:ext cx="3192433" cy="1330306"/>
        </p:xfrm>
        <a:graphic>
          <a:graphicData uri="http://schemas.openxmlformats.org/drawingml/2006/table">
            <a:tbl>
              <a:tblPr firstRow="1" bandRow="1">
                <a:tableStyleId>{5C22544A-7EE6-4342-B048-85BDC9FD1C3A}</a:tableStyleId>
              </a:tblPr>
              <a:tblGrid>
                <a:gridCol w="3192433">
                  <a:extLst>
                    <a:ext uri="{9D8B030D-6E8A-4147-A177-3AD203B41FA5}">
                      <a16:colId xmlns:a16="http://schemas.microsoft.com/office/drawing/2014/main" val="20000"/>
                    </a:ext>
                  </a:extLst>
                </a:gridCol>
              </a:tblGrid>
              <a:tr h="324466">
                <a:tc>
                  <a:txBody>
                    <a:bodyPr/>
                    <a:lstStyle/>
                    <a:p>
                      <a:r>
                        <a:rPr lang="zh-CN" altLang="en-US" dirty="0"/>
                        <a:t>代付模式</a:t>
                      </a:r>
                      <a:r>
                        <a:rPr lang="en-US" altLang="zh-CN" dirty="0"/>
                        <a:t>=</a:t>
                      </a:r>
                      <a:r>
                        <a:rPr lang="zh-CN" altLang="en-US" dirty="0"/>
                        <a:t>受托支付模式</a:t>
                      </a:r>
                    </a:p>
                  </a:txBody>
                  <a:tcPr anchor="ctr">
                    <a:lnB w="12700" cap="flat" cmpd="sng" algn="ctr">
                      <a:solidFill>
                        <a:srgbClr val="C00000"/>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827387">
                <a:tc>
                  <a:txBody>
                    <a:bodyPr/>
                    <a:lstStyle/>
                    <a:p>
                      <a:r>
                        <a:rPr lang="zh-CN" altLang="en-US" sz="1200" dirty="0"/>
                        <a:t>    指消费金融服务提供商在消费者进行消费时直接向零售商支付</a:t>
                      </a:r>
                      <a:endParaRPr lang="en-US" altLang="zh-CN" sz="1200" dirty="0"/>
                    </a:p>
                    <a:p>
                      <a:endParaRPr lang="en-US" altLang="zh-CN" sz="1200" dirty="0"/>
                    </a:p>
                    <a:p>
                      <a:r>
                        <a:rPr lang="zh-CN" altLang="zh-CN" sz="1200" dirty="0"/>
                        <a:t>•</a:t>
                      </a:r>
                      <a:r>
                        <a:rPr lang="zh-CN" altLang="en-US" sz="1000" dirty="0"/>
                        <a:t>电商平台分期付款提供的服务模式</a:t>
                      </a:r>
                      <a:endParaRPr lang="en-US" altLang="zh-CN" sz="1000" dirty="0"/>
                    </a:p>
                    <a:p>
                      <a:r>
                        <a:rPr lang="en-US" altLang="zh-CN" sz="1200" dirty="0"/>
                        <a:t>•</a:t>
                      </a:r>
                      <a:r>
                        <a:rPr lang="zh-CN" altLang="en-US" sz="1000" dirty="0"/>
                        <a:t>京东白条、天猫分期</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 name="矩形 4"/>
          <p:cNvSpPr/>
          <p:nvPr/>
        </p:nvSpPr>
        <p:spPr>
          <a:xfrm flipH="1">
            <a:off x="4647725" y="1302783"/>
            <a:ext cx="94391" cy="1002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srgbClr val="C00000"/>
                </a:solidFill>
              </a:ln>
              <a:noFill/>
              <a:effectLst/>
              <a:uLnTx/>
              <a:uFillTx/>
              <a:latin typeface="Arial" panose="020B0604020202020204"/>
              <a:ea typeface="微软雅黑" panose="020B0503020204020204" charset="-122"/>
              <a:cs typeface="+mn-cs"/>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6018" y="2365364"/>
            <a:ext cx="849800" cy="8498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858" y="3242071"/>
            <a:ext cx="1330306" cy="133030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98" y="2305173"/>
            <a:ext cx="1696607" cy="95010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2805" y="2372235"/>
            <a:ext cx="1897009" cy="1123913"/>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2962" y="3665737"/>
            <a:ext cx="1878076" cy="710067"/>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8" y="3189816"/>
            <a:ext cx="1976648" cy="1185988"/>
          </a:xfrm>
          <a:prstGeom prst="rect">
            <a:avLst/>
          </a:prstGeom>
        </p:spPr>
      </p:pic>
      <p:pic>
        <p:nvPicPr>
          <p:cNvPr id="24" name="图片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2991" y="2254851"/>
            <a:ext cx="2112057" cy="1405478"/>
          </a:xfrm>
          <a:prstGeom prst="rect">
            <a:avLst/>
          </a:prstGeom>
        </p:spPr>
      </p:pic>
      <p:pic>
        <p:nvPicPr>
          <p:cNvPr id="26" name="图片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43070" y="3416734"/>
            <a:ext cx="1561941" cy="8477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3247" y="55777"/>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互联网消费金融</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前中后台</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715" y="294488"/>
            <a:ext cx="1921189" cy="1544793"/>
          </a:xfrm>
          <a:prstGeom prst="rect">
            <a:avLst/>
          </a:prstGeom>
        </p:spPr>
      </p:pic>
      <p:sp>
        <p:nvSpPr>
          <p:cNvPr id="23" name="文本框 22"/>
          <p:cNvSpPr txBox="1"/>
          <p:nvPr/>
        </p:nvSpPr>
        <p:spPr>
          <a:xfrm>
            <a:off x="3987227" y="779749"/>
            <a:ext cx="40263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1</a:t>
            </a:r>
            <a:endParaRPr kumimoji="0" lang="zh-CN" altLang="en-US"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25" name="文本框 24"/>
          <p:cNvSpPr txBox="1"/>
          <p:nvPr/>
        </p:nvSpPr>
        <p:spPr>
          <a:xfrm>
            <a:off x="4389858" y="990447"/>
            <a:ext cx="43183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前台</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面向用户的应用，轻量级应用</a:t>
            </a:r>
          </a:p>
        </p:txBody>
      </p:sp>
      <p:sp>
        <p:nvSpPr>
          <p:cNvPr id="29" name="文本框 28"/>
          <p:cNvSpPr txBox="1"/>
          <p:nvPr/>
        </p:nvSpPr>
        <p:spPr>
          <a:xfrm>
            <a:off x="4004925" y="1806622"/>
            <a:ext cx="39083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2</a:t>
            </a:r>
            <a:endParaRPr kumimoji="0" lang="zh-CN" altLang="en-US"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35" name="文本框 34"/>
          <p:cNvSpPr txBox="1"/>
          <p:nvPr/>
        </p:nvSpPr>
        <p:spPr>
          <a:xfrm>
            <a:off x="4040321" y="2752104"/>
            <a:ext cx="32004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3</a:t>
            </a:r>
            <a:endParaRPr kumimoji="0" lang="zh-CN" altLang="en-US" sz="32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39" name="文本框 38"/>
          <p:cNvSpPr txBox="1"/>
          <p:nvPr/>
        </p:nvSpPr>
        <p:spPr>
          <a:xfrm>
            <a:off x="4420541" y="2001411"/>
            <a:ext cx="44713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中台</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核心是共享服务，为前台而生，支持前台的快速迭代创新和试错</a:t>
            </a:r>
          </a:p>
        </p:txBody>
      </p:sp>
      <p:sp>
        <p:nvSpPr>
          <p:cNvPr id="43" name="文本框 42"/>
          <p:cNvSpPr txBox="1"/>
          <p:nvPr/>
        </p:nvSpPr>
        <p:spPr>
          <a:xfrm>
            <a:off x="4455660" y="2991520"/>
            <a:ext cx="43183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后台</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面向企业内部的业务运营平台，以提升内部作业效率为目标</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63" y="472301"/>
            <a:ext cx="3787326" cy="44386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6855" y="262255"/>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互联网小额贷</a:t>
            </a:r>
          </a:p>
        </p:txBody>
      </p:sp>
      <p:sp>
        <p:nvSpPr>
          <p:cNvPr id="15" name="文本框 14"/>
          <p:cNvSpPr txBox="1"/>
          <p:nvPr/>
        </p:nvSpPr>
        <p:spPr>
          <a:xfrm>
            <a:off x="749218" y="767845"/>
            <a:ext cx="4979055" cy="461665"/>
          </a:xfrm>
          <a:prstGeom prst="rect">
            <a:avLst/>
          </a:prstGeom>
          <a:noFill/>
          <a:ln>
            <a:solidFill>
              <a:srgbClr val="C00000"/>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网络小额贷款</a:t>
            </a: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是指互联网企业通过其控制的小额贷款公司，利用互联网技术向客户提供的小额贷款。</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18" y="1580845"/>
            <a:ext cx="3721150" cy="2451709"/>
          </a:xfrm>
          <a:prstGeom prst="rect">
            <a:avLst/>
          </a:prstGeom>
        </p:spPr>
      </p:pic>
      <p:sp>
        <p:nvSpPr>
          <p:cNvPr id="4" name="文本框 3"/>
          <p:cNvSpPr txBox="1"/>
          <p:nvPr/>
        </p:nvSpPr>
        <p:spPr>
          <a:xfrm>
            <a:off x="4695885" y="1946787"/>
            <a:ext cx="251902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直接给现金</a:t>
            </a:r>
          </a:p>
        </p:txBody>
      </p:sp>
      <p:sp>
        <p:nvSpPr>
          <p:cNvPr id="5" name="文本框 4"/>
          <p:cNvSpPr txBox="1"/>
          <p:nvPr/>
        </p:nvSpPr>
        <p:spPr>
          <a:xfrm>
            <a:off x="4695885" y="3125214"/>
            <a:ext cx="34334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帮你买单，到期还钱，规定账单周期内不要利息，有点像信用卡</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78150" y="234936"/>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互联网消费金融 </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VS </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小额贷</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37" y="982560"/>
            <a:ext cx="7639513" cy="31783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9949" y="140546"/>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数字货币</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DCEP</a:t>
            </a:r>
            <a:endPar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660727" y="555185"/>
            <a:ext cx="371659" cy="17122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01</a:t>
            </a:r>
            <a:endPar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1055983" y="486907"/>
            <a:ext cx="5663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定义</a:t>
            </a:r>
          </a:p>
        </p:txBody>
      </p:sp>
      <p:sp>
        <p:nvSpPr>
          <p:cNvPr id="7" name="文本框 6"/>
          <p:cNvSpPr txBox="1"/>
          <p:nvPr/>
        </p:nvSpPr>
        <p:spPr>
          <a:xfrm>
            <a:off x="632708" y="706640"/>
            <a:ext cx="4871390" cy="8771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是电子货币形式的替代货币</a:t>
            </a: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注重对</a:t>
            </a:r>
            <a:r>
              <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M0</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（现金）的替代</a:t>
            </a: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可控匿名（仅对央行披露交易数据）</a:t>
            </a: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央行负债：</a:t>
            </a:r>
            <a:r>
              <a:rPr kumimoji="0" lang="zh-CN" altLang="en-US" sz="1000" b="0" i="1"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比一般银行存款安全；比第三方支付机构账户余额接受度或将更高</a:t>
            </a:r>
            <a:endParaRPr kumimoji="0" lang="en-US" altLang="zh-CN" sz="1000" b="0" i="1"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27" y="1669095"/>
            <a:ext cx="6346229" cy="2919220"/>
          </a:xfrm>
          <a:prstGeom prst="rect">
            <a:avLst/>
          </a:prstGeom>
        </p:spPr>
      </p:pic>
      <p:sp>
        <p:nvSpPr>
          <p:cNvPr id="15" name="矩形 14"/>
          <p:cNvSpPr/>
          <p:nvPr/>
        </p:nvSpPr>
        <p:spPr>
          <a:xfrm>
            <a:off x="684324" y="1455228"/>
            <a:ext cx="371659" cy="17122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02</a:t>
            </a:r>
            <a:endPar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7" name="文本框 16"/>
          <p:cNvSpPr txBox="1"/>
          <p:nvPr/>
        </p:nvSpPr>
        <p:spPr>
          <a:xfrm>
            <a:off x="1055983" y="1436302"/>
            <a:ext cx="217784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DCEP</a:t>
            </a: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与其他货币形态的区别</a:t>
            </a:r>
          </a:p>
        </p:txBody>
      </p:sp>
      <p:cxnSp>
        <p:nvCxnSpPr>
          <p:cNvPr id="4" name="直接连接符 3"/>
          <p:cNvCxnSpPr/>
          <p:nvPr/>
        </p:nvCxnSpPr>
        <p:spPr>
          <a:xfrm>
            <a:off x="372540" y="1413933"/>
            <a:ext cx="4996020" cy="0"/>
          </a:xfrm>
          <a:prstGeom prst="line">
            <a:avLst/>
          </a:prstGeom>
          <a:ln w="12700">
            <a:solidFill>
              <a:srgbClr val="8B0013"/>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9949" y="140546"/>
            <a:ext cx="1326474"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智能投顾</a:t>
            </a:r>
          </a:p>
        </p:txBody>
      </p:sp>
      <p:sp>
        <p:nvSpPr>
          <p:cNvPr id="3" name="文本框 2"/>
          <p:cNvSpPr txBox="1"/>
          <p:nvPr/>
        </p:nvSpPr>
        <p:spPr>
          <a:xfrm>
            <a:off x="749217" y="918004"/>
            <a:ext cx="295557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智能投顾</a:t>
            </a:r>
            <a:r>
              <a:rPr kumimoji="0" lang="en-US" altLang="zh-CN"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机器人投顾：</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是依据现代资产组合理论、结合个人投资者的风险偏好和理财目标、利用算法和友好的互联网界面，为客户提供资产管理和在线投资建议服务。</a:t>
            </a:r>
          </a:p>
        </p:txBody>
      </p:sp>
      <p:sp>
        <p:nvSpPr>
          <p:cNvPr id="6" name="文本框 5"/>
          <p:cNvSpPr txBox="1"/>
          <p:nvPr/>
        </p:nvSpPr>
        <p:spPr>
          <a:xfrm flipH="1">
            <a:off x="412952" y="471949"/>
            <a:ext cx="41885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1</a:t>
            </a:r>
            <a:endParaRPr kumimoji="0" lang="zh-CN" altLang="en-US"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8" name="文本框 7"/>
          <p:cNvSpPr txBox="1"/>
          <p:nvPr/>
        </p:nvSpPr>
        <p:spPr>
          <a:xfrm>
            <a:off x="749217" y="562671"/>
            <a:ext cx="1326474" cy="31925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定义</a:t>
            </a:r>
          </a:p>
        </p:txBody>
      </p:sp>
      <p:sp>
        <p:nvSpPr>
          <p:cNvPr id="10" name="文本框 9"/>
          <p:cNvSpPr txBox="1"/>
          <p:nvPr/>
        </p:nvSpPr>
        <p:spPr>
          <a:xfrm flipH="1">
            <a:off x="412952" y="1495713"/>
            <a:ext cx="41885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2</a:t>
            </a:r>
            <a:endParaRPr kumimoji="0" lang="zh-CN" altLang="en-US"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11" name="文本框 10"/>
          <p:cNvSpPr txBox="1"/>
          <p:nvPr/>
        </p:nvSpPr>
        <p:spPr>
          <a:xfrm>
            <a:off x="764957" y="1625890"/>
            <a:ext cx="1326474" cy="31925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服务流程</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235" y="1968139"/>
            <a:ext cx="3885992" cy="913884"/>
          </a:xfrm>
          <a:prstGeom prst="rect">
            <a:avLst/>
          </a:prstGeom>
        </p:spPr>
      </p:pic>
      <p:cxnSp>
        <p:nvCxnSpPr>
          <p:cNvPr id="27" name="直接箭头连接符 26"/>
          <p:cNvCxnSpPr/>
          <p:nvPr/>
        </p:nvCxnSpPr>
        <p:spPr>
          <a:xfrm flipV="1">
            <a:off x="1114978" y="2571750"/>
            <a:ext cx="0" cy="554539"/>
          </a:xfrm>
          <a:prstGeom prst="straightConnector1">
            <a:avLst/>
          </a:prstGeom>
          <a:ln w="28575">
            <a:solidFill>
              <a:srgbClr val="8B001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862228" y="2712103"/>
            <a:ext cx="0" cy="1079581"/>
          </a:xfrm>
          <a:prstGeom prst="straightConnector1">
            <a:avLst/>
          </a:prstGeom>
          <a:ln w="28575">
            <a:solidFill>
              <a:srgbClr val="8B0013"/>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89960" y="3144046"/>
            <a:ext cx="10936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客户的风险水平与投资期限</a:t>
            </a:r>
          </a:p>
        </p:txBody>
      </p:sp>
      <p:sp>
        <p:nvSpPr>
          <p:cNvPr id="35" name="文本框 34"/>
          <p:cNvSpPr txBox="1"/>
          <p:nvPr/>
        </p:nvSpPr>
        <p:spPr>
          <a:xfrm>
            <a:off x="1723457" y="3825386"/>
            <a:ext cx="20285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风险分散等传统的投资理论、</a:t>
            </a: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量化投资策略等方法</a:t>
            </a: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cxnSp>
        <p:nvCxnSpPr>
          <p:cNvPr id="38" name="直接箭头连接符 37"/>
          <p:cNvCxnSpPr/>
          <p:nvPr/>
        </p:nvCxnSpPr>
        <p:spPr>
          <a:xfrm flipV="1">
            <a:off x="2565379" y="2712103"/>
            <a:ext cx="0" cy="1079581"/>
          </a:xfrm>
          <a:prstGeom prst="straightConnector1">
            <a:avLst/>
          </a:prstGeom>
          <a:ln w="28575">
            <a:solidFill>
              <a:srgbClr val="8B001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981083" y="2712103"/>
            <a:ext cx="0" cy="554539"/>
          </a:xfrm>
          <a:prstGeom prst="straightConnector1">
            <a:avLst/>
          </a:prstGeom>
          <a:ln w="28575">
            <a:solidFill>
              <a:srgbClr val="8B0013"/>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861685" y="3302736"/>
            <a:ext cx="212080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实时跟踪宏观事件、市场和投资者偏好的变化等情况，</a:t>
            </a: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进行自动风控和授权后的自动调仓</a:t>
            </a:r>
          </a:p>
        </p:txBody>
      </p:sp>
      <p:sp>
        <p:nvSpPr>
          <p:cNvPr id="43" name="文本框 42"/>
          <p:cNvSpPr txBox="1"/>
          <p:nvPr/>
        </p:nvSpPr>
        <p:spPr>
          <a:xfrm flipH="1">
            <a:off x="5373326" y="460688"/>
            <a:ext cx="41885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3</a:t>
            </a:r>
            <a:endParaRPr kumimoji="0" lang="zh-CN" altLang="en-US"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45" name="文本框 44"/>
          <p:cNvSpPr txBox="1"/>
          <p:nvPr/>
        </p:nvSpPr>
        <p:spPr>
          <a:xfrm>
            <a:off x="5792182" y="557070"/>
            <a:ext cx="1326474" cy="31925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理论技术</a:t>
            </a:r>
          </a:p>
        </p:txBody>
      </p:sp>
      <p:pic>
        <p:nvPicPr>
          <p:cNvPr id="49" name="图片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736" y="915986"/>
            <a:ext cx="4164643" cy="2434555"/>
          </a:xfrm>
          <a:prstGeom prst="rect">
            <a:avLst/>
          </a:prstGeom>
        </p:spPr>
      </p:pic>
      <p:cxnSp>
        <p:nvCxnSpPr>
          <p:cNvPr id="50" name="直接连接符 49"/>
          <p:cNvCxnSpPr/>
          <p:nvPr/>
        </p:nvCxnSpPr>
        <p:spPr>
          <a:xfrm>
            <a:off x="349786" y="1592188"/>
            <a:ext cx="4528208" cy="33702"/>
          </a:xfrm>
          <a:prstGeom prst="line">
            <a:avLst/>
          </a:prstGeom>
          <a:ln w="12700">
            <a:solidFill>
              <a:srgbClr val="8B0013"/>
            </a:solidFill>
            <a:prstDash val="lg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877994" y="471949"/>
            <a:ext cx="0" cy="3994726"/>
          </a:xfrm>
          <a:prstGeom prst="line">
            <a:avLst/>
          </a:prstGeom>
          <a:ln w="12700">
            <a:solidFill>
              <a:srgbClr val="8B0013"/>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9949" y="140546"/>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智能投顾</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头部机构</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84" y="557070"/>
            <a:ext cx="7292932" cy="400483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64549" y="135826"/>
            <a:ext cx="2510402"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智能投顾</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京东智投</a:t>
            </a:r>
          </a:p>
        </p:txBody>
      </p:sp>
      <p:sp>
        <p:nvSpPr>
          <p:cNvPr id="6" name="文本框 5"/>
          <p:cNvSpPr txBox="1"/>
          <p:nvPr/>
        </p:nvSpPr>
        <p:spPr>
          <a:xfrm flipH="1">
            <a:off x="412952" y="471949"/>
            <a:ext cx="41885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1</a:t>
            </a:r>
            <a:endParaRPr kumimoji="0" lang="zh-CN" altLang="en-US"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8" name="文本框 7"/>
          <p:cNvSpPr txBox="1"/>
          <p:nvPr/>
        </p:nvSpPr>
        <p:spPr>
          <a:xfrm>
            <a:off x="749217" y="562671"/>
            <a:ext cx="1326474" cy="31925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介绍</a:t>
            </a:r>
          </a:p>
        </p:txBody>
      </p:sp>
      <p:sp>
        <p:nvSpPr>
          <p:cNvPr id="10" name="文本框 9"/>
          <p:cNvSpPr txBox="1"/>
          <p:nvPr/>
        </p:nvSpPr>
        <p:spPr>
          <a:xfrm flipH="1">
            <a:off x="412952" y="1495713"/>
            <a:ext cx="41885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rPr>
              <a:t>2</a:t>
            </a:r>
            <a:endParaRPr kumimoji="0" lang="zh-CN" altLang="en-US" sz="2800" b="0"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mn-cs"/>
            </a:endParaRPr>
          </a:p>
        </p:txBody>
      </p:sp>
      <p:sp>
        <p:nvSpPr>
          <p:cNvPr id="11" name="文本框 10"/>
          <p:cNvSpPr txBox="1"/>
          <p:nvPr/>
        </p:nvSpPr>
        <p:spPr>
          <a:xfrm>
            <a:off x="764957" y="1625890"/>
            <a:ext cx="1326474" cy="31925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服务流程</a:t>
            </a:r>
          </a:p>
        </p:txBody>
      </p:sp>
      <p:sp>
        <p:nvSpPr>
          <p:cNvPr id="2" name="文本框 1"/>
          <p:cNvSpPr txBox="1"/>
          <p:nvPr/>
        </p:nvSpPr>
        <p:spPr>
          <a:xfrm>
            <a:off x="764957" y="895989"/>
            <a:ext cx="6572292" cy="646331"/>
          </a:xfrm>
          <a:prstGeom prst="rect">
            <a:avLst/>
          </a:prstGeom>
          <a:noFill/>
          <a:ln w="12700">
            <a:solidFill>
              <a:srgbClr val="8B0013"/>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京东智投</a:t>
            </a: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背靠京东金融的产品资源，以及京东的大数据优势，为投资者定制</a:t>
            </a: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个性化</a:t>
            </a: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投资组合。其从用户</a:t>
            </a: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客观风险承受能力</a:t>
            </a: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和</a:t>
            </a: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主观风险承受态度</a:t>
            </a: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两个维度综合考量，依据现代资产组合理论，向用户推荐符合自身投资偏好和风险承受能力的个性化投资组合，并</a:t>
            </a: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实时进行跟踪</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3" name="矩形: 圆角 2"/>
          <p:cNvSpPr/>
          <p:nvPr/>
        </p:nvSpPr>
        <p:spPr>
          <a:xfrm>
            <a:off x="864833" y="1945145"/>
            <a:ext cx="911443"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填写问卷</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3521" y="2343381"/>
            <a:ext cx="1326476" cy="2140048"/>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269" y="2394672"/>
            <a:ext cx="1326475" cy="2037466"/>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474" y="2466035"/>
            <a:ext cx="1346682" cy="1964361"/>
          </a:xfrm>
          <a:prstGeom prst="rect">
            <a:avLst/>
          </a:prstGeom>
        </p:spPr>
      </p:pic>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9400" y="2394672"/>
            <a:ext cx="1197570" cy="2037466"/>
          </a:xfrm>
          <a:prstGeom prst="rect">
            <a:avLst/>
          </a:prstGeom>
        </p:spPr>
      </p:pic>
      <p:sp>
        <p:nvSpPr>
          <p:cNvPr id="38" name="箭头: 右 37"/>
          <p:cNvSpPr/>
          <p:nvPr/>
        </p:nvSpPr>
        <p:spPr>
          <a:xfrm>
            <a:off x="2164739" y="1996770"/>
            <a:ext cx="607633" cy="23597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2" name="矩形: 圆角 41"/>
          <p:cNvSpPr/>
          <p:nvPr/>
        </p:nvSpPr>
        <p:spPr>
          <a:xfrm>
            <a:off x="3163273" y="1916379"/>
            <a:ext cx="1366758"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投资组合推荐</a:t>
            </a:r>
          </a:p>
        </p:txBody>
      </p:sp>
      <p:sp>
        <p:nvSpPr>
          <p:cNvPr id="44" name="箭头: 右 43"/>
          <p:cNvSpPr/>
          <p:nvPr/>
        </p:nvSpPr>
        <p:spPr>
          <a:xfrm>
            <a:off x="4842748" y="1996770"/>
            <a:ext cx="607633" cy="23597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6" name="矩形: 圆角 45"/>
          <p:cNvSpPr/>
          <p:nvPr/>
        </p:nvSpPr>
        <p:spPr>
          <a:xfrm>
            <a:off x="5783239" y="1916379"/>
            <a:ext cx="1366758" cy="361648"/>
          </a:xfrm>
          <a:prstGeom prst="roundRect">
            <a:avLst>
              <a:gd name="adj" fmla="val 48029"/>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APP</a:t>
            </a:r>
            <a:r>
              <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内通知调仓</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81205" y="1044575"/>
            <a:ext cx="1765768" cy="837394"/>
            <a:chOff x="5246" y="3802"/>
            <a:chExt cx="3707" cy="1758"/>
          </a:xfrm>
        </p:grpSpPr>
        <p:sp>
          <p:nvSpPr>
            <p:cNvPr id="36" name="矩形 35"/>
            <p:cNvSpPr/>
            <p:nvPr/>
          </p:nvSpPr>
          <p:spPr>
            <a:xfrm>
              <a:off x="5246" y="4544"/>
              <a:ext cx="3369" cy="51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825"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7" name="矩形 36"/>
            <p:cNvSpPr/>
            <p:nvPr/>
          </p:nvSpPr>
          <p:spPr>
            <a:xfrm>
              <a:off x="5422" y="3802"/>
              <a:ext cx="3531" cy="175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互联网巨头</a:t>
              </a:r>
              <a:r>
                <a:rPr kumimoji="0" lang="en-US" altLang="zh-CN" sz="135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BAT</a:t>
              </a:r>
              <a:r>
                <a:rPr kumimoji="0" lang="zh-CN" altLang="en-US" sz="135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等产业集团投资板块不断扩大</a:t>
              </a:r>
            </a:p>
          </p:txBody>
        </p:sp>
      </p:grpSp>
      <p:sp>
        <p:nvSpPr>
          <p:cNvPr id="40" name="矩形 39"/>
          <p:cNvSpPr/>
          <p:nvPr/>
        </p:nvSpPr>
        <p:spPr>
          <a:xfrm>
            <a:off x="864870" y="2369820"/>
            <a:ext cx="1681480" cy="169481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35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集中度高，</a:t>
            </a:r>
            <a:r>
              <a:rPr kumimoji="0" lang="zh-CN" altLang="en-US" sz="135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头部产业公司优势明显</a:t>
            </a: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rPr>
              <a:t>2019年，投资金额最多的10家产业集团投资共904.67亿元，占同期全部CVC投资的79.4%</a:t>
            </a:r>
            <a:endParaRPr kumimoji="0" lang="zh-CN" altLang="en-US" sz="12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ea"/>
            </a:endParaRPr>
          </a:p>
        </p:txBody>
      </p:sp>
      <p:grpSp>
        <p:nvGrpSpPr>
          <p:cNvPr id="20" name="组合 19"/>
          <p:cNvGrpSpPr/>
          <p:nvPr/>
        </p:nvGrpSpPr>
        <p:grpSpPr>
          <a:xfrm>
            <a:off x="323850" y="1044575"/>
            <a:ext cx="384175" cy="384175"/>
            <a:chOff x="4373" y="2492"/>
            <a:chExt cx="605" cy="605"/>
          </a:xfrm>
        </p:grpSpPr>
        <p:sp>
          <p:nvSpPr>
            <p:cNvPr id="28" name="Freeform: Shape 5"/>
            <p:cNvSpPr/>
            <p:nvPr/>
          </p:nvSpPr>
          <p:spPr>
            <a:xfrm>
              <a:off x="4373" y="2492"/>
              <a:ext cx="605" cy="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001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212F8E"/>
                </a:solidFill>
                <a:effectLst/>
                <a:uLnTx/>
                <a:uFillTx/>
                <a:latin typeface="Arial" panose="020B0604020202020204"/>
                <a:ea typeface="微软雅黑" panose="020B0503020204020204" charset="-122"/>
                <a:cs typeface="+mn-cs"/>
              </a:endParaRPr>
            </a:p>
          </p:txBody>
        </p:sp>
        <p:sp>
          <p:nvSpPr>
            <p:cNvPr id="2" name="文本框 1"/>
            <p:cNvSpPr txBox="1"/>
            <p:nvPr/>
          </p:nvSpPr>
          <p:spPr>
            <a:xfrm>
              <a:off x="4382" y="2578"/>
              <a:ext cx="588" cy="4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01</a:t>
              </a:r>
            </a:p>
          </p:txBody>
        </p:sp>
      </p:grpSp>
      <p:grpSp>
        <p:nvGrpSpPr>
          <p:cNvPr id="15" name="组合 14"/>
          <p:cNvGrpSpPr/>
          <p:nvPr/>
        </p:nvGrpSpPr>
        <p:grpSpPr>
          <a:xfrm>
            <a:off x="342975" y="2369898"/>
            <a:ext cx="384401" cy="384401"/>
            <a:chOff x="4286" y="6655"/>
            <a:chExt cx="807" cy="807"/>
          </a:xfrm>
          <a:solidFill>
            <a:srgbClr val="922329"/>
          </a:solidFill>
        </p:grpSpPr>
        <p:sp>
          <p:nvSpPr>
            <p:cNvPr id="26" name="Freeform: Shape 8"/>
            <p:cNvSpPr/>
            <p:nvPr/>
          </p:nvSpPr>
          <p:spPr>
            <a:xfrm>
              <a:off x="4286" y="6655"/>
              <a:ext cx="807" cy="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001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4298" y="6769"/>
              <a:ext cx="784" cy="6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02</a:t>
              </a:r>
            </a:p>
          </p:txBody>
        </p:sp>
      </p:grpSp>
      <p:sp>
        <p:nvSpPr>
          <p:cNvPr id="18" name="文本框 17"/>
          <p:cNvSpPr txBox="1"/>
          <p:nvPr/>
        </p:nvSpPr>
        <p:spPr>
          <a:xfrm>
            <a:off x="293370" y="172720"/>
            <a:ext cx="406781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CVC/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战略投资：行业格局</a:t>
            </a:r>
          </a:p>
        </p:txBody>
      </p:sp>
      <p:pic>
        <p:nvPicPr>
          <p:cNvPr id="9" name="图片 10" descr="微信图片_20201007164550"/>
          <p:cNvPicPr>
            <a:picLocks noChangeAspect="1"/>
          </p:cNvPicPr>
          <p:nvPr/>
        </p:nvPicPr>
        <p:blipFill>
          <a:blip r:embed="rId3"/>
          <a:srcRect l="49312" t="3954" r="-1061" b="51543"/>
          <a:stretch>
            <a:fillRect/>
          </a:stretch>
        </p:blipFill>
        <p:spPr>
          <a:xfrm>
            <a:off x="2673985" y="890905"/>
            <a:ext cx="2230120" cy="3486150"/>
          </a:xfrm>
          <a:prstGeom prst="rect">
            <a:avLst/>
          </a:prstGeom>
        </p:spPr>
      </p:pic>
      <p:pic>
        <p:nvPicPr>
          <p:cNvPr id="16" name="图片 5" descr="微信图片_20201006181502"/>
          <p:cNvPicPr>
            <a:picLocks noChangeAspect="1"/>
          </p:cNvPicPr>
          <p:nvPr/>
        </p:nvPicPr>
        <p:blipFill>
          <a:blip r:embed="rId4"/>
          <a:stretch>
            <a:fillRect/>
          </a:stretch>
        </p:blipFill>
        <p:spPr>
          <a:xfrm>
            <a:off x="4904105" y="1113790"/>
            <a:ext cx="4239895" cy="3263265"/>
          </a:xfrm>
          <a:prstGeom prst="rect">
            <a:avLst/>
          </a:prstGeom>
        </p:spPr>
      </p:pic>
      <p:sp>
        <p:nvSpPr>
          <p:cNvPr id="6" name="圆角矩形 5"/>
          <p:cNvSpPr/>
          <p:nvPr/>
        </p:nvSpPr>
        <p:spPr>
          <a:xfrm>
            <a:off x="3476625" y="2234565"/>
            <a:ext cx="624205" cy="401955"/>
          </a:xfrm>
          <a:prstGeom prst="roundRect">
            <a:avLst/>
          </a:prstGeom>
          <a:noFill/>
          <a:ln>
            <a:solidFill>
              <a:srgbClr val="8B0012"/>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7" name="圆角矩形 6"/>
          <p:cNvSpPr/>
          <p:nvPr/>
        </p:nvSpPr>
        <p:spPr>
          <a:xfrm>
            <a:off x="3476625" y="2844165"/>
            <a:ext cx="624205" cy="212725"/>
          </a:xfrm>
          <a:prstGeom prst="roundRect">
            <a:avLst/>
          </a:prstGeom>
          <a:noFill/>
          <a:ln>
            <a:solidFill>
              <a:srgbClr val="8B0012"/>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8" name="圆角矩形 7"/>
          <p:cNvSpPr/>
          <p:nvPr/>
        </p:nvSpPr>
        <p:spPr>
          <a:xfrm>
            <a:off x="3476625" y="3288030"/>
            <a:ext cx="624205" cy="613410"/>
          </a:xfrm>
          <a:prstGeom prst="roundRect">
            <a:avLst/>
          </a:prstGeom>
          <a:noFill/>
          <a:ln>
            <a:solidFill>
              <a:srgbClr val="8B0012"/>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1" name="圆角矩形 10"/>
          <p:cNvSpPr/>
          <p:nvPr/>
        </p:nvSpPr>
        <p:spPr>
          <a:xfrm>
            <a:off x="3476625" y="4119245"/>
            <a:ext cx="624205" cy="212725"/>
          </a:xfrm>
          <a:prstGeom prst="roundRect">
            <a:avLst/>
          </a:prstGeom>
          <a:noFill/>
          <a:ln>
            <a:solidFill>
              <a:srgbClr val="8B0012"/>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9949" y="140546"/>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区块链</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定义</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&amp;</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特点</a:t>
            </a:r>
          </a:p>
        </p:txBody>
      </p:sp>
      <p:sp>
        <p:nvSpPr>
          <p:cNvPr id="2" name="矩形 1"/>
          <p:cNvSpPr/>
          <p:nvPr/>
        </p:nvSpPr>
        <p:spPr>
          <a:xfrm>
            <a:off x="664411" y="763670"/>
            <a:ext cx="371659" cy="17122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01</a:t>
            </a:r>
            <a:endPar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1055983" y="703474"/>
            <a:ext cx="5663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定义</a:t>
            </a:r>
          </a:p>
        </p:txBody>
      </p:sp>
      <p:sp>
        <p:nvSpPr>
          <p:cNvPr id="7" name="文本框 6"/>
          <p:cNvSpPr txBox="1"/>
          <p:nvPr/>
        </p:nvSpPr>
        <p:spPr>
          <a:xfrm>
            <a:off x="793074" y="978047"/>
            <a:ext cx="61987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区块链</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是分布式数据存储、点对点传输、共识机制、加密算法等计算机技术在互联网时代的创新应用模式，是一种去中心化、不可篡改、可追溯的分布式账本。</a:t>
            </a: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5" name="矩形 14"/>
          <p:cNvSpPr/>
          <p:nvPr/>
        </p:nvSpPr>
        <p:spPr>
          <a:xfrm>
            <a:off x="660726" y="1623794"/>
            <a:ext cx="371659" cy="17122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rPr>
              <a:t>02</a:t>
            </a:r>
            <a:endParaRPr kumimoji="0" lang="zh-CN" altLang="en-US" sz="1200"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7" name="文本框 16"/>
          <p:cNvSpPr txBox="1"/>
          <p:nvPr/>
        </p:nvSpPr>
        <p:spPr>
          <a:xfrm>
            <a:off x="1055983" y="1563688"/>
            <a:ext cx="217784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特点</a:t>
            </a:r>
          </a:p>
        </p:txBody>
      </p:sp>
      <p:cxnSp>
        <p:nvCxnSpPr>
          <p:cNvPr id="4" name="直接连接符 3"/>
          <p:cNvCxnSpPr/>
          <p:nvPr/>
        </p:nvCxnSpPr>
        <p:spPr>
          <a:xfrm>
            <a:off x="660726" y="1472965"/>
            <a:ext cx="4996020" cy="0"/>
          </a:xfrm>
          <a:prstGeom prst="line">
            <a:avLst/>
          </a:prstGeom>
          <a:ln w="12700">
            <a:solidFill>
              <a:srgbClr val="8B0013"/>
            </a:solidFill>
            <a:prstDash val="lg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93074" y="1868223"/>
            <a:ext cx="612943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去中心化：</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区块链网络中各个</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节点</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之间的</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信息传输</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资产交换</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无需通过传统</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第三方机构</a:t>
            </a:r>
            <a:endParaRPr kumimoji="0" lang="en-US" altLang="zh-CN"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不可篡改：</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区块链网络通过密码学中的</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哈希函数</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及</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非对称加密</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保证区块链信息不被篡改</a:t>
            </a: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可追溯：</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每一个区块保存的信息中都包含</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上一个区块</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的</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哈希值</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，通过这种</a:t>
            </a:r>
            <a:r>
              <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链式结构</a:t>
            </a:r>
            <a:r>
              <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可以追溯本源</a:t>
            </a:r>
            <a:endParaRPr kumimoji="0" lang="en-US" altLang="zh-CN"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06" y="2778310"/>
            <a:ext cx="4237305" cy="138008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89949" y="140546"/>
            <a:ext cx="3380740" cy="41652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区块链</a:t>
            </a:r>
            <a:r>
              <a:rPr kumimoji="0" lang="en-US" altLang="zh-CN"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srgbClr val="8B0012"/>
                </a:solidFill>
                <a:effectLst/>
                <a:uLnTx/>
                <a:uFillTx/>
                <a:latin typeface="微软雅黑" panose="020B0503020204020204" charset="-122"/>
                <a:ea typeface="微软雅黑" panose="020B0503020204020204" charset="-122"/>
                <a:cs typeface="+mn-cs"/>
              </a:rPr>
              <a:t>分类</a:t>
            </a:r>
          </a:p>
        </p:txBody>
      </p:sp>
      <p:sp>
        <p:nvSpPr>
          <p:cNvPr id="3" name="文本框 2"/>
          <p:cNvSpPr txBox="1"/>
          <p:nvPr/>
        </p:nvSpPr>
        <p:spPr>
          <a:xfrm>
            <a:off x="808212" y="696124"/>
            <a:ext cx="2005780" cy="338554"/>
          </a:xfrm>
          <a:prstGeom prst="rect">
            <a:avLst/>
          </a:prstGeom>
          <a:noFill/>
          <a:ln w="12700">
            <a:solidFill>
              <a:srgbClr val="C0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私有链</a:t>
            </a:r>
          </a:p>
        </p:txBody>
      </p:sp>
      <p:sp>
        <p:nvSpPr>
          <p:cNvPr id="4" name="文本框 3"/>
          <p:cNvSpPr txBox="1"/>
          <p:nvPr/>
        </p:nvSpPr>
        <p:spPr>
          <a:xfrm>
            <a:off x="808212" y="1079583"/>
            <a:ext cx="2005780" cy="2085186"/>
          </a:xfrm>
          <a:prstGeom prst="rect">
            <a:avLst/>
          </a:prstGeom>
          <a:noFill/>
          <a:ln w="127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中心化</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仅适用区块链的总账技术记账</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独享区块链写入权</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一般适用于特定机构的内部数据管理与审计</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富士通、蚂蚁金服</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5" name="文本框 4"/>
          <p:cNvSpPr txBox="1"/>
          <p:nvPr/>
        </p:nvSpPr>
        <p:spPr>
          <a:xfrm>
            <a:off x="3569110" y="696124"/>
            <a:ext cx="2005780" cy="338554"/>
          </a:xfrm>
          <a:prstGeom prst="rect">
            <a:avLst/>
          </a:prstGeom>
          <a:noFill/>
          <a:ln w="12700">
            <a:solidFill>
              <a:srgbClr val="C0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联盟链</a:t>
            </a:r>
          </a:p>
        </p:txBody>
      </p:sp>
      <p:sp>
        <p:nvSpPr>
          <p:cNvPr id="6" name="文本框 5"/>
          <p:cNvSpPr txBox="1"/>
          <p:nvPr/>
        </p:nvSpPr>
        <p:spPr>
          <a:xfrm>
            <a:off x="3569110" y="1079583"/>
            <a:ext cx="2005780" cy="2085186"/>
          </a:xfrm>
          <a:prstGeom prst="rect">
            <a:avLst/>
          </a:prstGeom>
          <a:noFill/>
          <a:ln w="127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部分去中心化</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仅限联盟链成员参与</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按权限参与记账和信息披露</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规模较小，权限易控制，效</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率高，承载交易规模大</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一般适用于银行间转账、证券交易所清结算、企业溯源和监控审计</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R3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区块链联盟、 超级账本</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8" name="文本框 7"/>
          <p:cNvSpPr txBox="1"/>
          <p:nvPr/>
        </p:nvSpPr>
        <p:spPr>
          <a:xfrm>
            <a:off x="6330008" y="696124"/>
            <a:ext cx="2005780" cy="338554"/>
          </a:xfrm>
          <a:prstGeom prst="rect">
            <a:avLst/>
          </a:prstGeom>
          <a:noFill/>
          <a:ln w="12700">
            <a:solidFill>
              <a:srgbClr val="C00000"/>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公有链</a:t>
            </a:r>
          </a:p>
        </p:txBody>
      </p:sp>
      <p:sp>
        <p:nvSpPr>
          <p:cNvPr id="10" name="文本框 9"/>
          <p:cNvSpPr txBox="1"/>
          <p:nvPr/>
        </p:nvSpPr>
        <p:spPr>
          <a:xfrm>
            <a:off x="6330008" y="1079583"/>
            <a:ext cx="2005780" cy="2031325"/>
          </a:xfrm>
          <a:prstGeom prst="rect">
            <a:avLst/>
          </a:prstGeom>
          <a:noFill/>
          <a:ln w="127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完全去中心化</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模型复杂，交易承载规模小，</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延迟大</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无需授权即可访问，节点自由</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   出入网络</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信息公开，可匿名</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一般适用于虚拟货币、电子商务、互联网金融等 </a:t>
            </a: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B2C</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a:t>
            </a: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C2C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或 </a:t>
            </a: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C2B </a:t>
            </a: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应用场景</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rPr>
              <a:t>比特币、以太坊</a:t>
            </a:r>
            <a:endPar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mn-cs"/>
            </a:endParaRPr>
          </a:p>
        </p:txBody>
      </p:sp>
      <p:sp>
        <p:nvSpPr>
          <p:cNvPr id="14" name="箭头: 右 13"/>
          <p:cNvSpPr/>
          <p:nvPr/>
        </p:nvSpPr>
        <p:spPr>
          <a:xfrm>
            <a:off x="2890684" y="747413"/>
            <a:ext cx="607633" cy="23597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5" name="箭头: 右 14"/>
          <p:cNvSpPr/>
          <p:nvPr/>
        </p:nvSpPr>
        <p:spPr>
          <a:xfrm>
            <a:off x="5645683" y="733810"/>
            <a:ext cx="607633" cy="23597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原创设计师QQ598969553      _5"/>
          <p:cNvSpPr>
            <a:spLocks noChangeArrowheads="1"/>
          </p:cNvSpPr>
          <p:nvPr/>
        </p:nvSpPr>
        <p:spPr bwMode="auto">
          <a:xfrm>
            <a:off x="518178" y="1961740"/>
            <a:ext cx="2924687"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700" b="1" i="0" u="none" strike="noStrike" kern="1200" cap="none" spc="0" normalizeH="0" baseline="0" noProof="0" dirty="0">
                <a:ln>
                  <a:noFill/>
                </a:ln>
                <a:solidFill>
                  <a:srgbClr val="922328"/>
                </a:solidFill>
                <a:effectLst/>
                <a:uLnTx/>
                <a:uFillTx/>
                <a:latin typeface="思源黑体 Regular" panose="020B0500000000000000" charset="-122"/>
                <a:ea typeface="思源黑体 Regular" panose="020B0500000000000000" charset="-122"/>
                <a:cs typeface="宋体" panose="02010600030101010101" pitchFamily="2" charset="-122"/>
              </a:rPr>
              <a:t>非常感谢您的观看</a:t>
            </a:r>
          </a:p>
        </p:txBody>
      </p:sp>
      <p:sp>
        <p:nvSpPr>
          <p:cNvPr id="17" name="原创设计师QQ598969553      _5"/>
          <p:cNvSpPr>
            <a:spLocks noChangeArrowheads="1"/>
          </p:cNvSpPr>
          <p:nvPr/>
        </p:nvSpPr>
        <p:spPr bwMode="auto">
          <a:xfrm>
            <a:off x="499128" y="2548088"/>
            <a:ext cx="2712242" cy="41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700" b="1" i="0" u="none" strike="noStrike" kern="1200" cap="none" spc="0" normalizeH="0" baseline="0" noProof="0" dirty="0">
                <a:ln>
                  <a:noFill/>
                </a:ln>
                <a:solidFill>
                  <a:srgbClr val="922328"/>
                </a:solidFill>
                <a:effectLst/>
                <a:uLnTx/>
                <a:uFillTx/>
                <a:latin typeface="思源黑体 Regular" panose="020B0500000000000000" charset="-122"/>
                <a:ea typeface="思源黑体 Regular" panose="020B0500000000000000" charset="-122"/>
                <a:cs typeface="宋体" panose="02010600030101010101" pitchFamily="2" charset="-122"/>
              </a:rPr>
              <a:t>THANK YOU !</a:t>
            </a:r>
          </a:p>
        </p:txBody>
      </p:sp>
      <p:pic>
        <p:nvPicPr>
          <p:cNvPr id="19" name="图片 18" descr="北大汇丰名片汇总-29"/>
          <p:cNvPicPr>
            <a:picLocks noChangeAspect="1"/>
          </p:cNvPicPr>
          <p:nvPr/>
        </p:nvPicPr>
        <p:blipFill>
          <a:blip r:embed="rId3" cstate="print"/>
          <a:srcRect l="3398" t="15906" r="3304" b="60627"/>
          <a:stretch>
            <a:fillRect/>
          </a:stretch>
        </p:blipFill>
        <p:spPr>
          <a:xfrm flipH="1">
            <a:off x="0" y="4635500"/>
            <a:ext cx="9149080" cy="513080"/>
          </a:xfrm>
          <a:prstGeom prst="rect">
            <a:avLst/>
          </a:prstGeom>
        </p:spPr>
      </p:pic>
      <p:pic>
        <p:nvPicPr>
          <p:cNvPr id="3" name="图片 2" descr="01 PHBS-商界军校（全部）-02"/>
          <p:cNvPicPr>
            <a:picLocks noChangeAspect="1"/>
          </p:cNvPicPr>
          <p:nvPr/>
        </p:nvPicPr>
        <p:blipFill>
          <a:blip r:embed="rId4" cstate="print"/>
          <a:stretch>
            <a:fillRect/>
          </a:stretch>
        </p:blipFill>
        <p:spPr>
          <a:xfrm>
            <a:off x="518160" y="507365"/>
            <a:ext cx="1922145" cy="5067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065270" y="1194938"/>
            <a:ext cx="3797524" cy="509402"/>
            <a:chOff x="5246" y="3778"/>
            <a:chExt cx="3671" cy="1577"/>
          </a:xfrm>
        </p:grpSpPr>
        <p:sp>
          <p:nvSpPr>
            <p:cNvPr id="36" name="矩形 35"/>
            <p:cNvSpPr/>
            <p:nvPr/>
          </p:nvSpPr>
          <p:spPr>
            <a:xfrm>
              <a:off x="5246" y="4544"/>
              <a:ext cx="3369" cy="81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lumMod val="50000"/>
                    <a:lumOff val="50000"/>
                  </a:srgbClr>
                </a:solidFill>
                <a:effectLst/>
                <a:uLnTx/>
                <a:uFillTx/>
                <a:latin typeface="微软雅黑" panose="020B0503020204020204" charset="-122"/>
                <a:ea typeface="微软雅黑" panose="020B0503020204020204" charset="-122"/>
                <a:cs typeface="+mn-cs"/>
              </a:endParaRPr>
            </a:p>
          </p:txBody>
        </p:sp>
        <p:sp>
          <p:nvSpPr>
            <p:cNvPr id="37" name="矩形 36"/>
            <p:cNvSpPr/>
            <p:nvPr/>
          </p:nvSpPr>
          <p:spPr>
            <a:xfrm>
              <a:off x="5386" y="3778"/>
              <a:ext cx="3531" cy="119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2019</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年投资金额及数量下降</a:t>
              </a:r>
            </a:p>
          </p:txBody>
        </p:sp>
      </p:grpSp>
      <p:sp>
        <p:nvSpPr>
          <p:cNvPr id="40" name="矩形 39"/>
          <p:cNvSpPr/>
          <p:nvPr/>
        </p:nvSpPr>
        <p:spPr>
          <a:xfrm>
            <a:off x="4170680" y="2125345"/>
            <a:ext cx="4658995" cy="127127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在股权投资市场中重要性上升</a:t>
            </a: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2010年，84起案例，投资金额45.08亿元，约占中国股权投资市场4.3%；</a:t>
            </a: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2019年上半年，CVC投资共发生297起，投资金额约440.01亿元，约占中国股权投资市场16.9%</a:t>
            </a:r>
          </a:p>
        </p:txBody>
      </p:sp>
      <p:grpSp>
        <p:nvGrpSpPr>
          <p:cNvPr id="20" name="组合 19"/>
          <p:cNvGrpSpPr/>
          <p:nvPr/>
        </p:nvGrpSpPr>
        <p:grpSpPr>
          <a:xfrm>
            <a:off x="3681128" y="1245235"/>
            <a:ext cx="427355" cy="391795"/>
            <a:chOff x="4373" y="2492"/>
            <a:chExt cx="673" cy="617"/>
          </a:xfrm>
        </p:grpSpPr>
        <p:sp>
          <p:nvSpPr>
            <p:cNvPr id="28" name="Freeform: Shape 5"/>
            <p:cNvSpPr/>
            <p:nvPr/>
          </p:nvSpPr>
          <p:spPr>
            <a:xfrm>
              <a:off x="4373" y="2492"/>
              <a:ext cx="605" cy="6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001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212F8E"/>
                </a:solidFill>
                <a:effectLst/>
                <a:uLnTx/>
                <a:uFillTx/>
                <a:latin typeface="微软雅黑" panose="020B0503020204020204" charset="-122"/>
                <a:ea typeface="微软雅黑" panose="020B0503020204020204" charset="-122"/>
                <a:cs typeface="+mn-cs"/>
              </a:endParaRPr>
            </a:p>
          </p:txBody>
        </p:sp>
        <p:sp>
          <p:nvSpPr>
            <p:cNvPr id="2" name="文本框 1"/>
            <p:cNvSpPr txBox="1"/>
            <p:nvPr/>
          </p:nvSpPr>
          <p:spPr>
            <a:xfrm>
              <a:off x="4382" y="2578"/>
              <a:ext cx="664" cy="5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01</a:t>
              </a:r>
            </a:p>
          </p:txBody>
        </p:sp>
      </p:grpSp>
      <p:grpSp>
        <p:nvGrpSpPr>
          <p:cNvPr id="15" name="组合 14"/>
          <p:cNvGrpSpPr/>
          <p:nvPr/>
        </p:nvGrpSpPr>
        <p:grpSpPr>
          <a:xfrm>
            <a:off x="3681170" y="2204163"/>
            <a:ext cx="427271" cy="391546"/>
            <a:chOff x="4286" y="6655"/>
            <a:chExt cx="897" cy="822"/>
          </a:xfrm>
          <a:solidFill>
            <a:srgbClr val="922329"/>
          </a:solidFill>
        </p:grpSpPr>
        <p:sp>
          <p:nvSpPr>
            <p:cNvPr id="26" name="Freeform: Shape 8"/>
            <p:cNvSpPr/>
            <p:nvPr/>
          </p:nvSpPr>
          <p:spPr>
            <a:xfrm>
              <a:off x="4286" y="6655"/>
              <a:ext cx="807" cy="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001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5" name="文本框 4"/>
            <p:cNvSpPr txBox="1"/>
            <p:nvPr/>
          </p:nvSpPr>
          <p:spPr>
            <a:xfrm>
              <a:off x="4298" y="6769"/>
              <a:ext cx="885" cy="7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02</a:t>
              </a:r>
            </a:p>
          </p:txBody>
        </p:sp>
      </p:grpSp>
      <p:sp>
        <p:nvSpPr>
          <p:cNvPr id="18" name="文本框 17"/>
          <p:cNvSpPr txBox="1"/>
          <p:nvPr/>
        </p:nvSpPr>
        <p:spPr>
          <a:xfrm>
            <a:off x="293370" y="172720"/>
            <a:ext cx="4067810" cy="5467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defRPr/>
            </a:pPr>
            <a:r>
              <a:rPr kumimoji="0" lang="en-US" altLang="zh-CN"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CVC/</a:t>
            </a:r>
            <a:r>
              <a:rPr kumimoji="0" lang="zh-CN" altLang="en-US" sz="2600" b="1" i="0" u="none" strike="noStrike" kern="1200" cap="none" spc="0" normalizeH="0" baseline="0" noProof="0" dirty="0">
                <a:ln>
                  <a:noFill/>
                </a:ln>
                <a:solidFill>
                  <a:srgbClr val="8B0012"/>
                </a:solidFill>
                <a:effectLst/>
                <a:uLnTx/>
                <a:uFillTx/>
                <a:latin typeface="思源黑体 Regular" panose="020B0500000000000000" charset="-122"/>
                <a:ea typeface="思源黑体 Regular" panose="020B0500000000000000" charset="-122"/>
                <a:cs typeface="+mn-cs"/>
                <a:sym typeface="+mn-ea"/>
              </a:rPr>
              <a:t>战略投资：发展趋势</a:t>
            </a:r>
          </a:p>
        </p:txBody>
      </p:sp>
      <p:pic>
        <p:nvPicPr>
          <p:cNvPr id="7" name="图片 3" descr="微信图片_20201006181221"/>
          <p:cNvPicPr>
            <a:picLocks noChangeAspect="1"/>
          </p:cNvPicPr>
          <p:nvPr/>
        </p:nvPicPr>
        <p:blipFill>
          <a:blip r:embed="rId3"/>
          <a:srcRect l="57221" t="9116" r="1433" b="3823"/>
          <a:stretch>
            <a:fillRect/>
          </a:stretch>
        </p:blipFill>
        <p:spPr>
          <a:xfrm>
            <a:off x="475615" y="861060"/>
            <a:ext cx="3124835" cy="3632835"/>
          </a:xfrm>
          <a:prstGeom prst="rect">
            <a:avLst/>
          </a:prstGeom>
        </p:spPr>
      </p:pic>
      <p:sp>
        <p:nvSpPr>
          <p:cNvPr id="10" name="矩形 9"/>
          <p:cNvSpPr/>
          <p:nvPr/>
        </p:nvSpPr>
        <p:spPr>
          <a:xfrm>
            <a:off x="4210050" y="3502025"/>
            <a:ext cx="4658995" cy="60706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未来趋势</a:t>
            </a: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rPr>
              <a:t>参与形式多样化；投资模式多元化；不同产业背景交叉协作</a:t>
            </a:r>
          </a:p>
        </p:txBody>
      </p:sp>
      <p:grpSp>
        <p:nvGrpSpPr>
          <p:cNvPr id="11" name="组合 10"/>
          <p:cNvGrpSpPr/>
          <p:nvPr/>
        </p:nvGrpSpPr>
        <p:grpSpPr>
          <a:xfrm>
            <a:off x="3681170" y="3447493"/>
            <a:ext cx="427271" cy="391546"/>
            <a:chOff x="4286" y="6655"/>
            <a:chExt cx="897" cy="822"/>
          </a:xfrm>
          <a:solidFill>
            <a:srgbClr val="922329"/>
          </a:solidFill>
        </p:grpSpPr>
        <p:sp>
          <p:nvSpPr>
            <p:cNvPr id="14" name="Freeform: Shape 8"/>
            <p:cNvSpPr/>
            <p:nvPr/>
          </p:nvSpPr>
          <p:spPr>
            <a:xfrm>
              <a:off x="4286" y="6655"/>
              <a:ext cx="807" cy="8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001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7" name="文本框 16"/>
            <p:cNvSpPr txBox="1"/>
            <p:nvPr/>
          </p:nvSpPr>
          <p:spPr>
            <a:xfrm>
              <a:off x="4298" y="6769"/>
              <a:ext cx="885" cy="7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03</a:t>
              </a:r>
            </a:p>
          </p:txBody>
        </p:sp>
      </p:gr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p1-1"/>
  <p:tag name="KSO_WM_UNIT_TYPE" val="p_h_h_i"/>
  <p:tag name="KSO_WM_UNIT_INDEX" val="1_1_2_1"/>
  <p:tag name="KSO_WM_UNIT_ID" val="diagram20165055_6*p_h_h_i*1_1_2_1"/>
  <p:tag name="KSO_WM_TEMPLATE_CATEGORY" val="diagram"/>
  <p:tag name="KSO_WM_TEMPLATE_INDEX" val="20165055"/>
  <p:tag name="KSO_WM_UNIT_LAYERLEVEL" val="1_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i"/>
  <p:tag name="KSO_WM_UNIT_INDEX" val="1_1_2_1_2"/>
  <p:tag name="KSO_WM_UNIT_ID" val="diagram20165055_6*p_h_h_h_i*1_1_2_1_2"/>
  <p:tag name="KSO_WM_TEMPLATE_CATEGORY" val="diagram"/>
  <p:tag name="KSO_WM_TEMPLATE_INDEX" val="20165055"/>
  <p:tag name="KSO_WM_UNIT_LAYERLEVEL" val="1_1_1_1_1"/>
  <p:tag name="KSO_WM_TAG_VERSION" val="1.0"/>
  <p:tag name="KSO_WM_BEAUTIFY_FLAG" val="#wm#"/>
  <p:tag name="KSO_WM_UNIT_LINE_FORE_SCHEMECOLOR_INDEX" val="6"/>
  <p:tag name="KSO_WM_UNIT_LINE_FILL_TYPE" val="2"/>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2_4"/>
  <p:tag name="KSO_WM_UNIT_ID" val="diagram20165055_6*p_h_h_i*1_1_2_4"/>
  <p:tag name="KSO_WM_TEMPLATE_CATEGORY" val="diagram"/>
  <p:tag name="KSO_WM_TEMPLATE_INDEX" val="20165055"/>
  <p:tag name="KSO_WM_UNIT_LAYERLEVEL" val="1_1_1_1"/>
  <p:tag name="KSO_WM_TAG_VERSION" val="1.0"/>
  <p:tag name="KSO_WM_BEAUTIFY_FLAG" val="#wm#"/>
  <p:tag name="KSO_WM_UNIT_LINE_FORE_SCHEMECOLOR_INDEX" val="6"/>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i"/>
  <p:tag name="KSO_WM_UNIT_INDEX" val="1_1_2_5_3"/>
  <p:tag name="KSO_WM_UNIT_ID" val="diagram20165055_6*p_h_h_h_i*1_1_2_5_3"/>
  <p:tag name="KSO_WM_TEMPLATE_CATEGORY" val="diagram"/>
  <p:tag name="KSO_WM_TEMPLATE_INDEX" val="20165055"/>
  <p:tag name="KSO_WM_UNIT_LAYERLEVEL" val="1_1_1_1_1"/>
  <p:tag name="KSO_WM_TAG_VERSION" val="1.0"/>
  <p:tag name="KSO_WM_BEAUTIFY_FLAG" val="#wm#"/>
  <p:tag name="KSO_WM_UNIT_LINE_FORE_SCHEMECOLOR_INDEX" val="6"/>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i"/>
  <p:tag name="KSO_WM_UNIT_INDEX" val="1_1_2_3_4"/>
  <p:tag name="KSO_WM_UNIT_ID" val="diagram20165055_6*p_h_h_h_i*1_1_2_3_4"/>
  <p:tag name="KSO_WM_TEMPLATE_CATEGORY" val="diagram"/>
  <p:tag name="KSO_WM_TEMPLATE_INDEX" val="20165055"/>
  <p:tag name="KSO_WM_UNIT_LAYERLEVEL" val="1_1_1_1_1"/>
  <p:tag name="KSO_WM_TAG_VERSION" val="1.0"/>
  <p:tag name="KSO_WM_BEAUTIFY_FLAG" val="#wm#"/>
  <p:tag name="KSO_WM_UNIT_LINE_FORE_SCHEMECOLOR_INDEX" val="6"/>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i"/>
  <p:tag name="KSO_WM_UNIT_INDEX" val="1_1_2_1_3"/>
  <p:tag name="KSO_WM_UNIT_ID" val="diagram20165055_6*p_h_h_h_i*1_1_2_1_3"/>
  <p:tag name="KSO_WM_TEMPLATE_CATEGORY" val="diagram"/>
  <p:tag name="KSO_WM_TEMPLATE_INDEX" val="20165055"/>
  <p:tag name="KSO_WM_UNIT_LAYERLEVEL" val="1_1_1_1_1"/>
  <p:tag name="KSO_WM_TAG_VERSION" val="1.0"/>
  <p:tag name="KSO_WM_BEAUTIFY_FLAG" val="#wm#"/>
  <p:tag name="KSO_WM_UNIT_LINE_FORE_SCHEMECOLOR_INDEX" val="6"/>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h_i"/>
  <p:tag name="KSO_WM_UNIT_INDEX" val="1_1_2_1_2_2"/>
  <p:tag name="KSO_WM_UNIT_ID" val="diagram20165055_6*p_h_h_h_h_i*1_1_2_1_2_2"/>
  <p:tag name="KSO_WM_TEMPLATE_CATEGORY" val="diagram"/>
  <p:tag name="KSO_WM_TEMPLATE_INDEX" val="20165055"/>
  <p:tag name="KSO_WM_UNIT_LAYERLEVEL" val="1_1_1_1_1_1"/>
  <p:tag name="KSO_WM_TAG_VERSION" val="1.0"/>
  <p:tag name="KSO_WM_BEAUTIFY_FLAG" val="#wm#"/>
  <p:tag name="KSO_WM_UNIT_LINE_FORE_SCHEMECOLOR_INDEX" val="6"/>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i"/>
  <p:tag name="KSO_WM_UNIT_INDEX" val="1_1_2_1_4"/>
  <p:tag name="KSO_WM_UNIT_ID" val="diagram20165055_6*p_h_h_h_i*1_1_2_1_4"/>
  <p:tag name="KSO_WM_TEMPLATE_CATEGORY" val="diagram"/>
  <p:tag name="KSO_WM_TEMPLATE_INDEX" val="20165055"/>
  <p:tag name="KSO_WM_UNIT_LAYERLEVEL" val="1_1_1_1_1"/>
  <p:tag name="KSO_WM_TAG_VERSION" val="1.0"/>
  <p:tag name="KSO_WM_BEAUTIFY_FLAG" val="#wm#"/>
  <p:tag name="KSO_WM_UNIT_LINE_FORE_SCHEMECOLOR_INDEX" val="6"/>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h_i"/>
  <p:tag name="KSO_WM_UNIT_INDEX" val="1_1_2_1_1_3"/>
  <p:tag name="KSO_WM_UNIT_ID" val="diagram20165055_6*p_h_h_h_h_i*1_1_2_1_1_3"/>
  <p:tag name="KSO_WM_TEMPLATE_CATEGORY" val="diagram"/>
  <p:tag name="KSO_WM_TEMPLATE_INDEX" val="20165055"/>
  <p:tag name="KSO_WM_UNIT_LAYERLEVEL" val="1_1_1_1_1_1"/>
  <p:tag name="KSO_WM_TAG_VERSION" val="1.0"/>
  <p:tag name="KSO_WM_BEAUTIFY_FLAG" val="#wm#"/>
  <p:tag name="KSO_WM_UNIT_LINE_FORE_SCHEMECOLOR_INDEX" val="6"/>
  <p:tag name="KSO_WM_UNIT_LINE_FILL_TYPE"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h_i"/>
  <p:tag name="KSO_WM_UNIT_INDEX" val="1_1_2_5_2_2"/>
  <p:tag name="KSO_WM_UNIT_ID" val="diagram20165055_6*p_h_h_h_h_i*1_1_2_5_2_2"/>
  <p:tag name="KSO_WM_TEMPLATE_CATEGORY" val="diagram"/>
  <p:tag name="KSO_WM_TEMPLATE_INDEX" val="20165055"/>
  <p:tag name="KSO_WM_UNIT_LAYERLEVEL" val="1_1_1_1_1_1"/>
  <p:tag name="KSO_WM_TAG_VERSION" val="1.0"/>
  <p:tag name="KSO_WM_BEAUTIFY_FLAG" val="#wm#"/>
  <p:tag name="KSO_WM_UNIT_LINE_FORE_SCHEMECOLOR_INDEX" val="6"/>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h_i"/>
  <p:tag name="KSO_WM_UNIT_INDEX" val="1_1_2_5_2_3"/>
  <p:tag name="KSO_WM_UNIT_ID" val="diagram20165055_6*p_h_h_h_h_i*1_1_2_5_2_3"/>
  <p:tag name="KSO_WM_TEMPLATE_CATEGORY" val="diagram"/>
  <p:tag name="KSO_WM_TEMPLATE_INDEX" val="20165055"/>
  <p:tag name="KSO_WM_UNIT_LAYERLEVEL" val="1_1_1_1_1_1"/>
  <p:tag name="KSO_WM_TAG_VERSION" val="1.0"/>
  <p:tag name="KSO_WM_BEAUTIFY_FLAG" val="#wm#"/>
  <p:tag name="KSO_WM_UNIT_LINE_FORE_SCHEMECOLOR_INDEX" val="6"/>
  <p:tag name="KSO_WM_UNIT_LINE_FILL_TYPE" val="2"/>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p1-1"/>
  <p:tag name="KSO_WM_UNIT_TYPE" val="p_h_h_h_i"/>
  <p:tag name="KSO_WM_UNIT_INDEX" val="1_1_2_5_1"/>
  <p:tag name="KSO_WM_UNIT_ID" val="diagram20165055_6*p_h_h_h_i*1_1_2_5_1"/>
  <p:tag name="KSO_WM_TEMPLATE_CATEGORY" val="diagram"/>
  <p:tag name="KSO_WM_TEMPLATE_INDEX" val="20165055"/>
  <p:tag name="KSO_WM_UNIT_LAYERLEVEL" val="1_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i"/>
  <p:tag name="KSO_WM_UNIT_INDEX" val="1_1_2_5_4"/>
  <p:tag name="KSO_WM_UNIT_ID" val="diagram20165055_6*p_h_h_h_i*1_1_2_5_4"/>
  <p:tag name="KSO_WM_TEMPLATE_CATEGORY" val="diagram"/>
  <p:tag name="KSO_WM_TEMPLATE_INDEX" val="20165055"/>
  <p:tag name="KSO_WM_UNIT_LAYERLEVEL" val="1_1_1_1_1"/>
  <p:tag name="KSO_WM_TAG_VERSION" val="1.0"/>
  <p:tag name="KSO_WM_BEAUTIFY_FLAG" val="#wm#"/>
  <p:tag name="KSO_WM_UNIT_LINE_FORE_SCHEMECOLOR_INDEX" val="6"/>
  <p:tag name="KSO_WM_UNIT_LINE_FILL_TYPE"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h_i"/>
  <p:tag name="KSO_WM_UNIT_INDEX" val="1_1_2_5_1_3"/>
  <p:tag name="KSO_WM_UNIT_ID" val="diagram20165055_6*p_h_h_h_h_i*1_1_2_5_1_3"/>
  <p:tag name="KSO_WM_TEMPLATE_CATEGORY" val="diagram"/>
  <p:tag name="KSO_WM_TEMPLATE_INDEX" val="20165055"/>
  <p:tag name="KSO_WM_UNIT_LAYERLEVEL" val="1_1_1_1_1_1"/>
  <p:tag name="KSO_WM_TAG_VERSION" val="1.0"/>
  <p:tag name="KSO_WM_BEAUTIFY_FLAG" val="#wm#"/>
  <p:tag name="KSO_WM_UNIT_LINE_FORE_SCHEMECOLOR_INDEX" val="6"/>
  <p:tag name="KSO_WM_UNIT_LINE_FILL_TYPE" val="2"/>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p1-1"/>
  <p:tag name="KSO_WM_UNIT_TYPE" val="p_h_h_a"/>
  <p:tag name="KSO_WM_UNIT_INDEX" val="1_1_2_1"/>
  <p:tag name="KSO_WM_UNIT_ID" val="diagram20165055_6*p_h_h_a*1_1_2_1"/>
  <p:tag name="KSO_WM_TEMPLATE_CATEGORY" val="diagram"/>
  <p:tag name="KSO_WM_TEMPLATE_INDEX" val="20165055"/>
  <p:tag name="KSO_WM_UNIT_LAYERLEVEL" val="1_1_1_1"/>
  <p:tag name="KSO_WM_TAG_VERSION" val="1.0"/>
  <p:tag name="KSO_WM_BEAUTIFY_FLAG" val="#wm#"/>
  <p:tag name="KSO_WM_UNIT_TEXT_FILL_FORE_SCHEMECOLOR_INDEX" val="14"/>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p1-1"/>
  <p:tag name="KSO_WM_UNIT_TYPE" val="p_h_h_h_a"/>
  <p:tag name="KSO_WM_UNIT_INDEX" val="1_1_2_1_1"/>
  <p:tag name="KSO_WM_UNIT_ID" val="diagram20165055_6*p_h_h_h_a*1_1_2_1_1"/>
  <p:tag name="KSO_WM_TEMPLATE_CATEGORY" val="diagram"/>
  <p:tag name="KSO_WM_TEMPLATE_INDEX" val="20165055"/>
  <p:tag name="KSO_WM_UNIT_LAYERLEVEL" val="1_1_1_1_1"/>
  <p:tag name="KSO_WM_TAG_VERSION" val="1.0"/>
  <p:tag name="KSO_WM_BEAUTIFY_FLAG" val="#wm#"/>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p1-1"/>
  <p:tag name="KSO_WM_UNIT_TYPE" val="p_h_h_h_a"/>
  <p:tag name="KSO_WM_UNIT_INDEX" val="1_1_2_5_1"/>
  <p:tag name="KSO_WM_UNIT_ID" val="diagram20165055_6*p_h_h_h_a*1_1_2_5_1"/>
  <p:tag name="KSO_WM_TEMPLATE_CATEGORY" val="diagram"/>
  <p:tag name="KSO_WM_TEMPLATE_INDEX" val="20165055"/>
  <p:tag name="KSO_WM_UNIT_LAYERLEVEL" val="1_1_1_1_1"/>
  <p:tag name="KSO_WM_TAG_VERSION" val="1.0"/>
  <p:tag name="KSO_WM_BEAUTIFY_FLAG" val="#wm#"/>
  <p:tag name="KSO_WM_UNIT_TEXT_FILL_FORE_SCHEMECOLOR_INDEX" val="14"/>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p1-1"/>
  <p:tag name="KSO_WM_UNIT_TYPE" val="p_h_h_h_h_a"/>
  <p:tag name="KSO_WM_UNIT_INDEX" val="1_1_2_1_1_1"/>
  <p:tag name="KSO_WM_UNIT_ID" val="diagram20165055_6*p_h_h_h_h_a*1_1_2_1_1_1"/>
  <p:tag name="KSO_WM_TEMPLATE_CATEGORY" val="diagram"/>
  <p:tag name="KSO_WM_TEMPLATE_INDEX" val="20165055"/>
  <p:tag name="KSO_WM_UNIT_LAYERLEVEL" val="1_1_1_1_1_1"/>
  <p:tag name="KSO_WM_TAG_VERSION" val="1.0"/>
  <p:tag name="KSO_WM_BEAUTIFY_FLAG" val="#wm#"/>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p1-1"/>
  <p:tag name="KSO_WM_UNIT_TYPE" val="p_h_h_h_h_a"/>
  <p:tag name="KSO_WM_UNIT_INDEX" val="1_1_2_1_2_1"/>
  <p:tag name="KSO_WM_UNIT_ID" val="diagram20165055_6*p_h_h_h_h_a*1_1_2_1_2_1"/>
  <p:tag name="KSO_WM_TEMPLATE_CATEGORY" val="diagram"/>
  <p:tag name="KSO_WM_TEMPLATE_INDEX" val="20165055"/>
  <p:tag name="KSO_WM_UNIT_LAYERLEVEL" val="1_1_1_1_1_1"/>
  <p:tag name="KSO_WM_TAG_VERSION" val="1.0"/>
  <p:tag name="KSO_WM_BEAUTIFY_FLAG" val="#wm#"/>
  <p:tag name="KSO_WM_UNIT_TEXT_FILL_FORE_SCHEMECOLOR_INDEX" val="14"/>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p1-1"/>
  <p:tag name="KSO_WM_UNIT_TYPE" val="p_h_h_h_h_a"/>
  <p:tag name="KSO_WM_UNIT_INDEX" val="1_1_2_5_1_1"/>
  <p:tag name="KSO_WM_UNIT_ID" val="diagram20165055_6*p_h_h_h_h_a*1_1_2_5_1_1"/>
  <p:tag name="KSO_WM_TEMPLATE_CATEGORY" val="diagram"/>
  <p:tag name="KSO_WM_TEMPLATE_INDEX" val="20165055"/>
  <p:tag name="KSO_WM_UNIT_LAYERLEVEL" val="1_1_1_1_1_1"/>
  <p:tag name="KSO_WM_TAG_VERSION" val="1.0"/>
  <p:tag name="KSO_WM_BEAUTIFY_FLAG" val="#wm#"/>
  <p:tag name="KSO_WM_UNIT_TEXT_FILL_FORE_SCHEMECOLOR_INDEX" val="14"/>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5"/>
  <p:tag name="KSO_WM_UNIT_HIGHLIGHT" val="0"/>
  <p:tag name="KSO_WM_UNIT_COMPATIBLE" val="0"/>
  <p:tag name="KSO_WM_UNIT_DIAGRAM_ISNUMVISUAL" val="0"/>
  <p:tag name="KSO_WM_UNIT_DIAGRAM_ISREFERUNIT" val="0"/>
  <p:tag name="KSO_WM_DIAGRAM_GROUP_CODE" val="p1-1"/>
  <p:tag name="KSO_WM_UNIT_TYPE" val="p_h_h_h_h_a"/>
  <p:tag name="KSO_WM_UNIT_INDEX" val="1_1_2_5_2_1"/>
  <p:tag name="KSO_WM_UNIT_ID" val="diagram20165055_6*p_h_h_h_h_a*1_1_2_5_2_1"/>
  <p:tag name="KSO_WM_TEMPLATE_CATEGORY" val="diagram"/>
  <p:tag name="KSO_WM_TEMPLATE_INDEX" val="20165055"/>
  <p:tag name="KSO_WM_UNIT_LAYERLEVEL" val="1_1_1_1_1_1"/>
  <p:tag name="KSO_WM_TAG_VERSION" val="1.0"/>
  <p:tag name="KSO_WM_BEAUTIFY_FLAG" val="#wm#"/>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dd85bd7f-9404-442b-bda8-d5f987c9538f}"/>
</p:tagLst>
</file>

<file path=ppt/tags/tag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p1-1"/>
  <p:tag name="KSO_WM_UNIT_TYPE" val="p_h_h_h_i"/>
  <p:tag name="KSO_WM_UNIT_INDEX" val="1_1_2_1_1"/>
  <p:tag name="KSO_WM_UNIT_ID" val="diagram20165055_6*p_h_h_h_i*1_1_2_1_1"/>
  <p:tag name="KSO_WM_TEMPLATE_CATEGORY" val="diagram"/>
  <p:tag name="KSO_WM_TEMPLATE_INDEX" val="20165055"/>
  <p:tag name="KSO_WM_UNIT_LAYERLEVEL" val="1_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bfec5965-19a7-43ee-a22b-dc26431c8320}"/>
</p:tagLst>
</file>

<file path=ppt/tags/tag31.xml><?xml version="1.0" encoding="utf-8"?>
<p:tagLst xmlns:a="http://schemas.openxmlformats.org/drawingml/2006/main" xmlns:r="http://schemas.openxmlformats.org/officeDocument/2006/relationships" xmlns:p="http://schemas.openxmlformats.org/presentationml/2006/main">
  <p:tag name="KSO_WM_UNIT_TABLE_BEAUTIFY" val="smartTable{49d58d59-4d12-493d-9bc5-1a521d2d0183}"/>
</p:tagLst>
</file>

<file path=ppt/tags/tag32.xml><?xml version="1.0" encoding="utf-8"?>
<p:tagLst xmlns:a="http://schemas.openxmlformats.org/drawingml/2006/main" xmlns:r="http://schemas.openxmlformats.org/officeDocument/2006/relationships" xmlns:p="http://schemas.openxmlformats.org/presentationml/2006/main">
  <p:tag name="KSO_WM_UNIT_TABLE_BEAUTIFY" val="smartTable{78f791c8-4ea1-4bee-a72d-d0a5fe736013}"/>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c9d8cf3b-4d0f-4422-878d-6977628d1f1a}"/>
</p:tagLst>
</file>

<file path=ppt/tags/tag34.xml><?xml version="1.0" encoding="utf-8"?>
<p:tagLst xmlns:a="http://schemas.openxmlformats.org/drawingml/2006/main" xmlns:r="http://schemas.openxmlformats.org/officeDocument/2006/relationships" xmlns:p="http://schemas.openxmlformats.org/presentationml/2006/main">
  <p:tag name="KSO_WM_UNIT_TABLE_BEAUTIFY" val="smartTable{c0ece374-25ff-4673-8db8-dbb46a020785}"/>
</p:tagLst>
</file>

<file path=ppt/tags/tag35.xml><?xml version="1.0" encoding="utf-8"?>
<p:tagLst xmlns:a="http://schemas.openxmlformats.org/drawingml/2006/main" xmlns:r="http://schemas.openxmlformats.org/officeDocument/2006/relationships" xmlns:p="http://schemas.openxmlformats.org/presentationml/2006/main">
  <p:tag name="KSO_WM_UNIT_TABLE_BEAUTIFY" val="smartTable{c0ece374-25ff-4673-8db8-dbb46a020785}"/>
</p:tagLst>
</file>

<file path=ppt/tags/tag36.xml><?xml version="1.0" encoding="utf-8"?>
<p:tagLst xmlns:a="http://schemas.openxmlformats.org/drawingml/2006/main" xmlns:r="http://schemas.openxmlformats.org/officeDocument/2006/relationships" xmlns:p="http://schemas.openxmlformats.org/presentationml/2006/main">
  <p:tag name="KSO_WM_UNIT_TABLE_BEAUTIFY" val="smartTable{494195f8-fa02-4ba9-a202-27000ebdfb67}"/>
</p:tagLst>
</file>

<file path=ppt/tags/tag37.xml><?xml version="1.0" encoding="utf-8"?>
<p:tagLst xmlns:a="http://schemas.openxmlformats.org/drawingml/2006/main" xmlns:r="http://schemas.openxmlformats.org/officeDocument/2006/relationships" xmlns:p="http://schemas.openxmlformats.org/presentationml/2006/main">
  <p:tag name="KSO_WM_UNIT_TABLE_BEAUTIFY" val="smartTable{42d7e7ea-84b7-4307-8ec3-711fbb1e8956}"/>
</p:tagLst>
</file>

<file path=ppt/tags/tag38.xml><?xml version="1.0" encoding="utf-8"?>
<p:tagLst xmlns:a="http://schemas.openxmlformats.org/drawingml/2006/main" xmlns:r="http://schemas.openxmlformats.org/officeDocument/2006/relationships" xmlns:p="http://schemas.openxmlformats.org/presentationml/2006/main">
  <p:tag name="KSO_WM_UNIT_TABLE_BEAUTIFY" val="smartTable{03038c7d-ca7a-4f35-bbe6-2b0558ddaceb}"/>
</p:tagLst>
</file>

<file path=ppt/tags/tag39.xml><?xml version="1.0" encoding="utf-8"?>
<p:tagLst xmlns:a="http://schemas.openxmlformats.org/drawingml/2006/main" xmlns:r="http://schemas.openxmlformats.org/officeDocument/2006/relationships" xmlns:p="http://schemas.openxmlformats.org/presentationml/2006/main">
  <p:tag name="KSO_WM_UNIT_TABLE_BEAUTIFY" val="smartTable{9b1cd945-0cf7-40ae-a141-f496e6ecdbb6}"/>
</p:tagLst>
</file>

<file path=ppt/tags/tag4.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p1-1"/>
  <p:tag name="KSO_WM_UNIT_TYPE" val="p_h_h_h_h_i"/>
  <p:tag name="KSO_WM_UNIT_INDEX" val="1_1_2_1_2_1"/>
  <p:tag name="KSO_WM_UNIT_ID" val="diagram20165055_6*p_h_h_h_h_i*1_1_2_1_2_1"/>
  <p:tag name="KSO_WM_TEMPLATE_CATEGORY" val="diagram"/>
  <p:tag name="KSO_WM_TEMPLATE_INDEX" val="20165055"/>
  <p:tag name="KSO_WM_UNIT_LAYERLEVEL" val="1_1_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ABLE_BEAUTIFY" val="smartTable{4ba2838b-a988-4b15-bf4d-fe4ec5c2f35c}"/>
</p:tagLst>
</file>

<file path=ppt/tags/tag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p1-1"/>
  <p:tag name="KSO_WM_UNIT_TYPE" val="p_h_h_h_h_i"/>
  <p:tag name="KSO_WM_UNIT_INDEX" val="1_1_2_1_1_1"/>
  <p:tag name="KSO_WM_UNIT_ID" val="diagram20165055_6*p_h_h_h_h_i*1_1_2_1_1_1"/>
  <p:tag name="KSO_WM_TEMPLATE_CATEGORY" val="diagram"/>
  <p:tag name="KSO_WM_TEMPLATE_INDEX" val="20165055"/>
  <p:tag name="KSO_WM_UNIT_LAYERLEVEL" val="1_1_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p1-1"/>
  <p:tag name="KSO_WM_UNIT_TYPE" val="p_h_h_h_h_i"/>
  <p:tag name="KSO_WM_UNIT_INDEX" val="1_1_2_5_2_1"/>
  <p:tag name="KSO_WM_UNIT_ID" val="diagram20165055_6*p_h_h_h_h_i*1_1_2_5_2_1"/>
  <p:tag name="KSO_WM_TEMPLATE_CATEGORY" val="diagram"/>
  <p:tag name="KSO_WM_TEMPLATE_INDEX" val="20165055"/>
  <p:tag name="KSO_WM_UNIT_LAYERLEVEL" val="1_1_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p1-1"/>
  <p:tag name="KSO_WM_UNIT_TYPE" val="p_h_h_h_h_i"/>
  <p:tag name="KSO_WM_UNIT_INDEX" val="1_1_2_5_1_1"/>
  <p:tag name="KSO_WM_UNIT_ID" val="diagram20165055_6*p_h_h_h_h_i*1_1_2_5_1_1"/>
  <p:tag name="KSO_WM_TEMPLATE_CATEGORY" val="diagram"/>
  <p:tag name="KSO_WM_TEMPLATE_INDEX" val="20165055"/>
  <p:tag name="KSO_WM_UNIT_LAYERLEVEL" val="1_1_1_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i"/>
  <p:tag name="KSO_WM_UNIT_INDEX" val="1_1_2_2"/>
  <p:tag name="KSO_WM_UNIT_ID" val="diagram20165055_6*p_h_h_i*1_1_2_2"/>
  <p:tag name="KSO_WM_TEMPLATE_CATEGORY" val="diagram"/>
  <p:tag name="KSO_WM_TEMPLATE_INDEX" val="20165055"/>
  <p:tag name="KSO_WM_UNIT_LAYERLEVEL" val="1_1_1_1"/>
  <p:tag name="KSO_WM_TAG_VERSION" val="1.0"/>
  <p:tag name="KSO_WM_BEAUTIFY_FLAG" val="#wm#"/>
  <p:tag name="KSO_WM_UNIT_LINE_FORE_SCHEMECOLOR_INDEX" val="6"/>
  <p:tag name="KSO_WM_UNIT_LINE_FILL_TYPE" val="2"/>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p1-1"/>
  <p:tag name="KSO_WM_UNIT_TYPE" val="p_h_h_h_i"/>
  <p:tag name="KSO_WM_UNIT_INDEX" val="1_1_2_5_2"/>
  <p:tag name="KSO_WM_UNIT_ID" val="diagram20165055_6*p_h_h_h_i*1_1_2_5_2"/>
  <p:tag name="KSO_WM_TEMPLATE_CATEGORY" val="diagram"/>
  <p:tag name="KSO_WM_TEMPLATE_INDEX" val="20165055"/>
  <p:tag name="KSO_WM_UNIT_LAYERLEVEL" val="1_1_1_1_1"/>
  <p:tag name="KSO_WM_TAG_VERSION" val="1.0"/>
  <p:tag name="KSO_WM_BEAUTIFY_FLAG" val="#wm#"/>
  <p:tag name="KSO_WM_UNIT_LINE_FORE_SCHEMECOLOR_INDEX" val="6"/>
  <p:tag name="KSO_WM_UNIT_LINE_FILL_TYPE" val="2"/>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59</TotalTime>
  <Words>6803</Words>
  <Application>Microsoft Office PowerPoint</Application>
  <PresentationFormat>全屏显示(16:9)</PresentationFormat>
  <Paragraphs>1170</Paragraphs>
  <Slides>82</Slides>
  <Notes>82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82</vt:i4>
      </vt:variant>
    </vt:vector>
  </HeadingPairs>
  <TitlesOfParts>
    <vt:vector size="94" baseType="lpstr">
      <vt:lpstr>等线</vt:lpstr>
      <vt:lpstr>楷体</vt:lpstr>
      <vt:lpstr>思源黑体 CN Regular</vt:lpstr>
      <vt:lpstr>思源黑体 Regular</vt:lpstr>
      <vt:lpstr>宋体</vt:lpstr>
      <vt:lpstr>微软雅黑</vt:lpstr>
      <vt:lpstr>Arial</vt:lpstr>
      <vt:lpstr>Calibri</vt:lpstr>
      <vt:lpstr>Times</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航 徐</dc:creator>
  <cp:lastModifiedBy>航 徐</cp:lastModifiedBy>
  <cp:revision>50</cp:revision>
  <dcterms:created xsi:type="dcterms:W3CDTF">2020-10-08T13:24:00Z</dcterms:created>
  <dcterms:modified xsi:type="dcterms:W3CDTF">2020-10-09T11:12:45Z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